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</p:sldMasterIdLst>
  <p:sldIdLst>
    <p:sldId id="256" r:id="rId4"/>
    <p:sldId id="271" r:id="rId5"/>
    <p:sldId id="258" r:id="rId6"/>
    <p:sldId id="263" r:id="rId7"/>
    <p:sldId id="278" r:id="rId8"/>
    <p:sldId id="259" r:id="rId9"/>
    <p:sldId id="264" r:id="rId10"/>
    <p:sldId id="260" r:id="rId11"/>
    <p:sldId id="265" r:id="rId12"/>
    <p:sldId id="274" r:id="rId13"/>
    <p:sldId id="272" r:id="rId14"/>
    <p:sldId id="273" r:id="rId15"/>
    <p:sldId id="288" r:id="rId16"/>
    <p:sldId id="289" r:id="rId17"/>
    <p:sldId id="290" r:id="rId18"/>
    <p:sldId id="261" r:id="rId19"/>
    <p:sldId id="266" r:id="rId20"/>
    <p:sldId id="291" r:id="rId21"/>
    <p:sldId id="262" r:id="rId22"/>
  </p:sldIdLst>
  <p:sldSz cx="9144000" cy="6858000" type="screen4x3"/>
  <p:notesSz cx="7010400" cy="9296400"/>
  <p:embeddedFontLst>
    <p:embeddedFont>
      <p:font typeface="Arial Black" panose="020B0A04020102020204" pitchFamily="34" charset="0"/>
      <p:bold r:id="rId23"/>
    </p:embeddedFon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Maiandra GD" panose="020E0502030308020204" pitchFamily="34" charset="0"/>
      <p:regular r:id="rId34"/>
    </p:embeddedFont>
    <p:embeddedFont>
      <p:font typeface="Tahoma" panose="020B0604030504040204" pitchFamily="34" charset="0"/>
      <p:regular r:id="rId35"/>
      <p:bold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6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0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0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2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9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4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9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6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91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69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4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1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43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67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09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29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36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80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34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47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53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00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87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72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51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17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238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126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112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995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53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56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0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9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82FB5C8-5ADF-4BAC-9BF9-FE357AED02C0}"/>
              </a:ext>
            </a:extLst>
          </p:cNvPr>
          <p:cNvSpPr/>
          <p:nvPr userDrawn="1"/>
        </p:nvSpPr>
        <p:spPr>
          <a:xfrm>
            <a:off x="370936" y="457202"/>
            <a:ext cx="8402128" cy="5969478"/>
          </a:xfrm>
          <a:prstGeom prst="roundRect">
            <a:avLst>
              <a:gd name="adj" fmla="val 3228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2D62DB-F4B8-4E72-ADB7-1A04397C6DE0}"/>
              </a:ext>
            </a:extLst>
          </p:cNvPr>
          <p:cNvSpPr/>
          <p:nvPr userDrawn="1"/>
        </p:nvSpPr>
        <p:spPr>
          <a:xfrm>
            <a:off x="370936" y="457201"/>
            <a:ext cx="8402128" cy="112143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1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256EDA69-121E-4044-93A7-B986EB358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568" y="327563"/>
            <a:ext cx="4508863" cy="231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24F71-6C35-4592-A73C-25D7136DA89C}"/>
              </a:ext>
            </a:extLst>
          </p:cNvPr>
          <p:cNvSpPr txBox="1"/>
          <p:nvPr/>
        </p:nvSpPr>
        <p:spPr>
          <a:xfrm>
            <a:off x="439781" y="2652452"/>
            <a:ext cx="826443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An appeal to the Bible is an appeal to the authority of God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Authority is totally unavoidable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To reject authority is not a rejection of ALL authority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Merely a rejection of one authority for another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All of us follow some system of authority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1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Wrong to assume that all (who even attend) know about authority and how to apply 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There will be questions and situations arise that will reveal that authority was not clearly understood</a:t>
            </a:r>
          </a:p>
        </p:txBody>
      </p:sp>
    </p:spTree>
    <p:extLst>
      <p:ext uri="{BB962C8B-B14F-4D97-AF65-F5344CB8AC3E}">
        <p14:creationId xmlns:p14="http://schemas.microsoft.com/office/powerpoint/2010/main" val="407885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843A5-F2CB-4C69-85A4-351A2571229C}"/>
              </a:ext>
            </a:extLst>
          </p:cNvPr>
          <p:cNvSpPr txBox="1"/>
          <p:nvPr/>
        </p:nvSpPr>
        <p:spPr>
          <a:xfrm>
            <a:off x="658678" y="323399"/>
            <a:ext cx="7826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Many of the Problems of Society</a:t>
            </a:r>
          </a:p>
          <a:p>
            <a:pPr algn="ctr"/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Due to Little or No Respect for Authority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ED6902-57E8-489B-9DF2-F71BD4AA10B6}"/>
              </a:ext>
            </a:extLst>
          </p:cNvPr>
          <p:cNvSpPr txBox="1"/>
          <p:nvPr/>
        </p:nvSpPr>
        <p:spPr>
          <a:xfrm>
            <a:off x="976394" y="1945243"/>
            <a:ext cx="675726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Children misbehave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Students disrespectful to school officials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Destructive protest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Anti-police marches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Hatred toward government officials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Division within the local church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Lose our children to the world</a:t>
            </a:r>
          </a:p>
        </p:txBody>
      </p:sp>
    </p:spTree>
    <p:extLst>
      <p:ext uri="{BB962C8B-B14F-4D97-AF65-F5344CB8AC3E}">
        <p14:creationId xmlns:p14="http://schemas.microsoft.com/office/powerpoint/2010/main" val="153041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D6F80C-043D-42DD-8F72-79A590DDAECE}"/>
              </a:ext>
            </a:extLst>
          </p:cNvPr>
          <p:cNvSpPr/>
          <p:nvPr/>
        </p:nvSpPr>
        <p:spPr>
          <a:xfrm>
            <a:off x="703929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</p:spTree>
    <p:extLst>
      <p:ext uri="{BB962C8B-B14F-4D97-AF65-F5344CB8AC3E}">
        <p14:creationId xmlns:p14="http://schemas.microsoft.com/office/powerpoint/2010/main" val="1826339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3AC45E-9696-466E-9044-B21921F2C3AA}"/>
              </a:ext>
            </a:extLst>
          </p:cNvPr>
          <p:cNvSpPr/>
          <p:nvPr/>
        </p:nvSpPr>
        <p:spPr>
          <a:xfrm>
            <a:off x="796100" y="67054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C8A2CD-46E6-40A0-9B9B-D7DB4351B1F0}"/>
              </a:ext>
            </a:extLst>
          </p:cNvPr>
          <p:cNvSpPr txBox="1"/>
          <p:nvPr/>
        </p:nvSpPr>
        <p:spPr>
          <a:xfrm>
            <a:off x="722810" y="2007326"/>
            <a:ext cx="781667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God, because he is God, has authority over man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Characteristics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He is eternal (Exo. 3:14)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He is the almighty (Rev. 4:8)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He is creator (Gen. 1:1; Heb. 3:4)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He is infinite in wisdom (Isa. 55:8-9)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He has all authority (Matt. 28:18)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To question God’s authority is to question who God is</a:t>
            </a:r>
          </a:p>
        </p:txBody>
      </p:sp>
    </p:spTree>
    <p:extLst>
      <p:ext uri="{BB962C8B-B14F-4D97-AF65-F5344CB8AC3E}">
        <p14:creationId xmlns:p14="http://schemas.microsoft.com/office/powerpoint/2010/main" val="158695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89740B-1C0B-47F2-899E-9394695B244A}"/>
              </a:ext>
            </a:extLst>
          </p:cNvPr>
          <p:cNvSpPr/>
          <p:nvPr/>
        </p:nvSpPr>
        <p:spPr bwMode="auto">
          <a:xfrm>
            <a:off x="4541004" y="1735806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FB27DC-3442-437A-9CCF-ECC7C55DFDFF}"/>
              </a:ext>
            </a:extLst>
          </p:cNvPr>
          <p:cNvSpPr/>
          <p:nvPr/>
        </p:nvSpPr>
        <p:spPr bwMode="auto">
          <a:xfrm>
            <a:off x="4541004" y="2601128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Husband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90CCFC-5E94-43F9-B3C1-585BDDCC3514}"/>
              </a:ext>
            </a:extLst>
          </p:cNvPr>
          <p:cNvSpPr/>
          <p:nvPr/>
        </p:nvSpPr>
        <p:spPr bwMode="auto">
          <a:xfrm>
            <a:off x="4541004" y="3466450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Employer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C51D30-47D9-4680-8AC7-C2D04B134B57}"/>
              </a:ext>
            </a:extLst>
          </p:cNvPr>
          <p:cNvSpPr/>
          <p:nvPr/>
        </p:nvSpPr>
        <p:spPr bwMode="auto">
          <a:xfrm>
            <a:off x="4541004" y="4331772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Civil Auth.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052D21-CAC9-4780-B5FC-0379EFC0805D}"/>
              </a:ext>
            </a:extLst>
          </p:cNvPr>
          <p:cNvSpPr/>
          <p:nvPr/>
        </p:nvSpPr>
        <p:spPr bwMode="auto">
          <a:xfrm>
            <a:off x="4541004" y="5197094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Elders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9A91223-5941-4427-BC82-4E927D909A0B}"/>
              </a:ext>
            </a:extLst>
          </p:cNvPr>
          <p:cNvSpPr/>
          <p:nvPr/>
        </p:nvSpPr>
        <p:spPr bwMode="auto">
          <a:xfrm>
            <a:off x="3285641" y="1467169"/>
            <a:ext cx="1270862" cy="4571999"/>
          </a:xfrm>
          <a:prstGeom prst="leftBrace">
            <a:avLst/>
          </a:prstGeom>
          <a:noFill/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62B879-138D-43C8-9B03-9E18ACD9B5A7}"/>
              </a:ext>
            </a:extLst>
          </p:cNvPr>
          <p:cNvSpPr/>
          <p:nvPr/>
        </p:nvSpPr>
        <p:spPr bwMode="auto">
          <a:xfrm>
            <a:off x="503697" y="2753527"/>
            <a:ext cx="2960176" cy="1999281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God</a:t>
            </a: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77D09F70-06BF-4848-B881-6F9D27B2D91A}"/>
              </a:ext>
            </a:extLst>
          </p:cNvPr>
          <p:cNvSpPr/>
          <p:nvPr/>
        </p:nvSpPr>
        <p:spPr bwMode="auto">
          <a:xfrm rot="20667610" flipH="1">
            <a:off x="1239864" y="1015133"/>
            <a:ext cx="4091553" cy="1007392"/>
          </a:xfrm>
          <a:prstGeom prst="curvedDown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3C0CB5E-721F-4916-AEC3-CD0CC15CE7DD}"/>
              </a:ext>
            </a:extLst>
          </p:cNvPr>
          <p:cNvSpPr/>
          <p:nvPr/>
        </p:nvSpPr>
        <p:spPr bwMode="auto">
          <a:xfrm rot="932390" flipH="1" flipV="1">
            <a:off x="1418096" y="5584408"/>
            <a:ext cx="4091553" cy="1007392"/>
          </a:xfrm>
          <a:prstGeom prst="curvedDown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EBC1CF-ABA0-4569-B906-33F4580896FC}"/>
              </a:ext>
            </a:extLst>
          </p:cNvPr>
          <p:cNvSpPr txBox="1"/>
          <p:nvPr/>
        </p:nvSpPr>
        <p:spPr>
          <a:xfrm>
            <a:off x="0" y="-3855"/>
            <a:ext cx="9144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Arial Narrow" panose="020B0606020202030204" pitchFamily="34" charset="0"/>
              </a:rPr>
              <a:t>To Reject / Rebel = Ultimate Rejection of God</a:t>
            </a:r>
          </a:p>
        </p:txBody>
      </p:sp>
    </p:spTree>
    <p:extLst>
      <p:ext uri="{BB962C8B-B14F-4D97-AF65-F5344CB8AC3E}">
        <p14:creationId xmlns:p14="http://schemas.microsoft.com/office/powerpoint/2010/main" val="2047064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3640BB-CDFC-4468-BBD0-23C92A8D69A0}"/>
              </a:ext>
            </a:extLst>
          </p:cNvPr>
          <p:cNvSpPr/>
          <p:nvPr/>
        </p:nvSpPr>
        <p:spPr>
          <a:xfrm>
            <a:off x="700306" y="2575146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God’s Word is Authoritative</a:t>
            </a:r>
          </a:p>
        </p:txBody>
      </p:sp>
    </p:spTree>
    <p:extLst>
      <p:ext uri="{BB962C8B-B14F-4D97-AF65-F5344CB8AC3E}">
        <p14:creationId xmlns:p14="http://schemas.microsoft.com/office/powerpoint/2010/main" val="16766406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D15D466-B8A7-49FF-BE8E-B7685C6B9F5B}"/>
              </a:ext>
            </a:extLst>
          </p:cNvPr>
          <p:cNvSpPr/>
          <p:nvPr/>
        </p:nvSpPr>
        <p:spPr>
          <a:xfrm>
            <a:off x="700306" y="650552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God’s Word is Authoritative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B8CA70-5A8A-4AD3-8438-8F4774682756}"/>
              </a:ext>
            </a:extLst>
          </p:cNvPr>
          <p:cNvSpPr txBox="1"/>
          <p:nvPr/>
        </p:nvSpPr>
        <p:spPr>
          <a:xfrm>
            <a:off x="722810" y="2007326"/>
            <a:ext cx="78166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Inspired of God (2 Tim 3:16-17; 1 Cor. 2:13)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Violation of it = sin (1 John 3:4)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Taught with all authority (Titus 2:15)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Can’t alter or change (Rev. 22:18-19)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Will be judged by it (John 12:48)</a:t>
            </a:r>
          </a:p>
        </p:txBody>
      </p:sp>
      <p:pic>
        <p:nvPicPr>
          <p:cNvPr id="6" name="Picture 5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0A74E231-F379-4D88-948B-2B2401703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716" y="4869648"/>
            <a:ext cx="4508863" cy="231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8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3640BB-CDFC-4468-BBD0-23C92A8D69A0}"/>
              </a:ext>
            </a:extLst>
          </p:cNvPr>
          <p:cNvSpPr/>
          <p:nvPr/>
        </p:nvSpPr>
        <p:spPr>
          <a:xfrm>
            <a:off x="700306" y="2575146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God’s Word is Authoritative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79A018-0DA6-447F-9A4E-ED32820805A1}"/>
              </a:ext>
            </a:extLst>
          </p:cNvPr>
          <p:cNvSpPr/>
          <p:nvPr/>
        </p:nvSpPr>
        <p:spPr>
          <a:xfrm>
            <a:off x="700306" y="3373759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</p:spTree>
    <p:extLst>
      <p:ext uri="{BB962C8B-B14F-4D97-AF65-F5344CB8AC3E}">
        <p14:creationId xmlns:p14="http://schemas.microsoft.com/office/powerpoint/2010/main" val="3033554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6EB73B-CBAC-4528-9EE6-D02981C0ABAC}"/>
              </a:ext>
            </a:extLst>
          </p:cNvPr>
          <p:cNvSpPr/>
          <p:nvPr/>
        </p:nvSpPr>
        <p:spPr>
          <a:xfrm>
            <a:off x="700306" y="65668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90F37-26A8-4112-B148-1B72A200C98C}"/>
              </a:ext>
            </a:extLst>
          </p:cNvPr>
          <p:cNvSpPr txBox="1"/>
          <p:nvPr/>
        </p:nvSpPr>
        <p:spPr>
          <a:xfrm>
            <a:off x="722810" y="2007326"/>
            <a:ext cx="7816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Order of authority</a:t>
            </a:r>
          </a:p>
        </p:txBody>
      </p:sp>
    </p:spTree>
    <p:extLst>
      <p:ext uri="{BB962C8B-B14F-4D97-AF65-F5344CB8AC3E}">
        <p14:creationId xmlns:p14="http://schemas.microsoft.com/office/powerpoint/2010/main" val="294416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374545" y="314742"/>
            <a:ext cx="8477573" cy="212365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solidFill>
                  <a:srgbClr val="000000"/>
                </a:solidFill>
                <a:latin typeface="Times New Roman" pitchFamily="18" charset="0"/>
              </a:rPr>
              <a:t>1 Cor 11:3</a:t>
            </a:r>
          </a:p>
          <a:p>
            <a:pPr algn="ctr"/>
            <a:endParaRPr lang="en-US" sz="2000" b="1" u="sng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“But I want you to know that the head of every man is Christ, the head of woman is man, and the head of Christ is God.”</a:t>
            </a:r>
          </a:p>
        </p:txBody>
      </p:sp>
      <p:sp>
        <p:nvSpPr>
          <p:cNvPr id="86021" name="Oval 5"/>
          <p:cNvSpPr>
            <a:spLocks noChangeArrowheads="1"/>
          </p:cNvSpPr>
          <p:nvPr/>
        </p:nvSpPr>
        <p:spPr bwMode="auto">
          <a:xfrm>
            <a:off x="497244" y="26786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8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God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0000"/>
                </a:solidFill>
                <a:latin typeface="Maiandra GD" panose="020E0502030308020204" pitchFamily="34" charset="0"/>
              </a:rPr>
              <a:t>(Father)</a:t>
            </a:r>
          </a:p>
        </p:txBody>
      </p:sp>
      <p:sp>
        <p:nvSpPr>
          <p:cNvPr id="86022" name="Oval 6"/>
          <p:cNvSpPr>
            <a:spLocks noChangeArrowheads="1"/>
          </p:cNvSpPr>
          <p:nvPr/>
        </p:nvSpPr>
        <p:spPr bwMode="auto">
          <a:xfrm>
            <a:off x="2249844" y="35930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Christ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0000"/>
                </a:solidFill>
                <a:latin typeface="Maiandra GD" panose="020E0502030308020204" pitchFamily="34" charset="0"/>
              </a:rPr>
              <a:t>(son)</a:t>
            </a:r>
          </a:p>
        </p:txBody>
      </p:sp>
      <p:sp>
        <p:nvSpPr>
          <p:cNvPr id="86023" name="Oval 7"/>
          <p:cNvSpPr>
            <a:spLocks noChangeArrowheads="1"/>
          </p:cNvSpPr>
          <p:nvPr/>
        </p:nvSpPr>
        <p:spPr bwMode="auto">
          <a:xfrm>
            <a:off x="4002444" y="45074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Man</a:t>
            </a:r>
            <a:endParaRPr lang="en-US" sz="4000" i="1" dirty="0">
              <a:solidFill>
                <a:srgbClr val="000000"/>
              </a:solidFill>
              <a:latin typeface="Maiandra GD" panose="020E0502030308020204" pitchFamily="34" charset="0"/>
            </a:endParaRPr>
          </a:p>
        </p:txBody>
      </p:sp>
      <p:sp>
        <p:nvSpPr>
          <p:cNvPr id="86024" name="Oval 8"/>
          <p:cNvSpPr>
            <a:spLocks noChangeArrowheads="1"/>
          </p:cNvSpPr>
          <p:nvPr/>
        </p:nvSpPr>
        <p:spPr bwMode="auto">
          <a:xfrm>
            <a:off x="5907444" y="54218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Woman</a:t>
            </a:r>
            <a:endParaRPr lang="en-US" sz="4000" i="1" dirty="0">
              <a:solidFill>
                <a:srgbClr val="000000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28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nimBg="1"/>
      <p:bldP spid="86022" grpId="0" animBg="1"/>
      <p:bldP spid="86023" grpId="0" animBg="1"/>
      <p:bldP spid="860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6EB73B-CBAC-4528-9EE6-D02981C0ABAC}"/>
              </a:ext>
            </a:extLst>
          </p:cNvPr>
          <p:cNvSpPr/>
          <p:nvPr/>
        </p:nvSpPr>
        <p:spPr>
          <a:xfrm>
            <a:off x="700306" y="65668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90F37-26A8-4112-B148-1B72A200C98C}"/>
              </a:ext>
            </a:extLst>
          </p:cNvPr>
          <p:cNvSpPr txBox="1"/>
          <p:nvPr/>
        </p:nvSpPr>
        <p:spPr>
          <a:xfrm>
            <a:off x="722810" y="2007326"/>
            <a:ext cx="78166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Order of authority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Man is not his own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Jer. 10:23 – man is not to direct his own footsteps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Prov. 3:5 – lean not on your own understanding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Prov. 14:12 – way that seems right leads to death</a:t>
            </a:r>
          </a:p>
        </p:txBody>
      </p:sp>
    </p:spTree>
    <p:extLst>
      <p:ext uri="{BB962C8B-B14F-4D97-AF65-F5344CB8AC3E}">
        <p14:creationId xmlns:p14="http://schemas.microsoft.com/office/powerpoint/2010/main" val="194892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6EB73B-CBAC-4528-9EE6-D02981C0ABAC}"/>
              </a:ext>
            </a:extLst>
          </p:cNvPr>
          <p:cNvSpPr/>
          <p:nvPr/>
        </p:nvSpPr>
        <p:spPr>
          <a:xfrm>
            <a:off x="700306" y="65668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90F37-26A8-4112-B148-1B72A200C98C}"/>
              </a:ext>
            </a:extLst>
          </p:cNvPr>
          <p:cNvSpPr txBox="1"/>
          <p:nvPr/>
        </p:nvSpPr>
        <p:spPr>
          <a:xfrm>
            <a:off x="722810" y="2007326"/>
            <a:ext cx="78166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Order of authority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Man is not his own authority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Following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Two men (one who followed authority &amp; one didn’t)</a:t>
            </a:r>
          </a:p>
        </p:txBody>
      </p:sp>
    </p:spTree>
    <p:extLst>
      <p:ext uri="{BB962C8B-B14F-4D97-AF65-F5344CB8AC3E}">
        <p14:creationId xmlns:p14="http://schemas.microsoft.com/office/powerpoint/2010/main" val="70061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0"/>
          <p:cNvSpPr txBox="1">
            <a:spLocks noChangeArrowheads="1"/>
          </p:cNvSpPr>
          <p:nvPr/>
        </p:nvSpPr>
        <p:spPr bwMode="auto">
          <a:xfrm>
            <a:off x="533400" y="1380309"/>
            <a:ext cx="8077200" cy="38750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</a:rPr>
              <a:t>Gen 4:3-5</a:t>
            </a:r>
          </a:p>
          <a:p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3 And in the process of time it came to pass that Cain brought an offering of the fruit of the ground to the LORD. </a:t>
            </a:r>
          </a:p>
          <a:p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4 Abel also brought of the firstborn of his flock and of their fat. And the LORD respected Abel and his offering, </a:t>
            </a:r>
          </a:p>
          <a:p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5 but He did not respect Cain and his offering. And Cain was very angry, and his countenance fell.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4572000" y="152400"/>
            <a:ext cx="0" cy="3810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762000" y="3048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u="sng" dirty="0">
                <a:solidFill>
                  <a:srgbClr val="002060"/>
                </a:solidFill>
                <a:latin typeface="Times New Roman" pitchFamily="18" charset="0"/>
              </a:rPr>
              <a:t>Cain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5334000" y="3048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u="sng" dirty="0">
                <a:solidFill>
                  <a:srgbClr val="002060"/>
                </a:solidFill>
                <a:latin typeface="Times New Roman" pitchFamily="18" charset="0"/>
              </a:rPr>
              <a:t>Abel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914400" y="1371600"/>
            <a:ext cx="31242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Offering: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“Fruit of ground”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5029200" y="1371600"/>
            <a:ext cx="38862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Offering: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“firstborn of his flock”</a:t>
            </a: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4953000" y="2743200"/>
            <a:ext cx="38100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latin typeface="Times New Roman" pitchFamily="18" charset="0"/>
              </a:rPr>
              <a:t>Lord</a:t>
            </a:r>
          </a:p>
          <a:p>
            <a:pPr algn="ctr">
              <a:defRPr/>
            </a:pPr>
            <a:r>
              <a:rPr lang="en-US" sz="3200" b="1" dirty="0">
                <a:latin typeface="Times New Roman" pitchFamily="18" charset="0"/>
              </a:rPr>
              <a:t>Respected</a:t>
            </a:r>
          </a:p>
        </p:txBody>
      </p:sp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381000" y="2743200"/>
            <a:ext cx="3810000" cy="114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latin typeface="Times New Roman" pitchFamily="18" charset="0"/>
              </a:rPr>
              <a:t>Lord</a:t>
            </a:r>
          </a:p>
          <a:p>
            <a:pPr algn="ctr">
              <a:defRPr/>
            </a:pPr>
            <a:r>
              <a:rPr lang="en-US" sz="3200" b="1" dirty="0">
                <a:latin typeface="Times New Roman" pitchFamily="18" charset="0"/>
              </a:rPr>
              <a:t>Did Not Respect</a:t>
            </a:r>
          </a:p>
        </p:txBody>
      </p:sp>
      <p:pic>
        <p:nvPicPr>
          <p:cNvPr id="16397" name="Picture 15" descr="MCj01992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1143000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5638800" y="4267200"/>
            <a:ext cx="25146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 b="1">
                <a:latin typeface="Times New Roman" pitchFamily="18" charset="0"/>
              </a:rPr>
              <a:t>“By Faith”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(Heb. 11:4)</a:t>
            </a:r>
          </a:p>
        </p:txBody>
      </p:sp>
      <p:pic>
        <p:nvPicPr>
          <p:cNvPr id="16399" name="Picture 18" descr="MCAN03708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696200" y="457200"/>
            <a:ext cx="10223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762000" y="4267200"/>
            <a:ext cx="3048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3200" b="1">
                <a:latin typeface="Times New Roman" pitchFamily="18" charset="0"/>
              </a:rPr>
              <a:t>Not: “By Faith”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876800" y="4724400"/>
            <a:ext cx="3438525" cy="2133600"/>
            <a:chOff x="1574" y="3053"/>
            <a:chExt cx="2166" cy="1344"/>
          </a:xfrm>
        </p:grpSpPr>
        <p:pic>
          <p:nvPicPr>
            <p:cNvPr id="16402" name="Picture 23" descr="MCj0404647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761403">
              <a:off x="1574" y="3053"/>
              <a:ext cx="2166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3" name="Text Box 24"/>
            <p:cNvSpPr txBox="1">
              <a:spLocks noChangeArrowheads="1"/>
            </p:cNvSpPr>
            <p:nvPr/>
          </p:nvSpPr>
          <p:spPr bwMode="auto">
            <a:xfrm>
              <a:off x="2112" y="3556"/>
              <a:ext cx="1296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Word</a:t>
              </a:r>
            </a:p>
            <a:p>
              <a:pPr algn="ctr">
                <a:lnSpc>
                  <a:spcPct val="70000"/>
                </a:lnSpc>
              </a:pPr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Rom. 10:17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9" grpId="0"/>
      <p:bldP spid="901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6EB73B-CBAC-4528-9EE6-D02981C0ABAC}"/>
              </a:ext>
            </a:extLst>
          </p:cNvPr>
          <p:cNvSpPr/>
          <p:nvPr/>
        </p:nvSpPr>
        <p:spPr>
          <a:xfrm>
            <a:off x="700306" y="65668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90F37-26A8-4112-B148-1B72A200C98C}"/>
              </a:ext>
            </a:extLst>
          </p:cNvPr>
          <p:cNvSpPr txBox="1"/>
          <p:nvPr/>
        </p:nvSpPr>
        <p:spPr>
          <a:xfrm>
            <a:off x="722810" y="2007326"/>
            <a:ext cx="781667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Order of authority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Man is not his own authority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Following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Two men (one who followed authority &amp; one didn’t)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must follow authority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Do all in the name of Christ (Col. 3:17)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Abide within the doctrine of Christ (2 John 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Doctrine &amp; practice limited by word (Gal. 1:6-9)</a:t>
            </a:r>
          </a:p>
        </p:txBody>
      </p:sp>
    </p:spTree>
    <p:extLst>
      <p:ext uri="{BB962C8B-B14F-4D97-AF65-F5344CB8AC3E}">
        <p14:creationId xmlns:p14="http://schemas.microsoft.com/office/powerpoint/2010/main" val="58920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3640BB-CDFC-4468-BBD0-23C92A8D69A0}"/>
              </a:ext>
            </a:extLst>
          </p:cNvPr>
          <p:cNvSpPr/>
          <p:nvPr/>
        </p:nvSpPr>
        <p:spPr>
          <a:xfrm>
            <a:off x="700306" y="2575146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God’s Word is Authoritative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79A018-0DA6-447F-9A4E-ED32820805A1}"/>
              </a:ext>
            </a:extLst>
          </p:cNvPr>
          <p:cNvSpPr/>
          <p:nvPr/>
        </p:nvSpPr>
        <p:spPr>
          <a:xfrm>
            <a:off x="700306" y="3373759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79097A-5C0C-4617-9F26-4E889A91E113}"/>
              </a:ext>
            </a:extLst>
          </p:cNvPr>
          <p:cNvSpPr/>
          <p:nvPr/>
        </p:nvSpPr>
        <p:spPr>
          <a:xfrm>
            <a:off x="700306" y="4172371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Standards of Authority</a:t>
            </a:r>
          </a:p>
        </p:txBody>
      </p:sp>
    </p:spTree>
    <p:extLst>
      <p:ext uri="{BB962C8B-B14F-4D97-AF65-F5344CB8AC3E}">
        <p14:creationId xmlns:p14="http://schemas.microsoft.com/office/powerpoint/2010/main" val="32825177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433EA67-1C39-4130-BD03-3751B5F9EC5A}"/>
              </a:ext>
            </a:extLst>
          </p:cNvPr>
          <p:cNvSpPr/>
          <p:nvPr/>
        </p:nvSpPr>
        <p:spPr>
          <a:xfrm>
            <a:off x="700306" y="636691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Standards of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B7911-D195-405F-A23D-680C45280766}"/>
              </a:ext>
            </a:extLst>
          </p:cNvPr>
          <p:cNvSpPr txBox="1"/>
          <p:nvPr/>
        </p:nvSpPr>
        <p:spPr>
          <a:xfrm>
            <a:off x="722810" y="2007326"/>
            <a:ext cx="78166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False standards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Family (Luke 14:26)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Emotion (Prov. 16:25)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What seems fair or right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What makes sense to human reasoning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Preacher (Gal. 1:6-9)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Scholar (Gal. 1:6-9)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Majority (Exo. 23:2; Matt. 7:13-14)</a:t>
            </a:r>
          </a:p>
        </p:txBody>
      </p:sp>
    </p:spTree>
    <p:extLst>
      <p:ext uri="{BB962C8B-B14F-4D97-AF65-F5344CB8AC3E}">
        <p14:creationId xmlns:p14="http://schemas.microsoft.com/office/powerpoint/2010/main" val="21413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433EA67-1C39-4130-BD03-3751B5F9EC5A}"/>
              </a:ext>
            </a:extLst>
          </p:cNvPr>
          <p:cNvSpPr/>
          <p:nvPr/>
        </p:nvSpPr>
        <p:spPr>
          <a:xfrm>
            <a:off x="700306" y="636691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Standards of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B7911-D195-405F-A23D-680C45280766}"/>
              </a:ext>
            </a:extLst>
          </p:cNvPr>
          <p:cNvSpPr txBox="1"/>
          <p:nvPr/>
        </p:nvSpPr>
        <p:spPr>
          <a:xfrm>
            <a:off x="722810" y="2007326"/>
            <a:ext cx="78166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False standards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Only standard – Word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It is an objective standard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Cannot go beyond the word (Num. 22:18)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Limited / restricted by the word (1 Pet. 4:11)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Every part is just as authoritative (Jas. 2:10-11)</a:t>
            </a:r>
          </a:p>
        </p:txBody>
      </p:sp>
      <p:pic>
        <p:nvPicPr>
          <p:cNvPr id="2" name="Picture 1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DC8303D3-00F9-47C8-AB1F-2511F0E73F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5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 has Authority over Man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3640BB-CDFC-4468-BBD0-23C92A8D69A0}"/>
              </a:ext>
            </a:extLst>
          </p:cNvPr>
          <p:cNvSpPr/>
          <p:nvPr/>
        </p:nvSpPr>
        <p:spPr>
          <a:xfrm>
            <a:off x="700306" y="2575146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God’s Word is Authoritative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79A018-0DA6-447F-9A4E-ED32820805A1}"/>
              </a:ext>
            </a:extLst>
          </p:cNvPr>
          <p:cNvSpPr/>
          <p:nvPr/>
        </p:nvSpPr>
        <p:spPr>
          <a:xfrm>
            <a:off x="700306" y="3373759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The Need for 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79097A-5C0C-4617-9F26-4E889A91E113}"/>
              </a:ext>
            </a:extLst>
          </p:cNvPr>
          <p:cNvSpPr/>
          <p:nvPr/>
        </p:nvSpPr>
        <p:spPr>
          <a:xfrm>
            <a:off x="700306" y="4172371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Standards of Authority</a:t>
            </a:r>
          </a:p>
        </p:txBody>
      </p:sp>
    </p:spTree>
    <p:extLst>
      <p:ext uri="{BB962C8B-B14F-4D97-AF65-F5344CB8AC3E}">
        <p14:creationId xmlns:p14="http://schemas.microsoft.com/office/powerpoint/2010/main" val="4094350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739</Words>
  <Application>Microsoft Office PowerPoint</Application>
  <PresentationFormat>On-screen Show (4:3)</PresentationFormat>
  <Paragraphs>143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Times New Roman</vt:lpstr>
      <vt:lpstr>Tahoma</vt:lpstr>
      <vt:lpstr>Calibri</vt:lpstr>
      <vt:lpstr>Maiandra GD</vt:lpstr>
      <vt:lpstr>Arial Narrow</vt:lpstr>
      <vt:lpstr>Arial Black</vt:lpstr>
      <vt:lpstr>Wingdings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11</cp:revision>
  <cp:lastPrinted>2020-11-01T22:15:37Z</cp:lastPrinted>
  <dcterms:created xsi:type="dcterms:W3CDTF">2020-11-01T20:32:32Z</dcterms:created>
  <dcterms:modified xsi:type="dcterms:W3CDTF">2020-11-01T22:21:07Z</dcterms:modified>
</cp:coreProperties>
</file>