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</p:sldMasterIdLst>
  <p:sldIdLst>
    <p:sldId id="259" r:id="rId4"/>
    <p:sldId id="260" r:id="rId5"/>
    <p:sldId id="256" r:id="rId6"/>
    <p:sldId id="257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58" r:id="rId15"/>
    <p:sldId id="264" r:id="rId16"/>
    <p:sldId id="274" r:id="rId17"/>
    <p:sldId id="275" r:id="rId18"/>
    <p:sldId id="276" r:id="rId19"/>
    <p:sldId id="261" r:id="rId20"/>
    <p:sldId id="265" r:id="rId21"/>
    <p:sldId id="277" r:id="rId22"/>
    <p:sldId id="278" r:id="rId23"/>
    <p:sldId id="279" r:id="rId24"/>
    <p:sldId id="262" r:id="rId25"/>
    <p:sldId id="266" r:id="rId26"/>
    <p:sldId id="26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Narkisim" panose="020E0502050101010101" pitchFamily="34" charset="-79"/>
      <p:regular r:id="rId3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AB1"/>
    <a:srgbClr val="3754DE"/>
    <a:srgbClr val="264AE3"/>
    <a:srgbClr val="3856E3"/>
    <a:srgbClr val="FFFCB7"/>
    <a:srgbClr val="E7AD4A"/>
    <a:srgbClr val="E3D2F4"/>
    <a:srgbClr val="CDC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4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47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573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510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6086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23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04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84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2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476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9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178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717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07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100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768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15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18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754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21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753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26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95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48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47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87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193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312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498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255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62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055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01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87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sunset in the background&#10;&#10;Description automatically generated">
            <a:extLst>
              <a:ext uri="{FF2B5EF4-FFF2-40B4-BE49-F238E27FC236}">
                <a16:creationId xmlns:a16="http://schemas.microsoft.com/office/drawing/2014/main" id="{BDA3D92B-840D-4604-8173-74D9C28FB2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1" r="554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51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C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865766-836E-48A0-A30F-83C3B216D9D3}"/>
              </a:ext>
            </a:extLst>
          </p:cNvPr>
          <p:cNvSpPr/>
          <p:nvPr userDrawn="1"/>
        </p:nvSpPr>
        <p:spPr>
          <a:xfrm>
            <a:off x="0" y="0"/>
            <a:ext cx="1848678" cy="6858000"/>
          </a:xfrm>
          <a:prstGeom prst="rect">
            <a:avLst/>
          </a:prstGeom>
          <a:solidFill>
            <a:srgbClr val="3856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sunset in the background&#10;&#10;Description automatically generated">
            <a:extLst>
              <a:ext uri="{FF2B5EF4-FFF2-40B4-BE49-F238E27FC236}">
                <a16:creationId xmlns:a16="http://schemas.microsoft.com/office/drawing/2014/main" id="{BDA3D92B-840D-4604-8173-74D9C28FB2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1" r="5541"/>
          <a:stretch/>
        </p:blipFill>
        <p:spPr>
          <a:xfrm>
            <a:off x="0" y="0"/>
            <a:ext cx="1848678" cy="13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04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F2F09-5B05-49AA-896A-CCE9F3D327F8}" type="datetimeFigureOut">
              <a:rPr lang="en-US" smtClean="0"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E424A-898D-41EE-98EE-3EC5C667169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sunset in the background&#10;&#10;Description automatically generated">
            <a:extLst>
              <a:ext uri="{FF2B5EF4-FFF2-40B4-BE49-F238E27FC236}">
                <a16:creationId xmlns:a16="http://schemas.microsoft.com/office/drawing/2014/main" id="{BDA3D92B-840D-4604-8173-74D9C28FB2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1" r="554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21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FF4C0EA-B062-4551-A63B-0C349DB97B23}"/>
              </a:ext>
            </a:extLst>
          </p:cNvPr>
          <p:cNvSpPr/>
          <p:nvPr/>
        </p:nvSpPr>
        <p:spPr>
          <a:xfrm>
            <a:off x="624840" y="3129280"/>
            <a:ext cx="3957320" cy="60525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A6FEE0-AA78-40EF-8B95-F4C848B4F852}"/>
              </a:ext>
            </a:extLst>
          </p:cNvPr>
          <p:cNvSpPr txBox="1"/>
          <p:nvPr/>
        </p:nvSpPr>
        <p:spPr>
          <a:xfrm>
            <a:off x="624840" y="264160"/>
            <a:ext cx="7914640" cy="347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Peter 5:1 </a:t>
            </a:r>
          </a:p>
          <a:p>
            <a:pPr marL="0" marR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elders who are among you I exhort, I who am a fellow elder and a witness of the sufferings of Christ, and also a partaker of the glory that will be revealed: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98D405-2844-491B-9E45-CF59C722CF47}"/>
              </a:ext>
            </a:extLst>
          </p:cNvPr>
          <p:cNvSpPr txBox="1"/>
          <p:nvPr/>
        </p:nvSpPr>
        <p:spPr>
          <a:xfrm>
            <a:off x="546100" y="4143831"/>
            <a:ext cx="807212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“one who shares in the glory to be revealed” (NRSV)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Moves from sufferings of Christ – to the glory to be revealed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Peter identifies himself among those who share in the hope of the glory of heaven</a:t>
            </a:r>
          </a:p>
        </p:txBody>
      </p:sp>
    </p:spTree>
    <p:extLst>
      <p:ext uri="{BB962C8B-B14F-4D97-AF65-F5344CB8AC3E}">
        <p14:creationId xmlns:p14="http://schemas.microsoft.com/office/powerpoint/2010/main" val="1567457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7E5F15-CAF9-46D5-9B24-C3DC7162C6F3}"/>
              </a:ext>
            </a:extLst>
          </p:cNvPr>
          <p:cNvSpPr/>
          <p:nvPr/>
        </p:nvSpPr>
        <p:spPr>
          <a:xfrm>
            <a:off x="1912999" y="693222"/>
            <a:ext cx="5338321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Partakers</a:t>
            </a:r>
          </a:p>
          <a:p>
            <a:pPr algn="ctr"/>
            <a:r>
              <a:rPr lang="en-US" sz="115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of Glory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45CA90-F52E-42B9-BFF0-AC1B9FECBF26}"/>
              </a:ext>
            </a:extLst>
          </p:cNvPr>
          <p:cNvSpPr/>
          <p:nvPr/>
        </p:nvSpPr>
        <p:spPr>
          <a:xfrm>
            <a:off x="1902839" y="622102"/>
            <a:ext cx="5338321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Partakers</a:t>
            </a:r>
          </a:p>
          <a:p>
            <a:pPr algn="ctr"/>
            <a:r>
              <a:rPr lang="en-US" sz="115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of Glory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BFFDA2-EACD-427A-910B-99EA47C6D7FC}"/>
              </a:ext>
            </a:extLst>
          </p:cNvPr>
          <p:cNvSpPr txBox="1"/>
          <p:nvPr/>
        </p:nvSpPr>
        <p:spPr>
          <a:xfrm>
            <a:off x="2336799" y="4396105"/>
            <a:ext cx="447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arkisim" panose="020E0502050101010101" pitchFamily="34" charset="-79"/>
                <a:cs typeface="Narkisim" panose="020E0502050101010101" pitchFamily="34" charset="-79"/>
              </a:rPr>
              <a:t>1 Peter 5</a:t>
            </a:r>
          </a:p>
        </p:txBody>
      </p:sp>
    </p:spTree>
    <p:extLst>
      <p:ext uri="{BB962C8B-B14F-4D97-AF65-F5344CB8AC3E}">
        <p14:creationId xmlns:p14="http://schemas.microsoft.com/office/powerpoint/2010/main" val="1100357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4A5B58E-E93D-454C-BAE1-8E088FC09624}"/>
              </a:ext>
            </a:extLst>
          </p:cNvPr>
          <p:cNvGrpSpPr/>
          <p:nvPr/>
        </p:nvGrpSpPr>
        <p:grpSpPr>
          <a:xfrm>
            <a:off x="831232" y="164902"/>
            <a:ext cx="7522176" cy="1384399"/>
            <a:chOff x="831232" y="164902"/>
            <a:chExt cx="7522176" cy="138439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7640C1C-A097-4A8C-83BA-1AAE114C93BF}"/>
                </a:ext>
              </a:extLst>
            </p:cNvPr>
            <p:cNvSpPr/>
            <p:nvPr/>
          </p:nvSpPr>
          <p:spPr>
            <a:xfrm>
              <a:off x="871872" y="225862"/>
              <a:ext cx="7481536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b="1" cap="none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Narkisim" panose="020E0502050101010101" pitchFamily="34" charset="-79"/>
                  <a:cs typeface="Narkisim" panose="020E0502050101010101" pitchFamily="34" charset="-79"/>
                </a:rPr>
                <a:t>Partakers of Glory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E531B5-5776-48EA-850A-F23E8CFD177F}"/>
                </a:ext>
              </a:extLst>
            </p:cNvPr>
            <p:cNvSpPr/>
            <p:nvPr/>
          </p:nvSpPr>
          <p:spPr>
            <a:xfrm>
              <a:off x="831232" y="164902"/>
              <a:ext cx="7481536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b="1" cap="none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rkisim" panose="020E0502050101010101" pitchFamily="34" charset="-79"/>
                  <a:cs typeface="Narkisim" panose="020E0502050101010101" pitchFamily="34" charset="-79"/>
                </a:rPr>
                <a:t>Partakers of Glory</a:t>
              </a:r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DF56479-181A-4CDF-8746-85D9B1B6686B}"/>
              </a:ext>
            </a:extLst>
          </p:cNvPr>
          <p:cNvSpPr/>
          <p:nvPr/>
        </p:nvSpPr>
        <p:spPr>
          <a:xfrm>
            <a:off x="640080" y="1864310"/>
            <a:ext cx="7863840" cy="833120"/>
          </a:xfrm>
          <a:prstGeom prst="roundRect">
            <a:avLst>
              <a:gd name="adj" fmla="val 20043"/>
            </a:avLst>
          </a:prstGeom>
          <a:solidFill>
            <a:srgbClr val="FEF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3754DE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How Partakers Live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970723-AAB5-4B16-809C-56F2CFFA54F2}"/>
              </a:ext>
            </a:extLst>
          </p:cNvPr>
          <p:cNvSpPr txBox="1"/>
          <p:nvPr/>
        </p:nvSpPr>
        <p:spPr>
          <a:xfrm>
            <a:off x="2336800" y="6282194"/>
            <a:ext cx="447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arkisim" panose="020E0502050101010101" pitchFamily="34" charset="-79"/>
                <a:cs typeface="Narkisim" panose="020E0502050101010101" pitchFamily="34" charset="-79"/>
              </a:rPr>
              <a:t>1 Peter 5</a:t>
            </a:r>
          </a:p>
        </p:txBody>
      </p:sp>
    </p:spTree>
    <p:extLst>
      <p:ext uri="{BB962C8B-B14F-4D97-AF65-F5344CB8AC3E}">
        <p14:creationId xmlns:p14="http://schemas.microsoft.com/office/powerpoint/2010/main" val="4048416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794E605-AD3F-4BBC-B33F-3962FA29DA51}"/>
              </a:ext>
            </a:extLst>
          </p:cNvPr>
          <p:cNvSpPr/>
          <p:nvPr/>
        </p:nvSpPr>
        <p:spPr>
          <a:xfrm rot="16200000">
            <a:off x="-1849120" y="3718560"/>
            <a:ext cx="5445760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How Partakers Live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D2AD08-6015-4894-9157-3DB2F1049364}"/>
              </a:ext>
            </a:extLst>
          </p:cNvPr>
          <p:cNvSpPr txBox="1"/>
          <p:nvPr/>
        </p:nvSpPr>
        <p:spPr>
          <a:xfrm>
            <a:off x="1988820" y="279400"/>
            <a:ext cx="693928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Humble (vv. 5-7)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Means: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Translated “lowliness” (Eph. 4:2; Phil. 2:3)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Opposite of proud (v. 6)  - not haughty, arrogant or placing self above others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BDAG: “humility, modesty”</a:t>
            </a:r>
          </a:p>
        </p:txBody>
      </p:sp>
    </p:spTree>
    <p:extLst>
      <p:ext uri="{BB962C8B-B14F-4D97-AF65-F5344CB8AC3E}">
        <p14:creationId xmlns:p14="http://schemas.microsoft.com/office/powerpoint/2010/main" val="3310971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794E605-AD3F-4BBC-B33F-3962FA29DA51}"/>
              </a:ext>
            </a:extLst>
          </p:cNvPr>
          <p:cNvSpPr/>
          <p:nvPr/>
        </p:nvSpPr>
        <p:spPr>
          <a:xfrm rot="16200000">
            <a:off x="-1849120" y="3718560"/>
            <a:ext cx="5445760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How Partakers Live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D2AD08-6015-4894-9157-3DB2F1049364}"/>
              </a:ext>
            </a:extLst>
          </p:cNvPr>
          <p:cNvSpPr txBox="1"/>
          <p:nvPr/>
        </p:nvSpPr>
        <p:spPr>
          <a:xfrm>
            <a:off x="1988820" y="279400"/>
            <a:ext cx="693928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Humble (vv. 5-7)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Means: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Degree: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Clothed with it (v. 6) – not merely a trace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To tie on </a:t>
            </a:r>
          </a:p>
          <a:p>
            <a:pPr marL="1885950" lvl="3" indent="-514350">
              <a:buFont typeface="Wingdings" panose="05000000000000000000" pitchFamily="2" charset="2"/>
              <a:buChar char="Ø"/>
            </a:pPr>
            <a:r>
              <a:rPr lang="en-US" sz="2400" dirty="0" err="1"/>
              <a:t>Louw</a:t>
            </a:r>
            <a:r>
              <a:rPr lang="en-US" sz="2400" dirty="0"/>
              <a:t>-Nida: “to dress oneself, with the implication of clothing which is tied on” (Vol.1, 525)</a:t>
            </a:r>
          </a:p>
          <a:p>
            <a:pPr marL="1885950" lvl="3" indent="-514350">
              <a:buFont typeface="Wingdings" panose="05000000000000000000" pitchFamily="2" charset="2"/>
              <a:buChar char="Ø"/>
            </a:pPr>
            <a:r>
              <a:rPr lang="en-US" sz="2400" dirty="0"/>
              <a:t>May be reflecting – Lord’s example (John 13)</a:t>
            </a:r>
          </a:p>
          <a:p>
            <a:pPr marL="1885950" lvl="3" indent="-514350">
              <a:buFont typeface="Wingdings" panose="05000000000000000000" pitchFamily="2" charset="2"/>
              <a:buChar char="Ø"/>
            </a:pPr>
            <a:r>
              <a:rPr lang="en-US" sz="2400" dirty="0"/>
              <a:t>Also – tied on so as not to lose it -to be kept on</a:t>
            </a:r>
          </a:p>
        </p:txBody>
      </p:sp>
    </p:spTree>
    <p:extLst>
      <p:ext uri="{BB962C8B-B14F-4D97-AF65-F5344CB8AC3E}">
        <p14:creationId xmlns:p14="http://schemas.microsoft.com/office/powerpoint/2010/main" val="1639338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794E605-AD3F-4BBC-B33F-3962FA29DA51}"/>
              </a:ext>
            </a:extLst>
          </p:cNvPr>
          <p:cNvSpPr/>
          <p:nvPr/>
        </p:nvSpPr>
        <p:spPr>
          <a:xfrm rot="16200000">
            <a:off x="-1849120" y="3718560"/>
            <a:ext cx="5445760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How Partakers Live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D2AD08-6015-4894-9157-3DB2F1049364}"/>
              </a:ext>
            </a:extLst>
          </p:cNvPr>
          <p:cNvSpPr txBox="1"/>
          <p:nvPr/>
        </p:nvSpPr>
        <p:spPr>
          <a:xfrm>
            <a:off x="1988820" y="279400"/>
            <a:ext cx="6939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Humble (vv. 5-7)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Means: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Degree: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How it is shown: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Submission to leaders (vv. 1-4, 5a)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Submit to brethren in service (v. 5b; Eph. 5:21)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Trusting enough to cast cares (v. 7)</a:t>
            </a:r>
          </a:p>
          <a:p>
            <a:pPr marL="1885950" lvl="3" indent="-514350">
              <a:buFont typeface="Wingdings" panose="05000000000000000000" pitchFamily="2" charset="2"/>
              <a:buChar char="ü"/>
            </a:pPr>
            <a:r>
              <a:rPr lang="en-US" sz="2400" dirty="0"/>
              <a:t>Thus live free of worry – anxiety (ASV)</a:t>
            </a:r>
          </a:p>
          <a:p>
            <a:pPr marL="1885950" lvl="3" indent="-514350">
              <a:buFont typeface="Wingdings" panose="05000000000000000000" pitchFamily="2" charset="2"/>
              <a:buChar char="ü"/>
            </a:pPr>
            <a:r>
              <a:rPr lang="en-US" sz="2400" dirty="0"/>
              <a:t>Even in midst of suffering (context)</a:t>
            </a:r>
          </a:p>
          <a:p>
            <a:pPr marL="1885950" lvl="3" indent="-514350">
              <a:buFont typeface="Wingdings" panose="05000000000000000000" pitchFamily="2" charset="2"/>
              <a:buChar char="ü"/>
            </a:pPr>
            <a:r>
              <a:rPr lang="en-US" sz="2400" dirty="0"/>
              <a:t>May allude to Psa. 55:22</a:t>
            </a:r>
          </a:p>
          <a:p>
            <a:pPr marL="1885950" lvl="3" indent="-514350">
              <a:buFont typeface="Wingdings" panose="05000000000000000000" pitchFamily="2" charset="2"/>
              <a:buChar char="ü"/>
            </a:pPr>
            <a:r>
              <a:rPr lang="en-US" sz="2400" dirty="0"/>
              <a:t>“It matters to him what happens to Christians” (Hamilton, 315)</a:t>
            </a:r>
          </a:p>
        </p:txBody>
      </p:sp>
    </p:spTree>
    <p:extLst>
      <p:ext uri="{BB962C8B-B14F-4D97-AF65-F5344CB8AC3E}">
        <p14:creationId xmlns:p14="http://schemas.microsoft.com/office/powerpoint/2010/main" val="2031446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794E605-AD3F-4BBC-B33F-3962FA29DA51}"/>
              </a:ext>
            </a:extLst>
          </p:cNvPr>
          <p:cNvSpPr/>
          <p:nvPr/>
        </p:nvSpPr>
        <p:spPr>
          <a:xfrm rot="16200000">
            <a:off x="-1849120" y="3718560"/>
            <a:ext cx="5445760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How Partakers Live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D2AD08-6015-4894-9157-3DB2F1049364}"/>
              </a:ext>
            </a:extLst>
          </p:cNvPr>
          <p:cNvSpPr txBox="1"/>
          <p:nvPr/>
        </p:nvSpPr>
        <p:spPr>
          <a:xfrm>
            <a:off x="1988820" y="279400"/>
            <a:ext cx="69392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Humble (vv. 5-7)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Means: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Degree: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How it is shown: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Why: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God resists the proud (v. 5; Prov. 3:34)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God exalts the humble (vv. 5-6)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Realize how small we are before God (v. 6)</a:t>
            </a:r>
          </a:p>
        </p:txBody>
      </p:sp>
    </p:spTree>
    <p:extLst>
      <p:ext uri="{BB962C8B-B14F-4D97-AF65-F5344CB8AC3E}">
        <p14:creationId xmlns:p14="http://schemas.microsoft.com/office/powerpoint/2010/main" val="2893054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794E605-AD3F-4BBC-B33F-3962FA29DA51}"/>
              </a:ext>
            </a:extLst>
          </p:cNvPr>
          <p:cNvSpPr/>
          <p:nvPr/>
        </p:nvSpPr>
        <p:spPr>
          <a:xfrm rot="16200000">
            <a:off x="-1849120" y="3718560"/>
            <a:ext cx="5445760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How Partakers Live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D2AD08-6015-4894-9157-3DB2F1049364}"/>
              </a:ext>
            </a:extLst>
          </p:cNvPr>
          <p:cNvSpPr txBox="1"/>
          <p:nvPr/>
        </p:nvSpPr>
        <p:spPr>
          <a:xfrm>
            <a:off x="1988820" y="279400"/>
            <a:ext cx="693928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Humble (vv. 5-7)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Watchful (vv. 8-9)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Sober (v. 8)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Self controlled (</a:t>
            </a:r>
            <a:r>
              <a:rPr lang="en-US" sz="2400" dirty="0" err="1"/>
              <a:t>fn</a:t>
            </a:r>
            <a:r>
              <a:rPr lang="en-US" sz="2400" dirty="0"/>
              <a:t> NKJV)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Alert (NIV)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Translated “watchful” (1 Pet. 4:7)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To “be free </a:t>
            </a:r>
            <a:r>
              <a:rPr lang="en-US" sz="2400" dirty="0" err="1"/>
              <a:t>fr.</a:t>
            </a:r>
            <a:r>
              <a:rPr lang="en-US" sz="2400" dirty="0"/>
              <a:t> Every form of mental and spiritual ‘</a:t>
            </a:r>
            <a:r>
              <a:rPr lang="en-US" sz="2400" dirty="0" err="1"/>
              <a:t>drunkeness</a:t>
            </a:r>
            <a:r>
              <a:rPr lang="en-US" sz="2400" dirty="0"/>
              <a:t>’, </a:t>
            </a:r>
            <a:r>
              <a:rPr lang="en-US" sz="2400" dirty="0" err="1"/>
              <a:t>fr.</a:t>
            </a:r>
            <a:r>
              <a:rPr lang="en-US" sz="2400" dirty="0"/>
              <a:t> excess, passion, rashness, confusion, etc. </a:t>
            </a:r>
            <a:r>
              <a:rPr lang="en-US" sz="2400" b="1" dirty="0"/>
              <a:t>be well-balanced, self-controlled</a:t>
            </a:r>
            <a:r>
              <a:rPr lang="en-US" sz="2400" dirty="0"/>
              <a:t>” (BDAG)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“to be in control of one’s thought processes and thus not be in danger of irrational thinking—‘to be sober-minded, to be well composed in mind.’” (</a:t>
            </a:r>
            <a:r>
              <a:rPr lang="en-US" sz="2400" dirty="0" err="1"/>
              <a:t>Louw</a:t>
            </a:r>
            <a:r>
              <a:rPr lang="en-US" sz="2400" dirty="0"/>
              <a:t> – Nida, Vol. 1, 352)</a:t>
            </a:r>
          </a:p>
        </p:txBody>
      </p:sp>
    </p:spTree>
    <p:extLst>
      <p:ext uri="{BB962C8B-B14F-4D97-AF65-F5344CB8AC3E}">
        <p14:creationId xmlns:p14="http://schemas.microsoft.com/office/powerpoint/2010/main" val="862453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794E605-AD3F-4BBC-B33F-3962FA29DA51}"/>
              </a:ext>
            </a:extLst>
          </p:cNvPr>
          <p:cNvSpPr/>
          <p:nvPr/>
        </p:nvSpPr>
        <p:spPr>
          <a:xfrm rot="16200000">
            <a:off x="-1849120" y="3718560"/>
            <a:ext cx="5445760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How Partakers Live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D2AD08-6015-4894-9157-3DB2F1049364}"/>
              </a:ext>
            </a:extLst>
          </p:cNvPr>
          <p:cNvSpPr txBox="1"/>
          <p:nvPr/>
        </p:nvSpPr>
        <p:spPr>
          <a:xfrm>
            <a:off x="1988820" y="279400"/>
            <a:ext cx="69392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Humble (vv. 5-7)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Watchful (vv. 8-9)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Sober (v. 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Vigilant (v. 8)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Watchful (ESV; </a:t>
            </a:r>
            <a:r>
              <a:rPr lang="en-US" sz="2400" dirty="0" err="1"/>
              <a:t>fn</a:t>
            </a:r>
            <a:r>
              <a:rPr lang="en-US" sz="2400" dirty="0"/>
              <a:t> NKJV)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“Be on the alert” (NASB95)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Stay awake – spiritually alert (Vine)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Casting cares upon God – doesn’t mean we do nothing!</a:t>
            </a:r>
          </a:p>
        </p:txBody>
      </p:sp>
    </p:spTree>
    <p:extLst>
      <p:ext uri="{BB962C8B-B14F-4D97-AF65-F5344CB8AC3E}">
        <p14:creationId xmlns:p14="http://schemas.microsoft.com/office/powerpoint/2010/main" val="352596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794E605-AD3F-4BBC-B33F-3962FA29DA51}"/>
              </a:ext>
            </a:extLst>
          </p:cNvPr>
          <p:cNvSpPr/>
          <p:nvPr/>
        </p:nvSpPr>
        <p:spPr>
          <a:xfrm rot="16200000">
            <a:off x="-1849120" y="3718560"/>
            <a:ext cx="5445760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How Partakers Live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D2AD08-6015-4894-9157-3DB2F1049364}"/>
              </a:ext>
            </a:extLst>
          </p:cNvPr>
          <p:cNvSpPr txBox="1"/>
          <p:nvPr/>
        </p:nvSpPr>
        <p:spPr>
          <a:xfrm>
            <a:off x="1988820" y="279400"/>
            <a:ext cx="69392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Humble (vv. 5-7)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Watchful (vv. 8-9)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Sober (v. 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Vigilant (v. 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Why?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Have an adversary – opponent (Devil)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Roaring – fierce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As lion – stalks and destroys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Walks about – looking and seeking</a:t>
            </a:r>
          </a:p>
        </p:txBody>
      </p:sp>
      <p:pic>
        <p:nvPicPr>
          <p:cNvPr id="2" name="Picture 1" descr="male%20lion%20roaring">
            <a:extLst>
              <a:ext uri="{FF2B5EF4-FFF2-40B4-BE49-F238E27FC236}">
                <a16:creationId xmlns:a16="http://schemas.microsoft.com/office/drawing/2014/main" id="{69FE27D4-9952-469B-B780-7D9581EB7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90064" y="4569565"/>
            <a:ext cx="3051247" cy="2288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5508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794E605-AD3F-4BBC-B33F-3962FA29DA51}"/>
              </a:ext>
            </a:extLst>
          </p:cNvPr>
          <p:cNvSpPr/>
          <p:nvPr/>
        </p:nvSpPr>
        <p:spPr>
          <a:xfrm rot="16200000">
            <a:off x="-1849120" y="3718560"/>
            <a:ext cx="5445760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How Partakers Live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D2AD08-6015-4894-9157-3DB2F1049364}"/>
              </a:ext>
            </a:extLst>
          </p:cNvPr>
          <p:cNvSpPr txBox="1"/>
          <p:nvPr/>
        </p:nvSpPr>
        <p:spPr>
          <a:xfrm>
            <a:off x="1988820" y="279400"/>
            <a:ext cx="693928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Humble (vv. 5-7)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Watchful (vv. 8-9)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Sober (v. 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Vigilant (v. 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Why?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Do?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Resist – set yourself in opposition – fight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With a steadfast faith (v. 9)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Encouragement: knowing all brethren face same battle (v. 9)</a:t>
            </a:r>
          </a:p>
        </p:txBody>
      </p:sp>
    </p:spTree>
    <p:extLst>
      <p:ext uri="{BB962C8B-B14F-4D97-AF65-F5344CB8AC3E}">
        <p14:creationId xmlns:p14="http://schemas.microsoft.com/office/powerpoint/2010/main" val="612031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4A5B58E-E93D-454C-BAE1-8E088FC09624}"/>
              </a:ext>
            </a:extLst>
          </p:cNvPr>
          <p:cNvGrpSpPr/>
          <p:nvPr/>
        </p:nvGrpSpPr>
        <p:grpSpPr>
          <a:xfrm>
            <a:off x="831232" y="164902"/>
            <a:ext cx="7522176" cy="1384399"/>
            <a:chOff x="831232" y="164902"/>
            <a:chExt cx="7522176" cy="138439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7640C1C-A097-4A8C-83BA-1AAE114C93BF}"/>
                </a:ext>
              </a:extLst>
            </p:cNvPr>
            <p:cNvSpPr/>
            <p:nvPr/>
          </p:nvSpPr>
          <p:spPr>
            <a:xfrm>
              <a:off x="871872" y="225862"/>
              <a:ext cx="7481536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b="1" cap="none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Narkisim" panose="020E0502050101010101" pitchFamily="34" charset="-79"/>
                  <a:cs typeface="Narkisim" panose="020E0502050101010101" pitchFamily="34" charset="-79"/>
                </a:rPr>
                <a:t>Partakers of Glory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E531B5-5776-48EA-850A-F23E8CFD177F}"/>
                </a:ext>
              </a:extLst>
            </p:cNvPr>
            <p:cNvSpPr/>
            <p:nvPr/>
          </p:nvSpPr>
          <p:spPr>
            <a:xfrm>
              <a:off x="831232" y="164902"/>
              <a:ext cx="7481536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b="1" cap="none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rkisim" panose="020E0502050101010101" pitchFamily="34" charset="-79"/>
                  <a:cs typeface="Narkisim" panose="020E0502050101010101" pitchFamily="34" charset="-79"/>
                </a:rPr>
                <a:t>Partakers of Glory</a:t>
              </a:r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DF56479-181A-4CDF-8746-85D9B1B6686B}"/>
              </a:ext>
            </a:extLst>
          </p:cNvPr>
          <p:cNvSpPr/>
          <p:nvPr/>
        </p:nvSpPr>
        <p:spPr>
          <a:xfrm>
            <a:off x="640080" y="1864310"/>
            <a:ext cx="7863840" cy="833120"/>
          </a:xfrm>
          <a:prstGeom prst="roundRect">
            <a:avLst>
              <a:gd name="adj" fmla="val 20043"/>
            </a:avLst>
          </a:prstGeom>
          <a:solidFill>
            <a:srgbClr val="FEF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3754DE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How Partakers Live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22B28AD-9B64-4A50-A04E-5D52AC05119F}"/>
              </a:ext>
            </a:extLst>
          </p:cNvPr>
          <p:cNvSpPr/>
          <p:nvPr/>
        </p:nvSpPr>
        <p:spPr>
          <a:xfrm>
            <a:off x="640080" y="2902324"/>
            <a:ext cx="7863840" cy="833120"/>
          </a:xfrm>
          <a:prstGeom prst="roundRect">
            <a:avLst>
              <a:gd name="adj" fmla="val 20043"/>
            </a:avLst>
          </a:prstGeom>
          <a:solidFill>
            <a:srgbClr val="FEF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4800" dirty="0">
                <a:solidFill>
                  <a:srgbClr val="3754DE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What Partakers Become</a:t>
            </a:r>
          </a:p>
        </p:txBody>
      </p:sp>
    </p:spTree>
    <p:extLst>
      <p:ext uri="{BB962C8B-B14F-4D97-AF65-F5344CB8AC3E}">
        <p14:creationId xmlns:p14="http://schemas.microsoft.com/office/powerpoint/2010/main" val="1661342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17AEB1-A9FC-43D0-9475-7308CAB8AE54}"/>
              </a:ext>
            </a:extLst>
          </p:cNvPr>
          <p:cNvSpPr/>
          <p:nvPr/>
        </p:nvSpPr>
        <p:spPr>
          <a:xfrm rot="16200000">
            <a:off x="-1816922" y="3737162"/>
            <a:ext cx="5767444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What Partakers Become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C57B2F-EE43-4760-BBDD-ADEA790BDEFD}"/>
              </a:ext>
            </a:extLst>
          </p:cNvPr>
          <p:cNvSpPr txBox="1"/>
          <p:nvPr/>
        </p:nvSpPr>
        <p:spPr>
          <a:xfrm>
            <a:off x="1988820" y="279400"/>
            <a:ext cx="693928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Perfect (v. 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Strong’s #2675:  “to </a:t>
            </a:r>
            <a:r>
              <a:rPr lang="en-US" sz="2400" i="1" dirty="0"/>
              <a:t>complete thoroughly, i.e. repair (lit. or fig.) or adjust:—fit, frame, mend, (make) perfect (-</a:t>
            </a:r>
            <a:r>
              <a:rPr lang="en-US" sz="2400" i="1" dirty="0" err="1"/>
              <a:t>ly</a:t>
            </a:r>
            <a:r>
              <a:rPr lang="en-US" sz="2400" i="1" dirty="0"/>
              <a:t> join together), prepare, restore.”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Translated “mending” – nets (Matt. 4:21)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Translated “restore” – erring (Gal. 6:1)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</a:t>
            </a:r>
            <a:r>
              <a:rPr lang="en-US" sz="2400" dirty="0"/>
              <a:t>The radical notion of the verb is, therefore, </a:t>
            </a:r>
            <a:r>
              <a:rPr lang="en-US" sz="2400" i="1" dirty="0"/>
              <a:t>adjustment—the putting of all the parts into right relation and connection.” (Vincent)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Partakers will be complete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May have been repaired – mended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May have been restored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May have to work to put all pieces together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May have made adjustments</a:t>
            </a:r>
          </a:p>
        </p:txBody>
      </p:sp>
    </p:spTree>
    <p:extLst>
      <p:ext uri="{BB962C8B-B14F-4D97-AF65-F5344CB8AC3E}">
        <p14:creationId xmlns:p14="http://schemas.microsoft.com/office/powerpoint/2010/main" val="1291886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17AEB1-A9FC-43D0-9475-7308CAB8AE54}"/>
              </a:ext>
            </a:extLst>
          </p:cNvPr>
          <p:cNvSpPr/>
          <p:nvPr/>
        </p:nvSpPr>
        <p:spPr>
          <a:xfrm rot="16200000">
            <a:off x="-1816922" y="3737162"/>
            <a:ext cx="5767444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What Partakers Become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C57B2F-EE43-4760-BBDD-ADEA790BDEFD}"/>
              </a:ext>
            </a:extLst>
          </p:cNvPr>
          <p:cNvSpPr txBox="1"/>
          <p:nvPr/>
        </p:nvSpPr>
        <p:spPr>
          <a:xfrm>
            <a:off x="1988820" y="279400"/>
            <a:ext cx="693928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Perfect (v. 10)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Established (v. 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“Confirm” (ESV)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“To strengthen, make firm”(</a:t>
            </a:r>
            <a:r>
              <a:rPr lang="en-US" sz="2400" dirty="0" err="1"/>
              <a:t>Louw</a:t>
            </a:r>
            <a:r>
              <a:rPr lang="en-US" sz="2400" dirty="0"/>
              <a:t>-Nida)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Translated “strengthen” (Luke 22:32)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Give you firmness </a:t>
            </a:r>
            <a:r>
              <a:rPr lang="en-US" sz="2400" dirty="0"/>
              <a:t>may be expressed negatively in some languages as “will cause you not to change in your faith” or “will cause you not to trust less.” (</a:t>
            </a:r>
            <a:r>
              <a:rPr lang="en-US" sz="2400" b="0" u="none" strike="noStrike" baseline="0" dirty="0" err="1"/>
              <a:t>Arichea</a:t>
            </a:r>
            <a:r>
              <a:rPr lang="en-US" sz="2400" b="0" u="none" strike="noStrike" baseline="0" dirty="0"/>
              <a:t>, D. C., &amp; Nida, E. A.,  </a:t>
            </a:r>
            <a:r>
              <a:rPr lang="en-US" sz="2400" i="1" dirty="0"/>
              <a:t>A handbook on the first letter from Peter </a:t>
            </a:r>
            <a:r>
              <a:rPr lang="en-US" sz="2400" dirty="0"/>
              <a:t>171)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Partakers will be made firm and unmovable. </a:t>
            </a:r>
          </a:p>
        </p:txBody>
      </p:sp>
    </p:spTree>
    <p:extLst>
      <p:ext uri="{BB962C8B-B14F-4D97-AF65-F5344CB8AC3E}">
        <p14:creationId xmlns:p14="http://schemas.microsoft.com/office/powerpoint/2010/main" val="3034045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17AEB1-A9FC-43D0-9475-7308CAB8AE54}"/>
              </a:ext>
            </a:extLst>
          </p:cNvPr>
          <p:cNvSpPr/>
          <p:nvPr/>
        </p:nvSpPr>
        <p:spPr>
          <a:xfrm rot="16200000">
            <a:off x="-1816922" y="3737162"/>
            <a:ext cx="5767444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What Partakers Become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C57B2F-EE43-4760-BBDD-ADEA790BDEFD}"/>
              </a:ext>
            </a:extLst>
          </p:cNvPr>
          <p:cNvSpPr txBox="1"/>
          <p:nvPr/>
        </p:nvSpPr>
        <p:spPr>
          <a:xfrm>
            <a:off x="1988820" y="279400"/>
            <a:ext cx="693928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Perfect (v. 10)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Established (v. 10)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Strengthened (v. 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“to make more able, to strengthen…making persons more able to engage in or to undergo certain experiences” (</a:t>
            </a:r>
            <a:r>
              <a:rPr lang="en-US" sz="2400" i="1" dirty="0" err="1"/>
              <a:t>Louw</a:t>
            </a:r>
            <a:r>
              <a:rPr lang="en-US" sz="2400" i="1" dirty="0"/>
              <a:t>-Nida, 74.14)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</a:t>
            </a:r>
            <a:r>
              <a:rPr lang="en-US" sz="2400" dirty="0"/>
              <a:t>it denotes the idea of God giving them strength to bear all their sufferings without wavering in their faith” (</a:t>
            </a:r>
            <a:r>
              <a:rPr lang="en-US" sz="2400" b="0" u="none" strike="noStrike" baseline="0" dirty="0" err="1"/>
              <a:t>Arichea</a:t>
            </a:r>
            <a:r>
              <a:rPr lang="en-US" sz="2400" b="0" u="none" strike="noStrike" baseline="0" dirty="0"/>
              <a:t>, D. C., &amp; Nida, E. A.,  </a:t>
            </a:r>
            <a:r>
              <a:rPr lang="en-US" sz="2400" i="1" dirty="0"/>
              <a:t>A handbook on the first letter from Peter </a:t>
            </a:r>
            <a:r>
              <a:rPr lang="en-US" sz="2400" dirty="0"/>
              <a:t>171)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Partakers have the strength to endure any challenges to their faith.</a:t>
            </a:r>
          </a:p>
        </p:txBody>
      </p:sp>
    </p:spTree>
    <p:extLst>
      <p:ext uri="{BB962C8B-B14F-4D97-AF65-F5344CB8AC3E}">
        <p14:creationId xmlns:p14="http://schemas.microsoft.com/office/powerpoint/2010/main" val="2521391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17AEB1-A9FC-43D0-9475-7308CAB8AE54}"/>
              </a:ext>
            </a:extLst>
          </p:cNvPr>
          <p:cNvSpPr/>
          <p:nvPr/>
        </p:nvSpPr>
        <p:spPr>
          <a:xfrm rot="16200000">
            <a:off x="-1816922" y="3737162"/>
            <a:ext cx="5767444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What Partakers Become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C57B2F-EE43-4760-BBDD-ADEA790BDEFD}"/>
              </a:ext>
            </a:extLst>
          </p:cNvPr>
          <p:cNvSpPr txBox="1"/>
          <p:nvPr/>
        </p:nvSpPr>
        <p:spPr>
          <a:xfrm>
            <a:off x="1988820" y="279400"/>
            <a:ext cx="693928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Perfect (v. 10)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Established (v. 10)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Strengthened (v. 10)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Settled (v. 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“Established” (ESV, NASB95)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NLT: “and he will place you on a firm foundation”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“Steadfast” (NIV)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</a:t>
            </a:r>
            <a:r>
              <a:rPr lang="en-US" sz="2400" dirty="0"/>
              <a:t>The radical notion of the word is, therefore, </a:t>
            </a:r>
            <a:r>
              <a:rPr lang="en-US" sz="2400" i="1" dirty="0"/>
              <a:t>to ground securely. It occurs in Matt. 7:25, of the house founded on a rock; in Heb. 1:10, of laying the foundations of the earth” (M R. </a:t>
            </a:r>
            <a:r>
              <a:rPr lang="en-US" sz="2400" dirty="0"/>
              <a:t>Vincent, Vol. 1, p. 672).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Partakers stand on a firm foundation</a:t>
            </a:r>
          </a:p>
        </p:txBody>
      </p:sp>
    </p:spTree>
    <p:extLst>
      <p:ext uri="{BB962C8B-B14F-4D97-AF65-F5344CB8AC3E}">
        <p14:creationId xmlns:p14="http://schemas.microsoft.com/office/powerpoint/2010/main" val="157697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4A5B58E-E93D-454C-BAE1-8E088FC09624}"/>
              </a:ext>
            </a:extLst>
          </p:cNvPr>
          <p:cNvGrpSpPr/>
          <p:nvPr/>
        </p:nvGrpSpPr>
        <p:grpSpPr>
          <a:xfrm>
            <a:off x="831232" y="164902"/>
            <a:ext cx="7522176" cy="1384399"/>
            <a:chOff x="831232" y="164902"/>
            <a:chExt cx="7522176" cy="138439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7640C1C-A097-4A8C-83BA-1AAE114C93BF}"/>
                </a:ext>
              </a:extLst>
            </p:cNvPr>
            <p:cNvSpPr/>
            <p:nvPr/>
          </p:nvSpPr>
          <p:spPr>
            <a:xfrm>
              <a:off x="871872" y="225862"/>
              <a:ext cx="7481536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b="1" cap="none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Narkisim" panose="020E0502050101010101" pitchFamily="34" charset="-79"/>
                  <a:cs typeface="Narkisim" panose="020E0502050101010101" pitchFamily="34" charset="-79"/>
                </a:rPr>
                <a:t>Partakers of Glory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E531B5-5776-48EA-850A-F23E8CFD177F}"/>
                </a:ext>
              </a:extLst>
            </p:cNvPr>
            <p:cNvSpPr/>
            <p:nvPr/>
          </p:nvSpPr>
          <p:spPr>
            <a:xfrm>
              <a:off x="831232" y="164902"/>
              <a:ext cx="7481536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b="1" cap="none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rkisim" panose="020E0502050101010101" pitchFamily="34" charset="-79"/>
                  <a:cs typeface="Narkisim" panose="020E0502050101010101" pitchFamily="34" charset="-79"/>
                </a:rPr>
                <a:t>Partakers of Glory</a:t>
              </a:r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DF56479-181A-4CDF-8746-85D9B1B6686B}"/>
              </a:ext>
            </a:extLst>
          </p:cNvPr>
          <p:cNvSpPr/>
          <p:nvPr/>
        </p:nvSpPr>
        <p:spPr>
          <a:xfrm>
            <a:off x="640080" y="1864310"/>
            <a:ext cx="7863840" cy="833120"/>
          </a:xfrm>
          <a:prstGeom prst="roundRect">
            <a:avLst>
              <a:gd name="adj" fmla="val 20043"/>
            </a:avLst>
          </a:prstGeom>
          <a:solidFill>
            <a:srgbClr val="FEF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3754DE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How Partakers Live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22B28AD-9B64-4A50-A04E-5D52AC05119F}"/>
              </a:ext>
            </a:extLst>
          </p:cNvPr>
          <p:cNvSpPr/>
          <p:nvPr/>
        </p:nvSpPr>
        <p:spPr>
          <a:xfrm>
            <a:off x="640080" y="2902324"/>
            <a:ext cx="7863840" cy="833120"/>
          </a:xfrm>
          <a:prstGeom prst="roundRect">
            <a:avLst>
              <a:gd name="adj" fmla="val 20043"/>
            </a:avLst>
          </a:prstGeom>
          <a:solidFill>
            <a:srgbClr val="FEF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4800" dirty="0">
                <a:solidFill>
                  <a:srgbClr val="3754DE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What Partakers Become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6AD39AB-A264-4FFF-8194-3D69D186BF19}"/>
              </a:ext>
            </a:extLst>
          </p:cNvPr>
          <p:cNvSpPr/>
          <p:nvPr/>
        </p:nvSpPr>
        <p:spPr>
          <a:xfrm>
            <a:off x="640080" y="3940338"/>
            <a:ext cx="7863840" cy="833120"/>
          </a:xfrm>
          <a:prstGeom prst="roundRect">
            <a:avLst>
              <a:gd name="adj" fmla="val 20043"/>
            </a:avLst>
          </a:prstGeom>
          <a:solidFill>
            <a:srgbClr val="FEF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rgbClr val="3754DE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Help Partakers Have</a:t>
            </a:r>
          </a:p>
        </p:txBody>
      </p:sp>
    </p:spTree>
    <p:extLst>
      <p:ext uri="{BB962C8B-B14F-4D97-AF65-F5344CB8AC3E}">
        <p14:creationId xmlns:p14="http://schemas.microsoft.com/office/powerpoint/2010/main" val="462485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5FFF410-6C76-48F2-B21D-AF2C0F6EA8B2}"/>
              </a:ext>
            </a:extLst>
          </p:cNvPr>
          <p:cNvSpPr/>
          <p:nvPr/>
        </p:nvSpPr>
        <p:spPr>
          <a:xfrm rot="16200000">
            <a:off x="-1797449" y="3738009"/>
            <a:ext cx="5565938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Help Partakers Have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9F76E6-4F0C-4F41-8BA3-AF0AE148F789}"/>
              </a:ext>
            </a:extLst>
          </p:cNvPr>
          <p:cNvSpPr txBox="1"/>
          <p:nvPr/>
        </p:nvSpPr>
        <p:spPr>
          <a:xfrm>
            <a:off x="1988820" y="279400"/>
            <a:ext cx="693928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God of all grace (v. 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Called us to eternal glory (v. 10) – he wants us to be saved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Provides grace (vv. 10, 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Cares about us (v. 7)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7445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5FFF410-6C76-48F2-B21D-AF2C0F6EA8B2}"/>
              </a:ext>
            </a:extLst>
          </p:cNvPr>
          <p:cNvSpPr/>
          <p:nvPr/>
        </p:nvSpPr>
        <p:spPr>
          <a:xfrm rot="16200000">
            <a:off x="-1797449" y="3738009"/>
            <a:ext cx="5565938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Help Partakers Have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9F76E6-4F0C-4F41-8BA3-AF0AE148F789}"/>
              </a:ext>
            </a:extLst>
          </p:cNvPr>
          <p:cNvSpPr txBox="1"/>
          <p:nvPr/>
        </p:nvSpPr>
        <p:spPr>
          <a:xfrm>
            <a:off x="1988820" y="279400"/>
            <a:ext cx="693928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God of all grace (v. 10)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Elders (vv. 1-5)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Feed us (v. 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Lead us (v. 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Show us (v.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Partakers have elders who are watching out for their souls (Heb. 13:17)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6447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5FFF410-6C76-48F2-B21D-AF2C0F6EA8B2}"/>
              </a:ext>
            </a:extLst>
          </p:cNvPr>
          <p:cNvSpPr/>
          <p:nvPr/>
        </p:nvSpPr>
        <p:spPr>
          <a:xfrm rot="16200000">
            <a:off x="-1797449" y="3738009"/>
            <a:ext cx="5565938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Help Partakers Have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9F76E6-4F0C-4F41-8BA3-AF0AE148F789}"/>
              </a:ext>
            </a:extLst>
          </p:cNvPr>
          <p:cNvSpPr txBox="1"/>
          <p:nvPr/>
        </p:nvSpPr>
        <p:spPr>
          <a:xfrm>
            <a:off x="1988820" y="279400"/>
            <a:ext cx="693928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God of all grace (v. 10)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Elders (vv. 1-5)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Fellow Christians (v. 5, 9, 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Who help one another (v.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Who are going through the same things (v. 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Who show their love (v 14)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528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5FFF410-6C76-48F2-B21D-AF2C0F6EA8B2}"/>
              </a:ext>
            </a:extLst>
          </p:cNvPr>
          <p:cNvSpPr/>
          <p:nvPr/>
        </p:nvSpPr>
        <p:spPr>
          <a:xfrm rot="16200000">
            <a:off x="-1797449" y="3738009"/>
            <a:ext cx="5565938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Help Partakers Have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9F76E6-4F0C-4F41-8BA3-AF0AE148F789}"/>
              </a:ext>
            </a:extLst>
          </p:cNvPr>
          <p:cNvSpPr txBox="1"/>
          <p:nvPr/>
        </p:nvSpPr>
        <p:spPr>
          <a:xfrm>
            <a:off x="1988820" y="279400"/>
            <a:ext cx="693928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God of all grace (v. 10)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Elders (vv. 1-5)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Fellow Christians (v. 5, 9, 14)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Revealed word that encourages (v. 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Gives assurance of what is true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2 Pet. 1 – like precious faith is true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13181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4A5B58E-E93D-454C-BAE1-8E088FC09624}"/>
              </a:ext>
            </a:extLst>
          </p:cNvPr>
          <p:cNvGrpSpPr/>
          <p:nvPr/>
        </p:nvGrpSpPr>
        <p:grpSpPr>
          <a:xfrm>
            <a:off x="831232" y="164902"/>
            <a:ext cx="7522176" cy="1384399"/>
            <a:chOff x="831232" y="164902"/>
            <a:chExt cx="7522176" cy="138439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7640C1C-A097-4A8C-83BA-1AAE114C93BF}"/>
                </a:ext>
              </a:extLst>
            </p:cNvPr>
            <p:cNvSpPr/>
            <p:nvPr/>
          </p:nvSpPr>
          <p:spPr>
            <a:xfrm>
              <a:off x="871872" y="225862"/>
              <a:ext cx="7481536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b="1" cap="none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Narkisim" panose="020E0502050101010101" pitchFamily="34" charset="-79"/>
                  <a:cs typeface="Narkisim" panose="020E0502050101010101" pitchFamily="34" charset="-79"/>
                </a:rPr>
                <a:t>Partakers of Glory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E531B5-5776-48EA-850A-F23E8CFD177F}"/>
                </a:ext>
              </a:extLst>
            </p:cNvPr>
            <p:cNvSpPr/>
            <p:nvPr/>
          </p:nvSpPr>
          <p:spPr>
            <a:xfrm>
              <a:off x="831232" y="164902"/>
              <a:ext cx="7481536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b="1" cap="none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rkisim" panose="020E0502050101010101" pitchFamily="34" charset="-79"/>
                  <a:cs typeface="Narkisim" panose="020E0502050101010101" pitchFamily="34" charset="-79"/>
                </a:rPr>
                <a:t>Partakers of Glory</a:t>
              </a:r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DF56479-181A-4CDF-8746-85D9B1B6686B}"/>
              </a:ext>
            </a:extLst>
          </p:cNvPr>
          <p:cNvSpPr/>
          <p:nvPr/>
        </p:nvSpPr>
        <p:spPr>
          <a:xfrm>
            <a:off x="640080" y="1864310"/>
            <a:ext cx="7863840" cy="833120"/>
          </a:xfrm>
          <a:prstGeom prst="roundRect">
            <a:avLst>
              <a:gd name="adj" fmla="val 20043"/>
            </a:avLst>
          </a:prstGeom>
          <a:solidFill>
            <a:srgbClr val="FEF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3754DE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How Partakers Live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22B28AD-9B64-4A50-A04E-5D52AC05119F}"/>
              </a:ext>
            </a:extLst>
          </p:cNvPr>
          <p:cNvSpPr/>
          <p:nvPr/>
        </p:nvSpPr>
        <p:spPr>
          <a:xfrm>
            <a:off x="640080" y="2902324"/>
            <a:ext cx="7863840" cy="833120"/>
          </a:xfrm>
          <a:prstGeom prst="roundRect">
            <a:avLst>
              <a:gd name="adj" fmla="val 20043"/>
            </a:avLst>
          </a:prstGeom>
          <a:solidFill>
            <a:srgbClr val="FEF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4800" dirty="0">
                <a:solidFill>
                  <a:srgbClr val="3754DE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What Partakers Become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6AD39AB-A264-4FFF-8194-3D69D186BF19}"/>
              </a:ext>
            </a:extLst>
          </p:cNvPr>
          <p:cNvSpPr/>
          <p:nvPr/>
        </p:nvSpPr>
        <p:spPr>
          <a:xfrm>
            <a:off x="640080" y="3940338"/>
            <a:ext cx="7863840" cy="833120"/>
          </a:xfrm>
          <a:prstGeom prst="roundRect">
            <a:avLst>
              <a:gd name="adj" fmla="val 20043"/>
            </a:avLst>
          </a:prstGeom>
          <a:solidFill>
            <a:srgbClr val="FEF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rgbClr val="3754DE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Help Partakers Have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6206FAF-F4AA-4517-888C-465120FD2257}"/>
              </a:ext>
            </a:extLst>
          </p:cNvPr>
          <p:cNvSpPr/>
          <p:nvPr/>
        </p:nvSpPr>
        <p:spPr>
          <a:xfrm>
            <a:off x="640080" y="4978353"/>
            <a:ext cx="7863840" cy="833120"/>
          </a:xfrm>
          <a:prstGeom prst="roundRect">
            <a:avLst>
              <a:gd name="adj" fmla="val 20043"/>
            </a:avLst>
          </a:prstGeom>
          <a:solidFill>
            <a:srgbClr val="FEF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4800" dirty="0">
                <a:solidFill>
                  <a:srgbClr val="3754DE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Hope Partakers Possess</a:t>
            </a:r>
          </a:p>
        </p:txBody>
      </p:sp>
    </p:spTree>
    <p:extLst>
      <p:ext uri="{BB962C8B-B14F-4D97-AF65-F5344CB8AC3E}">
        <p14:creationId xmlns:p14="http://schemas.microsoft.com/office/powerpoint/2010/main" val="2496096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BF546FB-0488-47FA-8894-072924B07F09}"/>
              </a:ext>
            </a:extLst>
          </p:cNvPr>
          <p:cNvSpPr/>
          <p:nvPr/>
        </p:nvSpPr>
        <p:spPr>
          <a:xfrm rot="16200000">
            <a:off x="-1874496" y="3764257"/>
            <a:ext cx="5801313" cy="833120"/>
          </a:xfrm>
          <a:prstGeom prst="roundRect">
            <a:avLst>
              <a:gd name="adj" fmla="val 200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4400" dirty="0">
                <a:solidFill>
                  <a:srgbClr val="FEFA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Hope Partakers Possess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1DC919-27B3-4F3F-B035-418E8845F729}"/>
              </a:ext>
            </a:extLst>
          </p:cNvPr>
          <p:cNvSpPr txBox="1"/>
          <p:nvPr/>
        </p:nvSpPr>
        <p:spPr>
          <a:xfrm>
            <a:off x="1988820" y="279400"/>
            <a:ext cx="693928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Hope that we share with others (v. 1)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Crown – reward (v. 4)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400" i="1" dirty="0"/>
              <a:t>When the Lord returns 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400" i="1" dirty="0"/>
              <a:t>Does not fade</a:t>
            </a:r>
          </a:p>
          <a:p>
            <a:pPr marL="971550" lvl="1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Exalted (v. 6)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Eternal glory (v. 10)</a:t>
            </a:r>
          </a:p>
        </p:txBody>
      </p:sp>
    </p:spTree>
    <p:extLst>
      <p:ext uri="{BB962C8B-B14F-4D97-AF65-F5344CB8AC3E}">
        <p14:creationId xmlns:p14="http://schemas.microsoft.com/office/powerpoint/2010/main" val="2824193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4A5B58E-E93D-454C-BAE1-8E088FC09624}"/>
              </a:ext>
            </a:extLst>
          </p:cNvPr>
          <p:cNvGrpSpPr/>
          <p:nvPr/>
        </p:nvGrpSpPr>
        <p:grpSpPr>
          <a:xfrm>
            <a:off x="831232" y="164902"/>
            <a:ext cx="7522176" cy="1384399"/>
            <a:chOff x="831232" y="164902"/>
            <a:chExt cx="7522176" cy="138439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7640C1C-A097-4A8C-83BA-1AAE114C93BF}"/>
                </a:ext>
              </a:extLst>
            </p:cNvPr>
            <p:cNvSpPr/>
            <p:nvPr/>
          </p:nvSpPr>
          <p:spPr>
            <a:xfrm>
              <a:off x="871872" y="225862"/>
              <a:ext cx="7481536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b="1" cap="none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Narkisim" panose="020E0502050101010101" pitchFamily="34" charset="-79"/>
                  <a:cs typeface="Narkisim" panose="020E0502050101010101" pitchFamily="34" charset="-79"/>
                </a:rPr>
                <a:t>Partakers of Glory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E531B5-5776-48EA-850A-F23E8CFD177F}"/>
                </a:ext>
              </a:extLst>
            </p:cNvPr>
            <p:cNvSpPr/>
            <p:nvPr/>
          </p:nvSpPr>
          <p:spPr>
            <a:xfrm>
              <a:off x="831232" y="164902"/>
              <a:ext cx="7481536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0" b="1" cap="none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rkisim" panose="020E0502050101010101" pitchFamily="34" charset="-79"/>
                  <a:cs typeface="Narkisim" panose="020E0502050101010101" pitchFamily="34" charset="-79"/>
                </a:rPr>
                <a:t>Partakers of Glory</a:t>
              </a:r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DF56479-181A-4CDF-8746-85D9B1B6686B}"/>
              </a:ext>
            </a:extLst>
          </p:cNvPr>
          <p:cNvSpPr/>
          <p:nvPr/>
        </p:nvSpPr>
        <p:spPr>
          <a:xfrm>
            <a:off x="640080" y="1864310"/>
            <a:ext cx="7863840" cy="833120"/>
          </a:xfrm>
          <a:prstGeom prst="roundRect">
            <a:avLst>
              <a:gd name="adj" fmla="val 20043"/>
            </a:avLst>
          </a:prstGeom>
          <a:solidFill>
            <a:srgbClr val="FEF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3754DE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How Partakers Live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22B28AD-9B64-4A50-A04E-5D52AC05119F}"/>
              </a:ext>
            </a:extLst>
          </p:cNvPr>
          <p:cNvSpPr/>
          <p:nvPr/>
        </p:nvSpPr>
        <p:spPr>
          <a:xfrm>
            <a:off x="640080" y="2902324"/>
            <a:ext cx="7863840" cy="833120"/>
          </a:xfrm>
          <a:prstGeom prst="roundRect">
            <a:avLst>
              <a:gd name="adj" fmla="val 20043"/>
            </a:avLst>
          </a:prstGeom>
          <a:solidFill>
            <a:srgbClr val="FEF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4800" dirty="0">
                <a:solidFill>
                  <a:srgbClr val="3754DE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What Partakers Become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6AD39AB-A264-4FFF-8194-3D69D186BF19}"/>
              </a:ext>
            </a:extLst>
          </p:cNvPr>
          <p:cNvSpPr/>
          <p:nvPr/>
        </p:nvSpPr>
        <p:spPr>
          <a:xfrm>
            <a:off x="640080" y="3940338"/>
            <a:ext cx="7863840" cy="833120"/>
          </a:xfrm>
          <a:prstGeom prst="roundRect">
            <a:avLst>
              <a:gd name="adj" fmla="val 20043"/>
            </a:avLst>
          </a:prstGeom>
          <a:solidFill>
            <a:srgbClr val="FEF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rgbClr val="3754DE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Help Partakers Have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6206FAF-F4AA-4517-888C-465120FD2257}"/>
              </a:ext>
            </a:extLst>
          </p:cNvPr>
          <p:cNvSpPr/>
          <p:nvPr/>
        </p:nvSpPr>
        <p:spPr>
          <a:xfrm>
            <a:off x="640080" y="4978353"/>
            <a:ext cx="7863840" cy="833120"/>
          </a:xfrm>
          <a:prstGeom prst="roundRect">
            <a:avLst>
              <a:gd name="adj" fmla="val 20043"/>
            </a:avLst>
          </a:prstGeom>
          <a:solidFill>
            <a:srgbClr val="FEF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4800" dirty="0">
                <a:solidFill>
                  <a:srgbClr val="3754DE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Hope Partakers Possess</a:t>
            </a:r>
          </a:p>
        </p:txBody>
      </p:sp>
    </p:spTree>
    <p:extLst>
      <p:ext uri="{BB962C8B-B14F-4D97-AF65-F5344CB8AC3E}">
        <p14:creationId xmlns:p14="http://schemas.microsoft.com/office/powerpoint/2010/main" val="1082977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2571</TotalTime>
  <Words>1434</Words>
  <Application>Microsoft Office PowerPoint</Application>
  <PresentationFormat>On-screen Show (4:3)</PresentationFormat>
  <Paragraphs>195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Times New Roman</vt:lpstr>
      <vt:lpstr>Arial</vt:lpstr>
      <vt:lpstr>Calibri</vt:lpstr>
      <vt:lpstr>Narkisim</vt:lpstr>
      <vt:lpstr>Calibri Light</vt:lpstr>
      <vt:lpstr>Wingdings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38</cp:revision>
  <dcterms:created xsi:type="dcterms:W3CDTF">2020-10-30T02:18:56Z</dcterms:created>
  <dcterms:modified xsi:type="dcterms:W3CDTF">2020-11-01T13:33:59Z</dcterms:modified>
</cp:coreProperties>
</file>