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84" r:id="rId2"/>
    <p:sldMasterId id="2147483672" r:id="rId3"/>
    <p:sldMasterId id="2147483708" r:id="rId4"/>
  </p:sldMasterIdLst>
  <p:sldIdLst>
    <p:sldId id="256" r:id="rId5"/>
    <p:sldId id="294" r:id="rId6"/>
    <p:sldId id="324" r:id="rId7"/>
    <p:sldId id="258" r:id="rId8"/>
    <p:sldId id="326" r:id="rId9"/>
    <p:sldId id="325" r:id="rId10"/>
    <p:sldId id="263" r:id="rId11"/>
    <p:sldId id="278" r:id="rId12"/>
    <p:sldId id="327" r:id="rId13"/>
    <p:sldId id="328" r:id="rId14"/>
    <p:sldId id="329" r:id="rId15"/>
    <p:sldId id="330" r:id="rId16"/>
    <p:sldId id="333" r:id="rId17"/>
    <p:sldId id="331" r:id="rId18"/>
    <p:sldId id="332" r:id="rId19"/>
    <p:sldId id="334" r:id="rId20"/>
    <p:sldId id="335" r:id="rId21"/>
  </p:sldIdLst>
  <p:sldSz cx="9144000" cy="6858000" type="screen4x3"/>
  <p:notesSz cx="7077075" cy="9363075"/>
  <p:embeddedFontLst>
    <p:embeddedFont>
      <p:font typeface="Arial Black" panose="020B0A04020102020204" pitchFamily="34" charset="0"/>
      <p:bold r:id="rId22"/>
    </p:embeddedFont>
    <p:embeddedFont>
      <p:font typeface="Arial Narrow" panose="020B0606020202030204" pitchFamily="34" charset="0"/>
      <p:regular r:id="rId23"/>
      <p:bold r:id="rId24"/>
      <p:italic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alibri Light" panose="020F0302020204030204" pitchFamily="34" charset="0"/>
      <p:regular r:id="rId31"/>
      <p:italic r:id="rId32"/>
    </p:embeddedFont>
    <p:embeddedFont>
      <p:font typeface="Maiandra GD" panose="020E0502030308020204" pitchFamily="34" charset="0"/>
      <p:regular r:id="rId33"/>
    </p:embeddedFont>
    <p:embeddedFont>
      <p:font typeface="Tahoma" panose="020B0604030504040204" pitchFamily="34" charset="0"/>
      <p:regular r:id="rId34"/>
      <p:bold r:id="rId3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5F2"/>
    <a:srgbClr val="F5D9D1"/>
    <a:srgbClr val="F7DAD2"/>
    <a:srgbClr val="F95E3C"/>
    <a:srgbClr val="FB5E3C"/>
    <a:srgbClr val="FEDFDA"/>
    <a:srgbClr val="FD5F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94660"/>
  </p:normalViewPr>
  <p:slideViewPr>
    <p:cSldViewPr snapToGrid="0">
      <p:cViewPr varScale="1">
        <p:scale>
          <a:sx n="63" d="100"/>
          <a:sy n="63" d="100"/>
        </p:scale>
        <p:origin x="580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font" Target="fonts/font1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7093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602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3272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598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4441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297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0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762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9913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697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42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013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243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673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9090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429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7362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5808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293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047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253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300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87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772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951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7176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823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7126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111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99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53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856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903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37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089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243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184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323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4841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422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21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237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69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2797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CBA764-4CD1-4F61-97CA-DCB3B87B72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2500" r="12500" b="25000"/>
          <a:stretch/>
        </p:blipFill>
        <p:spPr>
          <a:xfrm>
            <a:off x="0" y="10"/>
            <a:ext cx="91440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95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CBA764-4CD1-4F61-97CA-DCB3B87B72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2500" r="12500" b="25000"/>
          <a:stretch/>
        </p:blipFill>
        <p:spPr>
          <a:xfrm>
            <a:off x="0" y="10"/>
            <a:ext cx="9144000" cy="685799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82FB5C8-5ADF-4BAC-9BF9-FE357AED02C0}"/>
              </a:ext>
            </a:extLst>
          </p:cNvPr>
          <p:cNvSpPr/>
          <p:nvPr userDrawn="1"/>
        </p:nvSpPr>
        <p:spPr>
          <a:xfrm>
            <a:off x="370936" y="457202"/>
            <a:ext cx="8402128" cy="5969478"/>
          </a:xfrm>
          <a:prstGeom prst="roundRect">
            <a:avLst>
              <a:gd name="adj" fmla="val 3228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4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98AC3-D79B-4BC6-8F92-13E61CFDDED8}" type="datetimeFigureOut">
              <a:rPr lang="en-US" smtClean="0"/>
              <a:t>11/15/2020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08993-A91A-48D1-9B86-C2F9E393950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CBA764-4CD1-4F61-97CA-DCB3B87B72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2500" r="12500" b="25000"/>
          <a:stretch/>
        </p:blipFill>
        <p:spPr>
          <a:xfrm>
            <a:off x="0" y="10"/>
            <a:ext cx="9144000" cy="685799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52D62DB-F4B8-4E72-ADB7-1A04397C6DE0}"/>
              </a:ext>
            </a:extLst>
          </p:cNvPr>
          <p:cNvSpPr/>
          <p:nvPr userDrawn="1"/>
        </p:nvSpPr>
        <p:spPr>
          <a:xfrm>
            <a:off x="370936" y="457201"/>
            <a:ext cx="8402128" cy="1121434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310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924306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784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256EDA69-121E-4044-93A7-B986EB358E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568" y="327563"/>
            <a:ext cx="4508863" cy="23197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B24F71-6C35-4592-A73C-25D7136DA89C}"/>
              </a:ext>
            </a:extLst>
          </p:cNvPr>
          <p:cNvSpPr txBox="1"/>
          <p:nvPr/>
        </p:nvSpPr>
        <p:spPr>
          <a:xfrm>
            <a:off x="439781" y="2652452"/>
            <a:ext cx="826443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An appeal to the Bible is an appeal to the authority of God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Authority is totally unavoidable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i="1" dirty="0"/>
              <a:t>To reject authority is not a rejection of ALL authority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i="1" dirty="0"/>
              <a:t>Merely a rejection of one authority for another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i="1" dirty="0"/>
              <a:t>All of us follow some system of authority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US" sz="1000" i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Wrong to assume that all (who even attend) know about authority and how to apply it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There will be questions and situations arise that will reveal that authority was not clearly understood</a:t>
            </a:r>
          </a:p>
        </p:txBody>
      </p:sp>
    </p:spTree>
    <p:extLst>
      <p:ext uri="{BB962C8B-B14F-4D97-AF65-F5344CB8AC3E}">
        <p14:creationId xmlns:p14="http://schemas.microsoft.com/office/powerpoint/2010/main" val="4078855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31337A14-D8E2-4FA5-8184-9EED56249D1A}"/>
              </a:ext>
            </a:extLst>
          </p:cNvPr>
          <p:cNvSpPr/>
          <p:nvPr/>
        </p:nvSpPr>
        <p:spPr>
          <a:xfrm>
            <a:off x="60052" y="43261"/>
            <a:ext cx="607785" cy="53848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34F4EC-F2E4-4116-B50C-B5768CBD8A24}"/>
              </a:ext>
            </a:extLst>
          </p:cNvPr>
          <p:cNvSpPr/>
          <p:nvPr/>
        </p:nvSpPr>
        <p:spPr>
          <a:xfrm>
            <a:off x="660384" y="520225"/>
            <a:ext cx="78232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Respecting Authority</a:t>
            </a:r>
          </a:p>
        </p:txBody>
      </p:sp>
      <p:pic>
        <p:nvPicPr>
          <p:cNvPr id="4" name="Picture 3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9E48F8B6-6B93-44DD-9352-B718BAC70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5" y="5065299"/>
            <a:ext cx="3742510" cy="192550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F95803C-F717-4A96-ADB4-54F5CC067B44}"/>
              </a:ext>
            </a:extLst>
          </p:cNvPr>
          <p:cNvSpPr/>
          <p:nvPr/>
        </p:nvSpPr>
        <p:spPr>
          <a:xfrm>
            <a:off x="700306" y="177653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God has Authority over Man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A3640BB-CDFC-4468-BBD0-23C92A8D69A0}"/>
              </a:ext>
            </a:extLst>
          </p:cNvPr>
          <p:cNvSpPr/>
          <p:nvPr/>
        </p:nvSpPr>
        <p:spPr>
          <a:xfrm>
            <a:off x="700306" y="2575146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God’s Word is Authoritative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E79A018-0DA6-447F-9A4E-ED32820805A1}"/>
              </a:ext>
            </a:extLst>
          </p:cNvPr>
          <p:cNvSpPr/>
          <p:nvPr/>
        </p:nvSpPr>
        <p:spPr>
          <a:xfrm>
            <a:off x="700306" y="3373759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The Need for Authority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E79097A-5C0C-4617-9F26-4E889A91E113}"/>
              </a:ext>
            </a:extLst>
          </p:cNvPr>
          <p:cNvSpPr/>
          <p:nvPr/>
        </p:nvSpPr>
        <p:spPr>
          <a:xfrm>
            <a:off x="700306" y="4172371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Standards of Authority</a:t>
            </a:r>
          </a:p>
        </p:txBody>
      </p:sp>
      <p:pic>
        <p:nvPicPr>
          <p:cNvPr id="6" name="Graphic 5" descr="Badge 1">
            <a:extLst>
              <a:ext uri="{FF2B5EF4-FFF2-40B4-BE49-F238E27FC236}">
                <a16:creationId xmlns:a16="http://schemas.microsoft.com/office/drawing/2014/main" id="{6425C8D6-1673-4F1B-811B-9DE6B79F0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93255" y="-9841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792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B53527BB-C42B-4735-9CFE-E5E2CA8D75AD}"/>
              </a:ext>
            </a:extLst>
          </p:cNvPr>
          <p:cNvSpPr/>
          <p:nvPr/>
        </p:nvSpPr>
        <p:spPr>
          <a:xfrm>
            <a:off x="132075" y="107753"/>
            <a:ext cx="457200" cy="52832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2D6F80C-043D-42DD-8F72-79A590DDAECE}"/>
              </a:ext>
            </a:extLst>
          </p:cNvPr>
          <p:cNvSpPr/>
          <p:nvPr/>
        </p:nvSpPr>
        <p:spPr>
          <a:xfrm>
            <a:off x="703929" y="177653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tx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Where Authority Applies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34F4EC-F2E4-4116-B50C-B5768CBD8A24}"/>
              </a:ext>
            </a:extLst>
          </p:cNvPr>
          <p:cNvSpPr/>
          <p:nvPr/>
        </p:nvSpPr>
        <p:spPr>
          <a:xfrm>
            <a:off x="816487" y="520225"/>
            <a:ext cx="751103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Applying Authority</a:t>
            </a:r>
          </a:p>
        </p:txBody>
      </p:sp>
      <p:pic>
        <p:nvPicPr>
          <p:cNvPr id="4" name="Picture 3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9E48F8B6-6B93-44DD-9352-B718BAC70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5" y="5065299"/>
            <a:ext cx="3742510" cy="192550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F95803C-F717-4A96-ADB4-54F5CC067B44}"/>
              </a:ext>
            </a:extLst>
          </p:cNvPr>
          <p:cNvSpPr/>
          <p:nvPr/>
        </p:nvSpPr>
        <p:spPr>
          <a:xfrm>
            <a:off x="696684" y="177653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Where Authority Applies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7637F71-4C45-4102-97D6-33665909E94E}"/>
              </a:ext>
            </a:extLst>
          </p:cNvPr>
          <p:cNvSpPr/>
          <p:nvPr/>
        </p:nvSpPr>
        <p:spPr>
          <a:xfrm>
            <a:off x="703929" y="261282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Generic and Specific Authority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A29EBEF-DF38-4CAE-853D-A5A2B65F377B}"/>
              </a:ext>
            </a:extLst>
          </p:cNvPr>
          <p:cNvSpPr/>
          <p:nvPr/>
        </p:nvSpPr>
        <p:spPr>
          <a:xfrm>
            <a:off x="703929" y="3495072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Aids and Additions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21BACBA-FE9B-438E-9375-FCEF76E8E0F3}"/>
              </a:ext>
            </a:extLst>
          </p:cNvPr>
          <p:cNvSpPr/>
          <p:nvPr/>
        </p:nvSpPr>
        <p:spPr>
          <a:xfrm>
            <a:off x="696683" y="4383330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The Silence of God</a:t>
            </a:r>
          </a:p>
        </p:txBody>
      </p:sp>
      <p:pic>
        <p:nvPicPr>
          <p:cNvPr id="8" name="Graphic 7" descr="Badge">
            <a:extLst>
              <a:ext uri="{FF2B5EF4-FFF2-40B4-BE49-F238E27FC236}">
                <a16:creationId xmlns:a16="http://schemas.microsoft.com/office/drawing/2014/main" id="{F2ECEF9C-A249-4BEE-AE31-F4190131F1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97918" y="-8528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2258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034F4EC-F2E4-4116-B50C-B5768CBD8A24}"/>
              </a:ext>
            </a:extLst>
          </p:cNvPr>
          <p:cNvSpPr/>
          <p:nvPr/>
        </p:nvSpPr>
        <p:spPr>
          <a:xfrm>
            <a:off x="1425305" y="510065"/>
            <a:ext cx="6293390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cap="none" spc="0" dirty="0">
                <a:ln/>
                <a:solidFill>
                  <a:srgbClr val="0070C0"/>
                </a:solidFill>
                <a:effectLst/>
                <a:latin typeface="Maiandra GD" panose="020E0502030308020204" pitchFamily="34" charset="0"/>
              </a:rPr>
              <a:t>Rejecting</a:t>
            </a:r>
          </a:p>
          <a:p>
            <a:pPr algn="ctr"/>
            <a:r>
              <a:rPr lang="en-US" sz="11500" b="1" cap="none" spc="0" dirty="0">
                <a:ln/>
                <a:solidFill>
                  <a:srgbClr val="0070C0"/>
                </a:solidFill>
                <a:effectLst/>
                <a:latin typeface="Maiandra GD" panose="020E0502030308020204" pitchFamily="34" charset="0"/>
              </a:rPr>
              <a:t>Authority</a:t>
            </a:r>
          </a:p>
        </p:txBody>
      </p:sp>
      <p:pic>
        <p:nvPicPr>
          <p:cNvPr id="4" name="Picture 3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9E48F8B6-6B93-44DD-9352-B718BAC70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5" y="5065299"/>
            <a:ext cx="3742510" cy="192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33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FBF27E7-AFAD-444B-AFBA-141D79B478EE}"/>
              </a:ext>
            </a:extLst>
          </p:cNvPr>
          <p:cNvSpPr/>
          <p:nvPr/>
        </p:nvSpPr>
        <p:spPr>
          <a:xfrm>
            <a:off x="939311" y="520225"/>
            <a:ext cx="726538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rgbClr val="0070C0"/>
                </a:solidFill>
                <a:effectLst/>
                <a:latin typeface="Maiandra GD" panose="020E0502030308020204" pitchFamily="34" charset="0"/>
              </a:rPr>
              <a:t>Rejecting Authority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722440-DC10-4F22-A79D-B48216DCC781}"/>
              </a:ext>
            </a:extLst>
          </p:cNvPr>
          <p:cNvSpPr txBox="1"/>
          <p:nvPr/>
        </p:nvSpPr>
        <p:spPr>
          <a:xfrm>
            <a:off x="634511" y="1798320"/>
            <a:ext cx="779828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Parable of the Minas illustrates that are some  who absolutely refuse the authority another has over them (Luke 19:14, 27)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Some willingly and knowingly reject authority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Others (maybe including us) embrace authority, but in some ways kick against it</a:t>
            </a:r>
          </a:p>
        </p:txBody>
      </p:sp>
    </p:spTree>
    <p:extLst>
      <p:ext uri="{BB962C8B-B14F-4D97-AF65-F5344CB8AC3E}">
        <p14:creationId xmlns:p14="http://schemas.microsoft.com/office/powerpoint/2010/main" val="316399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2D6F80C-043D-42DD-8F72-79A590DDAECE}"/>
              </a:ext>
            </a:extLst>
          </p:cNvPr>
          <p:cNvSpPr/>
          <p:nvPr/>
        </p:nvSpPr>
        <p:spPr>
          <a:xfrm>
            <a:off x="703929" y="1776533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tx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bg1"/>
                </a:solidFill>
                <a:latin typeface="Maiandra GD" panose="020E0502030308020204" pitchFamily="34" charset="0"/>
              </a:rPr>
              <a:t>To Reject Authority – Reject God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34F4EC-F2E4-4116-B50C-B5768CBD8A24}"/>
              </a:ext>
            </a:extLst>
          </p:cNvPr>
          <p:cNvSpPr/>
          <p:nvPr/>
        </p:nvSpPr>
        <p:spPr>
          <a:xfrm>
            <a:off x="939311" y="520225"/>
            <a:ext cx="726538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rgbClr val="0070C0"/>
                </a:solidFill>
                <a:effectLst/>
                <a:latin typeface="Maiandra GD" panose="020E0502030308020204" pitchFamily="34" charset="0"/>
              </a:rPr>
              <a:t>Rejecting Authority</a:t>
            </a:r>
          </a:p>
        </p:txBody>
      </p:sp>
      <p:pic>
        <p:nvPicPr>
          <p:cNvPr id="4" name="Picture 3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9E48F8B6-6B93-44DD-9352-B718BAC70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5" y="5065299"/>
            <a:ext cx="3742510" cy="192550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F95803C-F717-4A96-ADB4-54F5CC067B44}"/>
              </a:ext>
            </a:extLst>
          </p:cNvPr>
          <p:cNvSpPr/>
          <p:nvPr/>
        </p:nvSpPr>
        <p:spPr>
          <a:xfrm>
            <a:off x="703929" y="1788332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To Reject Authority – Reject God</a:t>
            </a:r>
          </a:p>
        </p:txBody>
      </p:sp>
    </p:spTree>
    <p:extLst>
      <p:ext uri="{BB962C8B-B14F-4D97-AF65-F5344CB8AC3E}">
        <p14:creationId xmlns:p14="http://schemas.microsoft.com/office/powerpoint/2010/main" val="37165786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93AC45E-9696-466E-9044-B21921F2C3AA}"/>
              </a:ext>
            </a:extLst>
          </p:cNvPr>
          <p:cNvSpPr/>
          <p:nvPr/>
        </p:nvSpPr>
        <p:spPr>
          <a:xfrm>
            <a:off x="796100" y="670545"/>
            <a:ext cx="7743387" cy="687978"/>
          </a:xfrm>
          <a:prstGeom prst="roundRect">
            <a:avLst>
              <a:gd name="adj" fmla="val 1793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600" dirty="0">
                <a:solidFill>
                  <a:schemeClr val="tx1"/>
                </a:solidFill>
                <a:latin typeface="Maiandra GD" panose="020E0502030308020204" pitchFamily="34" charset="0"/>
              </a:rPr>
              <a:t>To Reject Authority – Reject God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C8A2CD-46E6-40A0-9B9B-D7DB4351B1F0}"/>
              </a:ext>
            </a:extLst>
          </p:cNvPr>
          <p:cNvSpPr txBox="1"/>
          <p:nvPr/>
        </p:nvSpPr>
        <p:spPr>
          <a:xfrm>
            <a:off x="550090" y="1692366"/>
            <a:ext cx="842119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God is the foundation of all authority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He is the almighty (Rev. 4:8)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He is the creator (Gen. 1:1)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He is the lawgiver &amp; judge (Jas. 4:12)</a:t>
            </a:r>
          </a:p>
          <a:p>
            <a:pPr marL="514350" indent="-514350">
              <a:buFont typeface="+mj-lt"/>
              <a:buAutoNum type="alphaUcPeriod"/>
            </a:pPr>
            <a:endParaRPr lang="en-US" sz="1000" i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God is the one who delegates authority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Since he gives life to man – he gives man any authority he has (Acts 17:25)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Since he controls the nations – he give nations any authority they have (Acts 17:26)</a:t>
            </a:r>
          </a:p>
          <a:p>
            <a:pPr marL="971550" lvl="1" indent="-514350">
              <a:buFont typeface="+mj-lt"/>
              <a:buAutoNum type="arabicPeriod"/>
            </a:pPr>
            <a:endParaRPr lang="en-US" sz="1000" i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To reject the principle of authority – reject God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Any authority anyone has is because God has authority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Respecting or rejecting authority comes back to this </a:t>
            </a:r>
            <a:r>
              <a:rPr lang="en-US" sz="2400" i="1" dirty="0" err="1"/>
              <a:t>fd</a:t>
            </a:r>
            <a:r>
              <a:rPr lang="en-US" sz="24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6950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D89740B-1C0B-47F2-899E-9394695B244A}"/>
              </a:ext>
            </a:extLst>
          </p:cNvPr>
          <p:cNvSpPr/>
          <p:nvPr/>
        </p:nvSpPr>
        <p:spPr bwMode="auto">
          <a:xfrm>
            <a:off x="4541004" y="1735806"/>
            <a:ext cx="2572718" cy="57343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FB27DC-3442-437A-9CCF-ECC7C55DFDFF}"/>
              </a:ext>
            </a:extLst>
          </p:cNvPr>
          <p:cNvSpPr/>
          <p:nvPr/>
        </p:nvSpPr>
        <p:spPr bwMode="auto">
          <a:xfrm>
            <a:off x="4541004" y="2601128"/>
            <a:ext cx="2572718" cy="57343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Husband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90CCFC-5E94-43F9-B3C1-585BDDCC3514}"/>
              </a:ext>
            </a:extLst>
          </p:cNvPr>
          <p:cNvSpPr/>
          <p:nvPr/>
        </p:nvSpPr>
        <p:spPr bwMode="auto">
          <a:xfrm>
            <a:off x="4541004" y="3466450"/>
            <a:ext cx="2572718" cy="57343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Employer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C51D30-47D9-4680-8AC7-C2D04B134B57}"/>
              </a:ext>
            </a:extLst>
          </p:cNvPr>
          <p:cNvSpPr/>
          <p:nvPr/>
        </p:nvSpPr>
        <p:spPr bwMode="auto">
          <a:xfrm>
            <a:off x="4541004" y="4331772"/>
            <a:ext cx="2572718" cy="57343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Civil Auth.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052D21-CAC9-4780-B5FC-0379EFC0805D}"/>
              </a:ext>
            </a:extLst>
          </p:cNvPr>
          <p:cNvSpPr/>
          <p:nvPr/>
        </p:nvSpPr>
        <p:spPr bwMode="auto">
          <a:xfrm>
            <a:off x="4541004" y="5197094"/>
            <a:ext cx="2572718" cy="57343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Elders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19A91223-5941-4427-BC82-4E927D909A0B}"/>
              </a:ext>
            </a:extLst>
          </p:cNvPr>
          <p:cNvSpPr/>
          <p:nvPr/>
        </p:nvSpPr>
        <p:spPr bwMode="auto">
          <a:xfrm>
            <a:off x="3285641" y="1467169"/>
            <a:ext cx="1270862" cy="4571999"/>
          </a:xfrm>
          <a:prstGeom prst="leftBrace">
            <a:avLst/>
          </a:prstGeom>
          <a:noFill/>
          <a:ln w="762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62B879-138D-43C8-9B03-9E18ACD9B5A7}"/>
              </a:ext>
            </a:extLst>
          </p:cNvPr>
          <p:cNvSpPr/>
          <p:nvPr/>
        </p:nvSpPr>
        <p:spPr bwMode="auto">
          <a:xfrm>
            <a:off x="503697" y="2753527"/>
            <a:ext cx="2960176" cy="1999281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God</a:t>
            </a:r>
          </a:p>
        </p:txBody>
      </p: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77D09F70-06BF-4848-B881-6F9D27B2D91A}"/>
              </a:ext>
            </a:extLst>
          </p:cNvPr>
          <p:cNvSpPr/>
          <p:nvPr/>
        </p:nvSpPr>
        <p:spPr bwMode="auto">
          <a:xfrm rot="20667610" flipH="1">
            <a:off x="1239864" y="1015133"/>
            <a:ext cx="4091553" cy="1007392"/>
          </a:xfrm>
          <a:prstGeom prst="curvedDownArrow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12" name="Arrow: Curved Down 11">
            <a:extLst>
              <a:ext uri="{FF2B5EF4-FFF2-40B4-BE49-F238E27FC236}">
                <a16:creationId xmlns:a16="http://schemas.microsoft.com/office/drawing/2014/main" id="{03C0CB5E-721F-4916-AEC3-CD0CC15CE7DD}"/>
              </a:ext>
            </a:extLst>
          </p:cNvPr>
          <p:cNvSpPr/>
          <p:nvPr/>
        </p:nvSpPr>
        <p:spPr bwMode="auto">
          <a:xfrm rot="932390" flipH="1" flipV="1">
            <a:off x="1418096" y="5584408"/>
            <a:ext cx="4091553" cy="1007392"/>
          </a:xfrm>
          <a:prstGeom prst="curvedDownArrow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EBC1CF-ABA0-4569-B906-33F4580896FC}"/>
              </a:ext>
            </a:extLst>
          </p:cNvPr>
          <p:cNvSpPr txBox="1"/>
          <p:nvPr/>
        </p:nvSpPr>
        <p:spPr>
          <a:xfrm>
            <a:off x="0" y="-3855"/>
            <a:ext cx="9144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To Reject / Rebel = Ultimate Rejection of God</a:t>
            </a:r>
          </a:p>
        </p:txBody>
      </p:sp>
    </p:spTree>
    <p:extLst>
      <p:ext uri="{BB962C8B-B14F-4D97-AF65-F5344CB8AC3E}">
        <p14:creationId xmlns:p14="http://schemas.microsoft.com/office/powerpoint/2010/main" val="2047064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F95803C-F717-4A96-ADB4-54F5CC067B44}"/>
              </a:ext>
            </a:extLst>
          </p:cNvPr>
          <p:cNvSpPr/>
          <p:nvPr/>
        </p:nvSpPr>
        <p:spPr>
          <a:xfrm>
            <a:off x="703929" y="1788332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To Reject Authority – Reject God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34F4EC-F2E4-4116-B50C-B5768CBD8A24}"/>
              </a:ext>
            </a:extLst>
          </p:cNvPr>
          <p:cNvSpPr/>
          <p:nvPr/>
        </p:nvSpPr>
        <p:spPr>
          <a:xfrm>
            <a:off x="939311" y="520225"/>
            <a:ext cx="726538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rgbClr val="0070C0"/>
                </a:solidFill>
                <a:effectLst/>
                <a:latin typeface="Maiandra GD" panose="020E0502030308020204" pitchFamily="34" charset="0"/>
              </a:rPr>
              <a:t>Rejecting Authority</a:t>
            </a:r>
          </a:p>
        </p:txBody>
      </p:sp>
      <p:pic>
        <p:nvPicPr>
          <p:cNvPr id="4" name="Picture 3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9E48F8B6-6B93-44DD-9352-B718BAC70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5" y="5065299"/>
            <a:ext cx="3742510" cy="1925506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8E1F2F3-F292-46B4-986C-2212C001E9BE}"/>
              </a:ext>
            </a:extLst>
          </p:cNvPr>
          <p:cNvSpPr/>
          <p:nvPr/>
        </p:nvSpPr>
        <p:spPr>
          <a:xfrm>
            <a:off x="703929" y="2610922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Areas / People with Authority</a:t>
            </a:r>
          </a:p>
        </p:txBody>
      </p:sp>
    </p:spTree>
    <p:extLst>
      <p:ext uri="{BB962C8B-B14F-4D97-AF65-F5344CB8AC3E}">
        <p14:creationId xmlns:p14="http://schemas.microsoft.com/office/powerpoint/2010/main" val="2459624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1053A37-9A49-4636-B016-BD94EA741DCC}"/>
              </a:ext>
            </a:extLst>
          </p:cNvPr>
          <p:cNvSpPr/>
          <p:nvPr/>
        </p:nvSpPr>
        <p:spPr>
          <a:xfrm>
            <a:off x="700306" y="660202"/>
            <a:ext cx="7743387" cy="687978"/>
          </a:xfrm>
          <a:prstGeom prst="roundRect">
            <a:avLst>
              <a:gd name="adj" fmla="val 1793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tx1"/>
                </a:solidFill>
                <a:latin typeface="Maiandra GD" panose="020E0502030308020204" pitchFamily="34" charset="0"/>
              </a:rPr>
              <a:t>Areas / People with Authority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9DBA6F-66F0-4EAD-9788-6199E931572B}"/>
              </a:ext>
            </a:extLst>
          </p:cNvPr>
          <p:cNvSpPr txBox="1"/>
          <p:nvPr/>
        </p:nvSpPr>
        <p:spPr>
          <a:xfrm>
            <a:off x="588936" y="1738049"/>
            <a:ext cx="815210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Authority of Christ &amp; His Word</a:t>
            </a:r>
            <a:r>
              <a:rPr lang="en-US" sz="2800" dirty="0"/>
              <a:t> (Eph. 5:24)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Authority of Husband</a:t>
            </a:r>
            <a:r>
              <a:rPr lang="en-US" sz="2800" dirty="0"/>
              <a:t> (Eph. 5:22-24; 1 Pet. 3:1-6)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Authority of Parents</a:t>
            </a:r>
            <a:r>
              <a:rPr lang="en-US" sz="2800" dirty="0"/>
              <a:t> (Eph. 6:1-4; Col. 3:20)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Authority of Employer</a:t>
            </a:r>
            <a:r>
              <a:rPr lang="en-US" sz="2800" dirty="0"/>
              <a:t> (Eph. 6:5-8; Col. 3:22-24; Titus 2:9-10; 1 Pet. 2:18)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Authority of Civil Authorities</a:t>
            </a:r>
            <a:r>
              <a:rPr lang="en-US" sz="2800" dirty="0"/>
              <a:t> (Rom. 13:1-7; Titus 3:1; 1 Pet. 2:13-17)</a:t>
            </a:r>
          </a:p>
          <a:p>
            <a:pPr marL="971550" lvl="1" indent="-514350">
              <a:buFont typeface="Wingdings" panose="05000000000000000000" pitchFamily="2" charset="2"/>
              <a:buChar char="ü"/>
            </a:pPr>
            <a:r>
              <a:rPr lang="en-US" sz="2400" i="1" dirty="0"/>
              <a:t>Police, Judge, Government officials, etc.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Authority of Elders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Have the oversight (Acts 20:28; 1 Pet. 5:1-4)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Rule over (Heb. 13:7, 17)</a:t>
            </a:r>
          </a:p>
        </p:txBody>
      </p:sp>
    </p:spTree>
    <p:extLst>
      <p:ext uri="{BB962C8B-B14F-4D97-AF65-F5344CB8AC3E}">
        <p14:creationId xmlns:p14="http://schemas.microsoft.com/office/powerpoint/2010/main" val="2587826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F95803C-F717-4A96-ADB4-54F5CC067B44}"/>
              </a:ext>
            </a:extLst>
          </p:cNvPr>
          <p:cNvSpPr/>
          <p:nvPr/>
        </p:nvSpPr>
        <p:spPr>
          <a:xfrm>
            <a:off x="703929" y="1788332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To Reject Authority – Reject God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34F4EC-F2E4-4116-B50C-B5768CBD8A24}"/>
              </a:ext>
            </a:extLst>
          </p:cNvPr>
          <p:cNvSpPr/>
          <p:nvPr/>
        </p:nvSpPr>
        <p:spPr>
          <a:xfrm>
            <a:off x="939311" y="520225"/>
            <a:ext cx="726538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rgbClr val="0070C0"/>
                </a:solidFill>
                <a:effectLst/>
                <a:latin typeface="Maiandra GD" panose="020E0502030308020204" pitchFamily="34" charset="0"/>
              </a:rPr>
              <a:t>Rejecting Authority</a:t>
            </a:r>
          </a:p>
        </p:txBody>
      </p:sp>
      <p:pic>
        <p:nvPicPr>
          <p:cNvPr id="4" name="Picture 3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9E48F8B6-6B93-44DD-9352-B718BAC70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5" y="5065299"/>
            <a:ext cx="3742510" cy="1925506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8E1F2F3-F292-46B4-986C-2212C001E9BE}"/>
              </a:ext>
            </a:extLst>
          </p:cNvPr>
          <p:cNvSpPr/>
          <p:nvPr/>
        </p:nvSpPr>
        <p:spPr>
          <a:xfrm>
            <a:off x="703929" y="2610922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Areas / People with Authority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25D6DFE-0084-44C3-B047-229677D17CC9}"/>
              </a:ext>
            </a:extLst>
          </p:cNvPr>
          <p:cNvSpPr/>
          <p:nvPr/>
        </p:nvSpPr>
        <p:spPr>
          <a:xfrm>
            <a:off x="700306" y="3487981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Spirit of Resistance</a:t>
            </a:r>
          </a:p>
        </p:txBody>
      </p:sp>
    </p:spTree>
    <p:extLst>
      <p:ext uri="{BB962C8B-B14F-4D97-AF65-F5344CB8AC3E}">
        <p14:creationId xmlns:p14="http://schemas.microsoft.com/office/powerpoint/2010/main" val="3572323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C381F11-F598-4F84-849A-828F9494C3FF}"/>
              </a:ext>
            </a:extLst>
          </p:cNvPr>
          <p:cNvSpPr/>
          <p:nvPr/>
        </p:nvSpPr>
        <p:spPr>
          <a:xfrm>
            <a:off x="700306" y="622861"/>
            <a:ext cx="7743387" cy="687978"/>
          </a:xfrm>
          <a:prstGeom prst="roundRect">
            <a:avLst>
              <a:gd name="adj" fmla="val 1793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tx1"/>
                </a:solidFill>
                <a:latin typeface="Maiandra GD" panose="020E0502030308020204" pitchFamily="34" charset="0"/>
              </a:rPr>
              <a:t>Spirit of Resistance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48C9D0-B721-4749-BFFD-0FC8547E7CD2}"/>
              </a:ext>
            </a:extLst>
          </p:cNvPr>
          <p:cNvSpPr txBox="1"/>
          <p:nvPr/>
        </p:nvSpPr>
        <p:spPr>
          <a:xfrm>
            <a:off x="495945" y="1717729"/>
            <a:ext cx="815210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Rebellion Against Moses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/>
          </a:p>
          <a:p>
            <a:pPr marL="971550" lvl="1" indent="-514350">
              <a:buFont typeface="+mj-lt"/>
              <a:buAutoNum type="arabicPeriod"/>
            </a:pPr>
            <a:r>
              <a:rPr lang="en-US" sz="2600" i="1" dirty="0"/>
              <a:t>Exo. 17:3-7 – murmured against Moses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i="1" dirty="0"/>
              <a:t>Exo. 32:1, 23 – complain that Moses took too long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i="1" dirty="0"/>
              <a:t>Num. 11:1-ff – complain about food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i="1" dirty="0"/>
              <a:t>Num. 12:1-3 – Miriam &amp; Aaron complain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i="1" dirty="0"/>
              <a:t>Num. 14:1-9 – Attempt to turn back to Egypt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i="1" dirty="0"/>
              <a:t>Num. 16:1-ff – </a:t>
            </a:r>
            <a:r>
              <a:rPr lang="en-US" sz="2600" i="1" dirty="0" err="1"/>
              <a:t>Dathan</a:t>
            </a:r>
            <a:r>
              <a:rPr lang="en-US" sz="2600" i="1" dirty="0"/>
              <a:t>, </a:t>
            </a:r>
            <a:r>
              <a:rPr lang="en-US" sz="2600" i="1" dirty="0" err="1"/>
              <a:t>Korah</a:t>
            </a:r>
            <a:r>
              <a:rPr lang="en-US" sz="2600" i="1" dirty="0"/>
              <a:t>, and </a:t>
            </a:r>
            <a:r>
              <a:rPr lang="en-US" sz="2600" i="1" dirty="0" err="1"/>
              <a:t>Abiram</a:t>
            </a:r>
            <a:r>
              <a:rPr lang="en-US" sz="2600" i="1" dirty="0"/>
              <a:t> rebel against Moses</a:t>
            </a:r>
          </a:p>
        </p:txBody>
      </p:sp>
    </p:spTree>
    <p:extLst>
      <p:ext uri="{BB962C8B-B14F-4D97-AF65-F5344CB8AC3E}">
        <p14:creationId xmlns:p14="http://schemas.microsoft.com/office/powerpoint/2010/main" val="689950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C381F11-F598-4F84-849A-828F9494C3FF}"/>
              </a:ext>
            </a:extLst>
          </p:cNvPr>
          <p:cNvSpPr/>
          <p:nvPr/>
        </p:nvSpPr>
        <p:spPr>
          <a:xfrm>
            <a:off x="700306" y="622861"/>
            <a:ext cx="7743387" cy="687978"/>
          </a:xfrm>
          <a:prstGeom prst="roundRect">
            <a:avLst>
              <a:gd name="adj" fmla="val 1793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tx1"/>
                </a:solidFill>
                <a:latin typeface="Maiandra GD" panose="020E0502030308020204" pitchFamily="34" charset="0"/>
              </a:rPr>
              <a:t>Spirit of Resistance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FAF2FE-35F4-4C6A-A2CD-E0946A6B1CDA}"/>
              </a:ext>
            </a:extLst>
          </p:cNvPr>
          <p:cNvSpPr txBox="1"/>
          <p:nvPr/>
        </p:nvSpPr>
        <p:spPr>
          <a:xfrm>
            <a:off x="497106" y="1649268"/>
            <a:ext cx="835225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Rebellion Against Moses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u="sng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/>
              <a:t>Disobedience of Saul</a:t>
            </a:r>
            <a:r>
              <a:rPr lang="en-US" sz="2800" dirty="0"/>
              <a:t> (1 Sam. 15)</a:t>
            </a:r>
            <a:endParaRPr lang="en-US" sz="2800" b="1" u="sng" dirty="0"/>
          </a:p>
          <a:p>
            <a:pPr marL="514350" indent="-514350">
              <a:buFont typeface="+mj-lt"/>
              <a:buAutoNum type="alphaUcPeriod"/>
            </a:pPr>
            <a:endParaRPr lang="en-US" sz="1000" b="1" u="sng" dirty="0"/>
          </a:p>
          <a:p>
            <a:pPr marL="971550" lvl="1" indent="-514350">
              <a:buFont typeface="+mj-lt"/>
              <a:buAutoNum type="arabicPeriod"/>
            </a:pPr>
            <a:r>
              <a:rPr lang="en-US" sz="2600" i="1" dirty="0"/>
              <a:t>Instructions (v. 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i="1" dirty="0"/>
              <a:t>Didn’t obey (vv. 7-9)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i="1" dirty="0"/>
              <a:t>Claimed to perform (vv. 13, 20)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Even though he knew &amp; admitted that hadn’t done all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Thought obeying </a:t>
            </a:r>
            <a:r>
              <a:rPr lang="en-US" sz="2400" u="sng" dirty="0"/>
              <a:t>most</a:t>
            </a:r>
            <a:r>
              <a:rPr lang="en-US" sz="2400" dirty="0"/>
              <a:t> of what God said was close enough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i="1" dirty="0"/>
              <a:t>Driven by peer pressure (v. 24)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i="1" dirty="0"/>
              <a:t>Rebellion &amp; stubbornness (v. 23)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i="1" dirty="0"/>
              <a:t>Rejected by God (vv. 11, 19, 23)</a:t>
            </a:r>
          </a:p>
        </p:txBody>
      </p:sp>
    </p:spTree>
    <p:extLst>
      <p:ext uri="{BB962C8B-B14F-4D97-AF65-F5344CB8AC3E}">
        <p14:creationId xmlns:p14="http://schemas.microsoft.com/office/powerpoint/2010/main" val="18404324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F95803C-F717-4A96-ADB4-54F5CC067B44}"/>
              </a:ext>
            </a:extLst>
          </p:cNvPr>
          <p:cNvSpPr/>
          <p:nvPr/>
        </p:nvSpPr>
        <p:spPr>
          <a:xfrm>
            <a:off x="703929" y="1788332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To Reject Authority – Reject God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34F4EC-F2E4-4116-B50C-B5768CBD8A24}"/>
              </a:ext>
            </a:extLst>
          </p:cNvPr>
          <p:cNvSpPr/>
          <p:nvPr/>
        </p:nvSpPr>
        <p:spPr>
          <a:xfrm>
            <a:off x="939311" y="520225"/>
            <a:ext cx="726538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rgbClr val="0070C0"/>
                </a:solidFill>
                <a:effectLst/>
                <a:latin typeface="Maiandra GD" panose="020E0502030308020204" pitchFamily="34" charset="0"/>
              </a:rPr>
              <a:t>Rejecting Authority</a:t>
            </a:r>
          </a:p>
        </p:txBody>
      </p:sp>
      <p:pic>
        <p:nvPicPr>
          <p:cNvPr id="4" name="Picture 3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9E48F8B6-6B93-44DD-9352-B718BAC70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5" y="5065299"/>
            <a:ext cx="3742510" cy="1925506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8E1F2F3-F292-46B4-986C-2212C001E9BE}"/>
              </a:ext>
            </a:extLst>
          </p:cNvPr>
          <p:cNvSpPr/>
          <p:nvPr/>
        </p:nvSpPr>
        <p:spPr>
          <a:xfrm>
            <a:off x="703929" y="2637075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Areas / People with Authority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25D6DFE-0084-44C3-B047-229677D17CC9}"/>
              </a:ext>
            </a:extLst>
          </p:cNvPr>
          <p:cNvSpPr/>
          <p:nvPr/>
        </p:nvSpPr>
        <p:spPr>
          <a:xfrm>
            <a:off x="700306" y="3485818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Spirit of Resistance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7934D8-1592-40BA-B630-31F3679DBCDB}"/>
              </a:ext>
            </a:extLst>
          </p:cNvPr>
          <p:cNvSpPr/>
          <p:nvPr/>
        </p:nvSpPr>
        <p:spPr>
          <a:xfrm>
            <a:off x="700306" y="4334560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200" dirty="0">
                <a:solidFill>
                  <a:schemeClr val="tx1"/>
                </a:solidFill>
                <a:latin typeface="Maiandra GD" panose="020E0502030308020204" pitchFamily="34" charset="0"/>
              </a:rPr>
              <a:t>Ways to Reject Authority</a:t>
            </a:r>
          </a:p>
        </p:txBody>
      </p:sp>
    </p:spTree>
    <p:extLst>
      <p:ext uri="{BB962C8B-B14F-4D97-AF65-F5344CB8AC3E}">
        <p14:creationId xmlns:p14="http://schemas.microsoft.com/office/powerpoint/2010/main" val="1145676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2898229-F58D-418F-BDDE-9B5F7AA29BDE}"/>
              </a:ext>
            </a:extLst>
          </p:cNvPr>
          <p:cNvSpPr/>
          <p:nvPr/>
        </p:nvSpPr>
        <p:spPr>
          <a:xfrm>
            <a:off x="700306" y="666800"/>
            <a:ext cx="7743387" cy="687978"/>
          </a:xfrm>
          <a:prstGeom prst="roundRect">
            <a:avLst>
              <a:gd name="adj" fmla="val 1793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tx1"/>
                </a:solidFill>
                <a:latin typeface="Maiandra GD" panose="020E0502030308020204" pitchFamily="34" charset="0"/>
              </a:rPr>
              <a:t>Ways to Reject Authority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4B58CC-B960-4D30-B35F-7F51EF732135}"/>
              </a:ext>
            </a:extLst>
          </p:cNvPr>
          <p:cNvSpPr txBox="1"/>
          <p:nvPr/>
        </p:nvSpPr>
        <p:spPr>
          <a:xfrm>
            <a:off x="550090" y="1656874"/>
            <a:ext cx="842119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Do that which is unauthorized </a:t>
            </a:r>
            <a:r>
              <a:rPr lang="en-US" sz="2800" dirty="0"/>
              <a:t>(Lev. 10:1-2)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Substituting own plan – “seems right” </a:t>
            </a:r>
            <a:r>
              <a:rPr lang="en-US" sz="2800" dirty="0"/>
              <a:t>(Gen. 4:3-5; Prov. 14:12; Rom. 10:1-3)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Living as we want </a:t>
            </a:r>
            <a:r>
              <a:rPr lang="en-US" sz="2800" dirty="0"/>
              <a:t>(Judges 17:6; 21:25; 2 Tim. 3:1-8)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Disrespect for government officials </a:t>
            </a:r>
            <a:r>
              <a:rPr lang="en-US" sz="2800" dirty="0"/>
              <a:t>(Rom. 13:1-7; 1 Pet. 2:13-17)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Push against family leadership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Wife disregards the husbands lead (1 Pet. 3:1-6)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Children disobey parents (Eph. 6:1-4; 2 Tim. 3:2)</a:t>
            </a:r>
          </a:p>
          <a:p>
            <a:pPr marL="971550" lvl="1" indent="-514350">
              <a:buFont typeface="+mj-lt"/>
              <a:buAutoNum type="arabicPeriod"/>
            </a:pPr>
            <a:endParaRPr lang="en-US" sz="1000" i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Question authority &amp; inspiration of text </a:t>
            </a:r>
            <a:r>
              <a:rPr lang="en-US" sz="2800" dirty="0"/>
              <a:t>(Mt. 12:38)</a:t>
            </a:r>
          </a:p>
        </p:txBody>
      </p:sp>
    </p:spTree>
    <p:extLst>
      <p:ext uri="{BB962C8B-B14F-4D97-AF65-F5344CB8AC3E}">
        <p14:creationId xmlns:p14="http://schemas.microsoft.com/office/powerpoint/2010/main" val="3518955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F95803C-F717-4A96-ADB4-54F5CC067B44}"/>
              </a:ext>
            </a:extLst>
          </p:cNvPr>
          <p:cNvSpPr/>
          <p:nvPr/>
        </p:nvSpPr>
        <p:spPr>
          <a:xfrm>
            <a:off x="703929" y="1788332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To Reject Authority – Reject God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34F4EC-F2E4-4116-B50C-B5768CBD8A24}"/>
              </a:ext>
            </a:extLst>
          </p:cNvPr>
          <p:cNvSpPr/>
          <p:nvPr/>
        </p:nvSpPr>
        <p:spPr>
          <a:xfrm>
            <a:off x="939311" y="520225"/>
            <a:ext cx="726538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0070C0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Rejecting Authority</a:t>
            </a:r>
          </a:p>
        </p:txBody>
      </p:sp>
      <p:pic>
        <p:nvPicPr>
          <p:cNvPr id="4" name="Picture 3" descr="A picture containing indoor, table, sitting, paper&#10;&#10;Description automatically generated">
            <a:extLst>
              <a:ext uri="{FF2B5EF4-FFF2-40B4-BE49-F238E27FC236}">
                <a16:creationId xmlns:a16="http://schemas.microsoft.com/office/drawing/2014/main" id="{9E48F8B6-6B93-44DD-9352-B718BAC70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5" y="5065299"/>
            <a:ext cx="3742510" cy="1925506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8E1F2F3-F292-46B4-986C-2212C001E9BE}"/>
              </a:ext>
            </a:extLst>
          </p:cNvPr>
          <p:cNvSpPr/>
          <p:nvPr/>
        </p:nvSpPr>
        <p:spPr>
          <a:xfrm>
            <a:off x="703929" y="2637075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Areas / People with Authority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25D6DFE-0084-44C3-B047-229677D17CC9}"/>
              </a:ext>
            </a:extLst>
          </p:cNvPr>
          <p:cNvSpPr/>
          <p:nvPr/>
        </p:nvSpPr>
        <p:spPr>
          <a:xfrm>
            <a:off x="700306" y="3485818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Spirit of Resistance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7934D8-1592-40BA-B630-31F3679DBCDB}"/>
              </a:ext>
            </a:extLst>
          </p:cNvPr>
          <p:cNvSpPr/>
          <p:nvPr/>
        </p:nvSpPr>
        <p:spPr>
          <a:xfrm>
            <a:off x="700306" y="4334560"/>
            <a:ext cx="7743387" cy="687978"/>
          </a:xfrm>
          <a:prstGeom prst="roundRect">
            <a:avLst>
              <a:gd name="adj" fmla="val 17933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Ways to Reject Authority</a:t>
            </a:r>
          </a:p>
        </p:txBody>
      </p:sp>
    </p:spTree>
    <p:extLst>
      <p:ext uri="{BB962C8B-B14F-4D97-AF65-F5344CB8AC3E}">
        <p14:creationId xmlns:p14="http://schemas.microsoft.com/office/powerpoint/2010/main" val="3802920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909673A-A9A1-4D8C-AF4A-F965423F8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92919" cy="30846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4C9A6F-7814-47DE-843F-D222AD8E8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8868" y="0"/>
            <a:ext cx="4145132" cy="31203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325F06-FD63-435E-8A88-DE7491B403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5540" y="3429000"/>
            <a:ext cx="4092919" cy="31203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4715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484</TotalTime>
  <Words>739</Words>
  <Application>Microsoft Office PowerPoint</Application>
  <PresentationFormat>On-screen Show (4:3)</PresentationFormat>
  <Paragraphs>115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Arial Narrow</vt:lpstr>
      <vt:lpstr>Wingdings</vt:lpstr>
      <vt:lpstr>Calibri Light</vt:lpstr>
      <vt:lpstr>Arial Black</vt:lpstr>
      <vt:lpstr>Calibri</vt:lpstr>
      <vt:lpstr>Arial</vt:lpstr>
      <vt:lpstr>Maiandra GD</vt:lpstr>
      <vt:lpstr>Tahoma</vt:lpstr>
      <vt:lpstr>Office Theme</vt:lpstr>
      <vt:lpstr>2_Office Theme</vt:lpstr>
      <vt:lpstr>1_Office Theme</vt:lpstr>
      <vt:lpstr>7_Office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41</cp:revision>
  <cp:lastPrinted>2020-11-15T22:36:37Z</cp:lastPrinted>
  <dcterms:created xsi:type="dcterms:W3CDTF">2020-11-01T20:32:32Z</dcterms:created>
  <dcterms:modified xsi:type="dcterms:W3CDTF">2020-11-15T22:37:01Z</dcterms:modified>
</cp:coreProperties>
</file>