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84" r:id="rId2"/>
    <p:sldMasterId id="2147483672" r:id="rId3"/>
    <p:sldMasterId id="2147483708" r:id="rId4"/>
  </p:sldMasterIdLst>
  <p:sldIdLst>
    <p:sldId id="256" r:id="rId5"/>
    <p:sldId id="294" r:id="rId6"/>
    <p:sldId id="258" r:id="rId7"/>
    <p:sldId id="263" r:id="rId8"/>
    <p:sldId id="295" r:id="rId9"/>
    <p:sldId id="296" r:id="rId10"/>
    <p:sldId id="297" r:id="rId11"/>
    <p:sldId id="298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21" r:id="rId21"/>
    <p:sldId id="322" r:id="rId22"/>
    <p:sldId id="323" r:id="rId23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libri Light" panose="020F0302020204030204" pitchFamily="34" charset="0"/>
      <p:regular r:id="rId28"/>
      <p:italic r:id="rId29"/>
    </p:embeddedFont>
    <p:embeddedFont>
      <p:font typeface="Maiandra GD" panose="020E0502030308020204" pitchFamily="34" charset="0"/>
      <p:regular r:id="rId30"/>
    </p:embeddedFont>
    <p:embeddedFont>
      <p:font typeface="Tahoma" panose="020B0604030504040204" pitchFamily="34" charset="0"/>
      <p:regular r:id="rId31"/>
      <p:bold r:id="rId3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5F2"/>
    <a:srgbClr val="F5D9D1"/>
    <a:srgbClr val="F7DAD2"/>
    <a:srgbClr val="F95E3C"/>
    <a:srgbClr val="FB5E3C"/>
    <a:srgbClr val="FEDFDA"/>
    <a:srgbClr val="FD5F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83" autoAdjust="0"/>
    <p:restoredTop sz="94660"/>
  </p:normalViewPr>
  <p:slideViewPr>
    <p:cSldViewPr snapToGrid="0">
      <p:cViewPr varScale="1">
        <p:scale>
          <a:sx n="63" d="100"/>
          <a:sy n="63" d="100"/>
        </p:scale>
        <p:origin x="1300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5.fntdata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8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7093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6022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3272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5988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4441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2973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04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7624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9913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0697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6425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013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2436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1673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9090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4299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7362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5808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2934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0472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2530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3007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875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77287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9518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7176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8238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7126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1112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8995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6534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8562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9038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375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0896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2436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184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3239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4841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4222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211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2372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698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2797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CBA764-4CD1-4F61-97CA-DCB3B87B72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12500" r="12500" b="25000"/>
          <a:stretch/>
        </p:blipFill>
        <p:spPr>
          <a:xfrm>
            <a:off x="0" y="10"/>
            <a:ext cx="91440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295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CBA764-4CD1-4F61-97CA-DCB3B87B72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12500" r="12500" b="25000"/>
          <a:stretch/>
        </p:blipFill>
        <p:spPr>
          <a:xfrm>
            <a:off x="0" y="10"/>
            <a:ext cx="9144000" cy="685799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82FB5C8-5ADF-4BAC-9BF9-FE357AED02C0}"/>
              </a:ext>
            </a:extLst>
          </p:cNvPr>
          <p:cNvSpPr/>
          <p:nvPr userDrawn="1"/>
        </p:nvSpPr>
        <p:spPr>
          <a:xfrm>
            <a:off x="370936" y="457202"/>
            <a:ext cx="8402128" cy="5969478"/>
          </a:xfrm>
          <a:prstGeom prst="roundRect">
            <a:avLst>
              <a:gd name="adj" fmla="val 3228"/>
            </a:avLst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4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98AC3-D79B-4BC6-8F92-13E61CFDDED8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CBA764-4CD1-4F61-97CA-DCB3B87B72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12500" r="12500" b="25000"/>
          <a:stretch/>
        </p:blipFill>
        <p:spPr>
          <a:xfrm>
            <a:off x="0" y="10"/>
            <a:ext cx="9144000" cy="685799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52D62DB-F4B8-4E72-ADB7-1A04397C6DE0}"/>
              </a:ext>
            </a:extLst>
          </p:cNvPr>
          <p:cNvSpPr/>
          <p:nvPr userDrawn="1"/>
        </p:nvSpPr>
        <p:spPr>
          <a:xfrm>
            <a:off x="370936" y="457201"/>
            <a:ext cx="8402128" cy="112143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310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99CC0-6ABF-462D-96EA-7235282C23FE}" type="datetimeFigureOut">
              <a:rPr lang="en-US" smtClean="0"/>
              <a:t>11/8/2020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C16E-1559-4077-82F3-B215D244207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A close up of a book&#10;&#10;Description automatically generated">
            <a:extLst>
              <a:ext uri="{FF2B5EF4-FFF2-40B4-BE49-F238E27FC236}">
                <a16:creationId xmlns:a16="http://schemas.microsoft.com/office/drawing/2014/main" id="{47FF2D97-ADDB-4478-B27E-18923F3C21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7" r="-2" b="-2"/>
          <a:stretch/>
        </p:blipFill>
        <p:spPr>
          <a:xfrm>
            <a:off x="-1" y="-1"/>
            <a:ext cx="924306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784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ndoor, table, sitting, paper&#10;&#10;Description automatically generated">
            <a:extLst>
              <a:ext uri="{FF2B5EF4-FFF2-40B4-BE49-F238E27FC236}">
                <a16:creationId xmlns:a16="http://schemas.microsoft.com/office/drawing/2014/main" id="{256EDA69-121E-4044-93A7-B986EB358E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568" y="327563"/>
            <a:ext cx="4508863" cy="23197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B24F71-6C35-4592-A73C-25D7136DA89C}"/>
              </a:ext>
            </a:extLst>
          </p:cNvPr>
          <p:cNvSpPr txBox="1"/>
          <p:nvPr/>
        </p:nvSpPr>
        <p:spPr>
          <a:xfrm>
            <a:off x="439781" y="2652452"/>
            <a:ext cx="826443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An appeal to the Bible is an appeal to the authority of God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Authority is totally unavoidable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400" i="1" dirty="0"/>
              <a:t>To reject authority is not a rejection of ALL authority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400" i="1" dirty="0"/>
              <a:t>Merely a rejection of one authority for another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400" i="1" dirty="0"/>
              <a:t>All of us follow some system of authority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n-US" sz="1000" i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Wrong to assume that all (who even attend) know about authority and how to apply it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There will be questions and situations arise that will reveal that authority was not clearly understood</a:t>
            </a:r>
          </a:p>
        </p:txBody>
      </p:sp>
    </p:spTree>
    <p:extLst>
      <p:ext uri="{BB962C8B-B14F-4D97-AF65-F5344CB8AC3E}">
        <p14:creationId xmlns:p14="http://schemas.microsoft.com/office/powerpoint/2010/main" val="40788553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034F4EC-F2E4-4116-B50C-B5768CBD8A24}"/>
              </a:ext>
            </a:extLst>
          </p:cNvPr>
          <p:cNvSpPr/>
          <p:nvPr/>
        </p:nvSpPr>
        <p:spPr>
          <a:xfrm>
            <a:off x="660384" y="520225"/>
            <a:ext cx="78232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/>
                <a:solidFill>
                  <a:srgbClr val="0070C0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Respecting Authority</a:t>
            </a:r>
          </a:p>
        </p:txBody>
      </p:sp>
      <p:pic>
        <p:nvPicPr>
          <p:cNvPr id="4" name="Picture 3" descr="A picture containing indoor, table, sitting, paper&#10;&#10;Description automatically generated">
            <a:extLst>
              <a:ext uri="{FF2B5EF4-FFF2-40B4-BE49-F238E27FC236}">
                <a16:creationId xmlns:a16="http://schemas.microsoft.com/office/drawing/2014/main" id="{9E48F8B6-6B93-44DD-9352-B718BAC70D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745" y="5065299"/>
            <a:ext cx="3742510" cy="192550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F95803C-F717-4A96-ADB4-54F5CC067B44}"/>
              </a:ext>
            </a:extLst>
          </p:cNvPr>
          <p:cNvSpPr/>
          <p:nvPr/>
        </p:nvSpPr>
        <p:spPr>
          <a:xfrm>
            <a:off x="700306" y="1776533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God has Authority over Man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A3640BB-CDFC-4468-BBD0-23C92A8D69A0}"/>
              </a:ext>
            </a:extLst>
          </p:cNvPr>
          <p:cNvSpPr/>
          <p:nvPr/>
        </p:nvSpPr>
        <p:spPr>
          <a:xfrm>
            <a:off x="700306" y="2575146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God’s Word is Authoritative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E79A018-0DA6-447F-9A4E-ED32820805A1}"/>
              </a:ext>
            </a:extLst>
          </p:cNvPr>
          <p:cNvSpPr/>
          <p:nvPr/>
        </p:nvSpPr>
        <p:spPr>
          <a:xfrm>
            <a:off x="700306" y="3373759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The Need for Authority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E79097A-5C0C-4617-9F26-4E889A91E113}"/>
              </a:ext>
            </a:extLst>
          </p:cNvPr>
          <p:cNvSpPr/>
          <p:nvPr/>
        </p:nvSpPr>
        <p:spPr>
          <a:xfrm>
            <a:off x="700306" y="4172371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Standards of Authority</a:t>
            </a:r>
          </a:p>
        </p:txBody>
      </p:sp>
    </p:spTree>
    <p:extLst>
      <p:ext uri="{BB962C8B-B14F-4D97-AF65-F5344CB8AC3E}">
        <p14:creationId xmlns:p14="http://schemas.microsoft.com/office/powerpoint/2010/main" val="42067926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2D6F80C-043D-42DD-8F72-79A590DDAECE}"/>
              </a:ext>
            </a:extLst>
          </p:cNvPr>
          <p:cNvSpPr/>
          <p:nvPr/>
        </p:nvSpPr>
        <p:spPr>
          <a:xfrm>
            <a:off x="703929" y="1776533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tx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latin typeface="Maiandra GD" panose="020E0502030308020204" pitchFamily="34" charset="0"/>
              </a:rPr>
              <a:t>Where Authority Applies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34F4EC-F2E4-4116-B50C-B5768CBD8A24}"/>
              </a:ext>
            </a:extLst>
          </p:cNvPr>
          <p:cNvSpPr/>
          <p:nvPr/>
        </p:nvSpPr>
        <p:spPr>
          <a:xfrm>
            <a:off x="816487" y="520225"/>
            <a:ext cx="751103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rgbClr val="0070C0"/>
                </a:solidFill>
                <a:effectLst/>
                <a:latin typeface="Maiandra GD" panose="020E0502030308020204" pitchFamily="34" charset="0"/>
              </a:rPr>
              <a:t>Applying Authority</a:t>
            </a:r>
          </a:p>
        </p:txBody>
      </p:sp>
      <p:pic>
        <p:nvPicPr>
          <p:cNvPr id="4" name="Picture 3" descr="A picture containing indoor, table, sitting, paper&#10;&#10;Description automatically generated">
            <a:extLst>
              <a:ext uri="{FF2B5EF4-FFF2-40B4-BE49-F238E27FC236}">
                <a16:creationId xmlns:a16="http://schemas.microsoft.com/office/drawing/2014/main" id="{9E48F8B6-6B93-44DD-9352-B718BAC70D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745" y="5065299"/>
            <a:ext cx="3742510" cy="192550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F95803C-F717-4A96-ADB4-54F5CC067B44}"/>
              </a:ext>
            </a:extLst>
          </p:cNvPr>
          <p:cNvSpPr/>
          <p:nvPr/>
        </p:nvSpPr>
        <p:spPr>
          <a:xfrm>
            <a:off x="696684" y="1776533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Where Authority Applies</a:t>
            </a:r>
          </a:p>
        </p:txBody>
      </p:sp>
    </p:spTree>
    <p:extLst>
      <p:ext uri="{BB962C8B-B14F-4D97-AF65-F5344CB8AC3E}">
        <p14:creationId xmlns:p14="http://schemas.microsoft.com/office/powerpoint/2010/main" val="1826339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93AC45E-9696-466E-9044-B21921F2C3AA}"/>
              </a:ext>
            </a:extLst>
          </p:cNvPr>
          <p:cNvSpPr/>
          <p:nvPr/>
        </p:nvSpPr>
        <p:spPr>
          <a:xfrm>
            <a:off x="796100" y="670545"/>
            <a:ext cx="7743387" cy="687978"/>
          </a:xfrm>
          <a:prstGeom prst="roundRect">
            <a:avLst>
              <a:gd name="adj" fmla="val 1793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Where Authority Applies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C8A2CD-46E6-40A0-9B9B-D7DB4351B1F0}"/>
              </a:ext>
            </a:extLst>
          </p:cNvPr>
          <p:cNvSpPr txBox="1"/>
          <p:nvPr/>
        </p:nvSpPr>
        <p:spPr>
          <a:xfrm>
            <a:off x="621210" y="1854926"/>
            <a:ext cx="8421190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In all doctrine and practice (Col. 3:17)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Have book, chapter and verse for doctrine.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Must be able to point to Scripture for practice</a:t>
            </a:r>
          </a:p>
          <a:p>
            <a:pPr marL="971550" lvl="1" indent="-514350">
              <a:buFont typeface="+mj-lt"/>
              <a:buAutoNum type="arabicPeriod"/>
            </a:pPr>
            <a:endParaRPr lang="en-US" sz="1000" i="1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Questions that are matters of Bible authority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What we do in worship (instrumental music)?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What work the church does (social, recreational)?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Who has a right to divorce or remarry?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Role of elders &amp; deacons?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When and where observe Lord’s Supper?</a:t>
            </a:r>
          </a:p>
        </p:txBody>
      </p:sp>
    </p:spTree>
    <p:extLst>
      <p:ext uri="{BB962C8B-B14F-4D97-AF65-F5344CB8AC3E}">
        <p14:creationId xmlns:p14="http://schemas.microsoft.com/office/powerpoint/2010/main" val="15869503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034F4EC-F2E4-4116-B50C-B5768CBD8A24}"/>
              </a:ext>
            </a:extLst>
          </p:cNvPr>
          <p:cNvSpPr/>
          <p:nvPr/>
        </p:nvSpPr>
        <p:spPr>
          <a:xfrm>
            <a:off x="816487" y="520225"/>
            <a:ext cx="751103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rgbClr val="0070C0"/>
                </a:solidFill>
                <a:effectLst/>
                <a:latin typeface="Maiandra GD" panose="020E0502030308020204" pitchFamily="34" charset="0"/>
              </a:rPr>
              <a:t>Applying Authority</a:t>
            </a:r>
          </a:p>
        </p:txBody>
      </p:sp>
      <p:pic>
        <p:nvPicPr>
          <p:cNvPr id="4" name="Picture 3" descr="A picture containing indoor, table, sitting, paper&#10;&#10;Description automatically generated">
            <a:extLst>
              <a:ext uri="{FF2B5EF4-FFF2-40B4-BE49-F238E27FC236}">
                <a16:creationId xmlns:a16="http://schemas.microsoft.com/office/drawing/2014/main" id="{9E48F8B6-6B93-44DD-9352-B718BAC70D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745" y="5065299"/>
            <a:ext cx="3742510" cy="192550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F95803C-F717-4A96-ADB4-54F5CC067B44}"/>
              </a:ext>
            </a:extLst>
          </p:cNvPr>
          <p:cNvSpPr/>
          <p:nvPr/>
        </p:nvSpPr>
        <p:spPr>
          <a:xfrm>
            <a:off x="700306" y="1696423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Where Authority Applies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7637F71-4C45-4102-97D6-33665909E94E}"/>
              </a:ext>
            </a:extLst>
          </p:cNvPr>
          <p:cNvSpPr/>
          <p:nvPr/>
        </p:nvSpPr>
        <p:spPr>
          <a:xfrm>
            <a:off x="703929" y="2612823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Generic and Specific Authority</a:t>
            </a:r>
          </a:p>
        </p:txBody>
      </p:sp>
    </p:spTree>
    <p:extLst>
      <p:ext uri="{BB962C8B-B14F-4D97-AF65-F5344CB8AC3E}">
        <p14:creationId xmlns:p14="http://schemas.microsoft.com/office/powerpoint/2010/main" val="17295540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AE6DBF3-B674-4960-AF01-A189CB3ADEAB}"/>
              </a:ext>
            </a:extLst>
          </p:cNvPr>
          <p:cNvSpPr txBox="1"/>
          <p:nvPr/>
        </p:nvSpPr>
        <p:spPr>
          <a:xfrm>
            <a:off x="706120" y="620821"/>
            <a:ext cx="7731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Confusion Over Authority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95F00F-4A58-4429-A520-E3A02A9BE1E5}"/>
              </a:ext>
            </a:extLst>
          </p:cNvPr>
          <p:cNvSpPr txBox="1"/>
          <p:nvPr/>
        </p:nvSpPr>
        <p:spPr>
          <a:xfrm>
            <a:off x="675640" y="590341"/>
            <a:ext cx="7731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Confusion Over Authority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A911CF-C9C0-4749-A66E-571DF2990ED7}"/>
              </a:ext>
            </a:extLst>
          </p:cNvPr>
          <p:cNvSpPr txBox="1"/>
          <p:nvPr/>
        </p:nvSpPr>
        <p:spPr>
          <a:xfrm>
            <a:off x="447040" y="1828800"/>
            <a:ext cx="818896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“ We don’t have to have authority for all we do…”</a:t>
            </a:r>
          </a:p>
          <a:p>
            <a:pPr algn="ctr"/>
            <a:endParaRPr lang="en-US" sz="1200" dirty="0"/>
          </a:p>
          <a:p>
            <a:pPr algn="ctr"/>
            <a:r>
              <a:rPr lang="en-US" sz="2800" dirty="0"/>
              <a:t>“We do a lot of things without Bible authority”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843025-7564-44C4-84F2-AA4B525EDBD1}"/>
              </a:ext>
            </a:extLst>
          </p:cNvPr>
          <p:cNvSpPr txBox="1"/>
          <p:nvPr/>
        </p:nvSpPr>
        <p:spPr>
          <a:xfrm>
            <a:off x="477520" y="3429000"/>
            <a:ext cx="818896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/>
              <a:t>Problem</a:t>
            </a:r>
            <a:r>
              <a:rPr lang="en-US" sz="2800" dirty="0"/>
              <a:t>: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/>
              <a:t>Confusing generic and specific authority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sz="1000" dirty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/>
              <a:t>Confusing aids and additions</a:t>
            </a:r>
          </a:p>
        </p:txBody>
      </p:sp>
    </p:spTree>
    <p:extLst>
      <p:ext uri="{BB962C8B-B14F-4D97-AF65-F5344CB8AC3E}">
        <p14:creationId xmlns:p14="http://schemas.microsoft.com/office/powerpoint/2010/main" val="29627686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3160382-FB2D-4AC4-A6C2-6C4EC0C6B66B}"/>
              </a:ext>
            </a:extLst>
          </p:cNvPr>
          <p:cNvSpPr/>
          <p:nvPr/>
        </p:nvSpPr>
        <p:spPr>
          <a:xfrm>
            <a:off x="700306" y="672263"/>
            <a:ext cx="7743387" cy="687978"/>
          </a:xfrm>
          <a:prstGeom prst="roundRect">
            <a:avLst>
              <a:gd name="adj" fmla="val 1793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Generic and Specific Authority</a:t>
            </a:r>
          </a:p>
        </p:txBody>
      </p:sp>
      <p:sp>
        <p:nvSpPr>
          <p:cNvPr id="6" name="AutoShape 36">
            <a:extLst>
              <a:ext uri="{FF2B5EF4-FFF2-40B4-BE49-F238E27FC236}">
                <a16:creationId xmlns:a16="http://schemas.microsoft.com/office/drawing/2014/main" id="{53C2942F-6A6F-4063-8E5E-4ADF4D7FC2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752600"/>
            <a:ext cx="3352800" cy="4724400"/>
          </a:xfrm>
          <a:prstGeom prst="roundRect">
            <a:avLst>
              <a:gd name="adj" fmla="val 16667"/>
            </a:avLst>
          </a:prstGeom>
          <a:solidFill>
            <a:srgbClr val="F7DAD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2400">
                <a:solidFill>
                  <a:srgbClr val="000000"/>
                </a:solidFill>
              </a:rPr>
              <a:t>When A Command</a:t>
            </a:r>
          </a:p>
          <a:p>
            <a:pPr algn="ctr">
              <a:defRPr/>
            </a:pPr>
            <a:r>
              <a:rPr lang="en-US" sz="2400">
                <a:solidFill>
                  <a:srgbClr val="000000"/>
                </a:solidFill>
              </a:rPr>
              <a:t>Is Left In The</a:t>
            </a:r>
          </a:p>
          <a:p>
            <a:pPr algn="ctr">
              <a:defRPr/>
            </a:pPr>
            <a:r>
              <a:rPr lang="en-US" sz="2400" b="1" u="sng">
                <a:solidFill>
                  <a:srgbClr val="000000"/>
                </a:solidFill>
              </a:rPr>
              <a:t>Generic</a:t>
            </a:r>
          </a:p>
          <a:p>
            <a:pPr algn="ctr">
              <a:defRPr/>
            </a:pPr>
            <a:endParaRPr lang="en-US" sz="240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en-US" sz="2400">
                <a:solidFill>
                  <a:srgbClr val="000000"/>
                </a:solidFill>
              </a:rPr>
              <a:t>Can Choose Any</a:t>
            </a:r>
          </a:p>
          <a:p>
            <a:pPr algn="ctr">
              <a:defRPr/>
            </a:pPr>
            <a:r>
              <a:rPr lang="en-US" sz="2400" b="1" u="sng">
                <a:solidFill>
                  <a:srgbClr val="000000"/>
                </a:solidFill>
              </a:rPr>
              <a:t>Specific</a:t>
            </a:r>
          </a:p>
          <a:p>
            <a:pPr algn="ctr">
              <a:defRPr/>
            </a:pPr>
            <a:r>
              <a:rPr lang="en-US" sz="2400">
                <a:solidFill>
                  <a:srgbClr val="000000"/>
                </a:solidFill>
              </a:rPr>
              <a:t>Within That Generic</a:t>
            </a:r>
          </a:p>
          <a:p>
            <a:pPr algn="ctr">
              <a:defRPr/>
            </a:pPr>
            <a:endParaRPr lang="en-US" sz="2400">
              <a:solidFill>
                <a:srgbClr val="000000"/>
              </a:solidFill>
            </a:endParaRPr>
          </a:p>
          <a:p>
            <a:pPr algn="ctr">
              <a:defRPr/>
            </a:pPr>
            <a:endParaRPr lang="en-US" sz="2400">
              <a:solidFill>
                <a:srgbClr val="000000"/>
              </a:solidFill>
            </a:endParaRPr>
          </a:p>
          <a:p>
            <a:pPr algn="ctr">
              <a:defRPr/>
            </a:pPr>
            <a:endParaRPr lang="en-US" sz="2400">
              <a:solidFill>
                <a:srgbClr val="000000"/>
              </a:solidFill>
            </a:endParaRPr>
          </a:p>
          <a:p>
            <a:pPr algn="ctr">
              <a:defRPr/>
            </a:pPr>
            <a:endParaRPr lang="en-US" sz="2400">
              <a:solidFill>
                <a:srgbClr val="000000"/>
              </a:solidFill>
            </a:endParaRPr>
          </a:p>
          <a:p>
            <a:pPr algn="ctr">
              <a:defRPr/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7" name="AutoShape 37">
            <a:extLst>
              <a:ext uri="{FF2B5EF4-FFF2-40B4-BE49-F238E27FC236}">
                <a16:creationId xmlns:a16="http://schemas.microsoft.com/office/drawing/2014/main" id="{A999CB5E-CD1C-42C3-B358-97CEFDE093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800600"/>
            <a:ext cx="3352800" cy="1905000"/>
          </a:xfrm>
          <a:prstGeom prst="roundRect">
            <a:avLst>
              <a:gd name="adj" fmla="val 16667"/>
            </a:avLst>
          </a:prstGeom>
          <a:solidFill>
            <a:srgbClr val="FB5E3C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2400" u="sng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Generic</a:t>
            </a: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Wood</a:t>
            </a:r>
          </a:p>
          <a:p>
            <a:pPr algn="ctr">
              <a:defRPr/>
            </a:pPr>
            <a:endParaRPr lang="en-US" sz="2400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defRPr/>
            </a:pPr>
            <a:r>
              <a:rPr lang="en-US" sz="2400" u="sng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Specific</a:t>
            </a: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</a:p>
          <a:p>
            <a:pPr algn="ctr">
              <a:defRPr/>
            </a:pP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Cedar, Oak, Walnut,</a:t>
            </a:r>
          </a:p>
          <a:p>
            <a:pPr algn="ctr">
              <a:defRPr/>
            </a:pP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Pine, Gopher, Hickory  </a:t>
            </a:r>
          </a:p>
        </p:txBody>
      </p:sp>
      <p:sp>
        <p:nvSpPr>
          <p:cNvPr id="8" name="AutoShape 38">
            <a:extLst>
              <a:ext uri="{FF2B5EF4-FFF2-40B4-BE49-F238E27FC236}">
                <a16:creationId xmlns:a16="http://schemas.microsoft.com/office/drawing/2014/main" id="{5FD3DDB8-5AB8-44BB-9679-71D274A232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1752600"/>
            <a:ext cx="3352800" cy="4724400"/>
          </a:xfrm>
          <a:prstGeom prst="roundRect">
            <a:avLst>
              <a:gd name="adj" fmla="val 16667"/>
            </a:avLst>
          </a:prstGeom>
          <a:solidFill>
            <a:srgbClr val="F5D9D1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2400">
                <a:solidFill>
                  <a:srgbClr val="000000"/>
                </a:solidFill>
              </a:rPr>
              <a:t>When A Command</a:t>
            </a:r>
          </a:p>
          <a:p>
            <a:pPr algn="ctr">
              <a:defRPr/>
            </a:pPr>
            <a:r>
              <a:rPr lang="en-US" sz="2400">
                <a:solidFill>
                  <a:srgbClr val="000000"/>
                </a:solidFill>
              </a:rPr>
              <a:t>Is</a:t>
            </a:r>
          </a:p>
          <a:p>
            <a:pPr algn="ctr">
              <a:defRPr/>
            </a:pPr>
            <a:r>
              <a:rPr lang="en-US" sz="2400" b="1" u="sng">
                <a:solidFill>
                  <a:srgbClr val="000000"/>
                </a:solidFill>
              </a:rPr>
              <a:t>Specific</a:t>
            </a:r>
          </a:p>
          <a:p>
            <a:pPr algn="ctr">
              <a:defRPr/>
            </a:pPr>
            <a:endParaRPr lang="en-US" sz="240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en-US" sz="2400">
                <a:solidFill>
                  <a:srgbClr val="000000"/>
                </a:solidFill>
              </a:rPr>
              <a:t>Can Not Choose Any</a:t>
            </a:r>
          </a:p>
          <a:p>
            <a:pPr algn="ctr">
              <a:defRPr/>
            </a:pPr>
            <a:r>
              <a:rPr lang="en-US" sz="2400">
                <a:solidFill>
                  <a:srgbClr val="000000"/>
                </a:solidFill>
              </a:rPr>
              <a:t>Other </a:t>
            </a:r>
            <a:r>
              <a:rPr lang="en-US" sz="2400" b="1" u="sng">
                <a:solidFill>
                  <a:srgbClr val="000000"/>
                </a:solidFill>
              </a:rPr>
              <a:t>Specific</a:t>
            </a:r>
          </a:p>
          <a:p>
            <a:pPr algn="ctr">
              <a:defRPr/>
            </a:pPr>
            <a:r>
              <a:rPr lang="en-US" sz="2400">
                <a:solidFill>
                  <a:srgbClr val="000000"/>
                </a:solidFill>
              </a:rPr>
              <a:t>Within That Generic</a:t>
            </a:r>
          </a:p>
          <a:p>
            <a:pPr algn="ctr">
              <a:defRPr/>
            </a:pPr>
            <a:endParaRPr lang="en-US" sz="2400">
              <a:solidFill>
                <a:srgbClr val="000000"/>
              </a:solidFill>
            </a:endParaRPr>
          </a:p>
          <a:p>
            <a:pPr algn="ctr">
              <a:defRPr/>
            </a:pPr>
            <a:endParaRPr lang="en-US" sz="2400">
              <a:solidFill>
                <a:srgbClr val="000000"/>
              </a:solidFill>
            </a:endParaRPr>
          </a:p>
          <a:p>
            <a:pPr algn="ctr">
              <a:defRPr/>
            </a:pPr>
            <a:endParaRPr lang="en-US" sz="2400">
              <a:solidFill>
                <a:srgbClr val="000000"/>
              </a:solidFill>
            </a:endParaRPr>
          </a:p>
          <a:p>
            <a:pPr algn="ctr">
              <a:defRPr/>
            </a:pPr>
            <a:endParaRPr lang="en-US" sz="2400">
              <a:solidFill>
                <a:srgbClr val="000000"/>
              </a:solidFill>
            </a:endParaRPr>
          </a:p>
          <a:p>
            <a:pPr algn="ctr">
              <a:defRPr/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9" name="AutoShape 39">
            <a:extLst>
              <a:ext uri="{FF2B5EF4-FFF2-40B4-BE49-F238E27FC236}">
                <a16:creationId xmlns:a16="http://schemas.microsoft.com/office/drawing/2014/main" id="{4F3F74FE-AF31-4FCE-9403-8988E7BE13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4800600"/>
            <a:ext cx="3352800" cy="1905000"/>
          </a:xfrm>
          <a:prstGeom prst="roundRect">
            <a:avLst>
              <a:gd name="adj" fmla="val 16667"/>
            </a:avLst>
          </a:prstGeom>
          <a:solidFill>
            <a:srgbClr val="F95E3C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2400" u="sng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Specified</a:t>
            </a:r>
            <a:r>
              <a:rPr lang="en-US" sz="24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Gopher</a:t>
            </a:r>
          </a:p>
          <a:p>
            <a:pPr algn="ctr">
              <a:defRPr/>
            </a:pPr>
            <a:endParaRPr lang="en-US" sz="240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defRPr/>
            </a:pPr>
            <a:r>
              <a:rPr lang="en-US" sz="2400" u="sng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Eliminates</a:t>
            </a:r>
            <a:r>
              <a:rPr lang="en-US" sz="24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</a:p>
          <a:p>
            <a:pPr algn="ctr">
              <a:defRPr/>
            </a:pPr>
            <a:r>
              <a:rPr lang="en-US" sz="24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Cedar, Oak, Walnut,</a:t>
            </a:r>
          </a:p>
          <a:p>
            <a:pPr algn="ctr">
              <a:defRPr/>
            </a:pPr>
            <a:r>
              <a:rPr lang="en-US" sz="24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Pine, Hickory, etc.  </a:t>
            </a:r>
          </a:p>
        </p:txBody>
      </p:sp>
    </p:spTree>
    <p:extLst>
      <p:ext uri="{BB962C8B-B14F-4D97-AF65-F5344CB8AC3E}">
        <p14:creationId xmlns:p14="http://schemas.microsoft.com/office/powerpoint/2010/main" val="35623815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3160382-FB2D-4AC4-A6C2-6C4EC0C6B66B}"/>
              </a:ext>
            </a:extLst>
          </p:cNvPr>
          <p:cNvSpPr/>
          <p:nvPr/>
        </p:nvSpPr>
        <p:spPr>
          <a:xfrm>
            <a:off x="700306" y="672263"/>
            <a:ext cx="7743387" cy="687978"/>
          </a:xfrm>
          <a:prstGeom prst="roundRect">
            <a:avLst>
              <a:gd name="adj" fmla="val 1793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Generic and Specific Authority</a:t>
            </a:r>
          </a:p>
        </p:txBody>
      </p:sp>
      <p:graphicFrame>
        <p:nvGraphicFramePr>
          <p:cNvPr id="4" name="Group 3">
            <a:extLst>
              <a:ext uri="{FF2B5EF4-FFF2-40B4-BE49-F238E27FC236}">
                <a16:creationId xmlns:a16="http://schemas.microsoft.com/office/drawing/2014/main" id="{AF30BFF7-F6E0-4978-AC9D-2318C0ABF0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787713"/>
              </p:ext>
            </p:extLst>
          </p:nvPr>
        </p:nvGraphicFramePr>
        <p:xfrm>
          <a:off x="304800" y="1625600"/>
          <a:ext cx="8534400" cy="16192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Command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Generic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Specific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Buy me a canned drink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Cola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Pepsi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Group 17">
            <a:extLst>
              <a:ext uri="{FF2B5EF4-FFF2-40B4-BE49-F238E27FC236}">
                <a16:creationId xmlns:a16="http://schemas.microsoft.com/office/drawing/2014/main" id="{95BFEBFD-7EA3-4660-822C-C70580DDC1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8303992"/>
              </p:ext>
            </p:extLst>
          </p:nvPr>
        </p:nvGraphicFramePr>
        <p:xfrm>
          <a:off x="304800" y="3276600"/>
          <a:ext cx="8534400" cy="8064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Build ark  - Gen. 6:14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Wood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Gopher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Group 27">
            <a:extLst>
              <a:ext uri="{FF2B5EF4-FFF2-40B4-BE49-F238E27FC236}">
                <a16:creationId xmlns:a16="http://schemas.microsoft.com/office/drawing/2014/main" id="{D3FB49CA-2567-4F6C-86AE-A66CE98F50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417226"/>
              </p:ext>
            </p:extLst>
          </p:nvPr>
        </p:nvGraphicFramePr>
        <p:xfrm>
          <a:off x="304800" y="4067175"/>
          <a:ext cx="8534400" cy="80962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Wash 7 Times - 2 Kings 5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River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Jordan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Group 37">
            <a:extLst>
              <a:ext uri="{FF2B5EF4-FFF2-40B4-BE49-F238E27FC236}">
                <a16:creationId xmlns:a16="http://schemas.microsoft.com/office/drawing/2014/main" id="{6D779591-85BF-4984-9C84-72BB949FA8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449674"/>
              </p:ext>
            </p:extLst>
          </p:nvPr>
        </p:nvGraphicFramePr>
        <p:xfrm>
          <a:off x="304800" y="4905375"/>
          <a:ext cx="8534400" cy="80962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Offer – Lev. 14:12-13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Animal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Lamb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Group 47">
            <a:extLst>
              <a:ext uri="{FF2B5EF4-FFF2-40B4-BE49-F238E27FC236}">
                <a16:creationId xmlns:a16="http://schemas.microsoft.com/office/drawing/2014/main" id="{AC4ED8DA-93AA-49BB-B985-129D581EEA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515545"/>
              </p:ext>
            </p:extLst>
          </p:nvPr>
        </p:nvGraphicFramePr>
        <p:xfrm>
          <a:off x="304800" y="5746750"/>
          <a:ext cx="8534400" cy="8064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Praise – Eph. 5:19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Music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Sing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9615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C4B4CA0-971F-4085-8367-2EED20A2B2EA}"/>
              </a:ext>
            </a:extLst>
          </p:cNvPr>
          <p:cNvSpPr/>
          <p:nvPr/>
        </p:nvSpPr>
        <p:spPr>
          <a:xfrm>
            <a:off x="0" y="0"/>
            <a:ext cx="9144000" cy="166528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686" name="Freeform 46"/>
          <p:cNvSpPr>
            <a:spLocks/>
          </p:cNvSpPr>
          <p:nvPr/>
        </p:nvSpPr>
        <p:spPr bwMode="auto">
          <a:xfrm>
            <a:off x="1219200" y="3124200"/>
            <a:ext cx="4648200" cy="1981200"/>
          </a:xfrm>
          <a:custGeom>
            <a:avLst/>
            <a:gdLst>
              <a:gd name="T0" fmla="*/ 2147483647 w 2928"/>
              <a:gd name="T1" fmla="*/ 2147483647 h 1248"/>
              <a:gd name="T2" fmla="*/ 0 w 2928"/>
              <a:gd name="T3" fmla="*/ 120967502 h 1248"/>
              <a:gd name="T4" fmla="*/ 2147483647 w 2928"/>
              <a:gd name="T5" fmla="*/ 0 h 1248"/>
              <a:gd name="T6" fmla="*/ 2147483647 w 2928"/>
              <a:gd name="T7" fmla="*/ 2147483647 h 1248"/>
              <a:gd name="T8" fmla="*/ 2147483647 w 2928"/>
              <a:gd name="T9" fmla="*/ 2147483647 h 12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28"/>
              <a:gd name="T16" fmla="*/ 0 h 1248"/>
              <a:gd name="T17" fmla="*/ 2928 w 2928"/>
              <a:gd name="T18" fmla="*/ 1248 h 12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28" h="1248">
                <a:moveTo>
                  <a:pt x="1488" y="1248"/>
                </a:moveTo>
                <a:lnTo>
                  <a:pt x="0" y="48"/>
                </a:lnTo>
                <a:lnTo>
                  <a:pt x="960" y="0"/>
                </a:lnTo>
                <a:lnTo>
                  <a:pt x="2928" y="1008"/>
                </a:lnTo>
                <a:lnTo>
                  <a:pt x="1488" y="1248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3433983"/>
              </p:ext>
            </p:extLst>
          </p:nvPr>
        </p:nvGraphicFramePr>
        <p:xfrm flipH="1">
          <a:off x="1095375" y="0"/>
          <a:ext cx="73342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Drawing" r:id="rId3" imgW="1152360" imgH="2514600" progId="WPDraw30.Drawing">
                  <p:embed/>
                </p:oleObj>
              </mc:Choice>
              <mc:Fallback>
                <p:oleObj name="Drawing" r:id="rId3" imgW="1152360" imgH="2514600" progId="WPDraw30.Drawing">
                  <p:embed/>
                  <p:pic>
                    <p:nvPicPr>
                      <p:cNvPr id="10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70000" contrast="-7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 flipH="1">
                        <a:off x="1095375" y="0"/>
                        <a:ext cx="733425" cy="16002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77" name="Text Box 37"/>
          <p:cNvSpPr txBox="1">
            <a:spLocks noChangeArrowheads="1"/>
          </p:cNvSpPr>
          <p:nvPr/>
        </p:nvSpPr>
        <p:spPr bwMode="auto">
          <a:xfrm>
            <a:off x="2133600" y="152400"/>
            <a:ext cx="518160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Singing</a:t>
            </a: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3224474"/>
              </p:ext>
            </p:extLst>
          </p:nvPr>
        </p:nvGraphicFramePr>
        <p:xfrm flipH="1">
          <a:off x="7407275" y="0"/>
          <a:ext cx="73342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Drawing" r:id="rId5" imgW="1152360" imgH="2514600" progId="WPDraw30.Drawing">
                  <p:embed/>
                </p:oleObj>
              </mc:Choice>
              <mc:Fallback>
                <p:oleObj name="Drawing" r:id="rId5" imgW="1152360" imgH="2514600" progId="WPDraw30.Drawing">
                  <p:embed/>
                  <p:pic>
                    <p:nvPicPr>
                      <p:cNvPr id="102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70000" contrast="-7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 flipH="1">
                        <a:off x="7407275" y="0"/>
                        <a:ext cx="733425" cy="16002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79" name="Text Box 39"/>
          <p:cNvSpPr txBox="1">
            <a:spLocks noChangeArrowheads="1"/>
          </p:cNvSpPr>
          <p:nvPr/>
        </p:nvSpPr>
        <p:spPr bwMode="auto">
          <a:xfrm>
            <a:off x="2743200" y="1905000"/>
            <a:ext cx="40624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If God had said:  “Music”</a:t>
            </a:r>
          </a:p>
        </p:txBody>
      </p:sp>
      <p:sp>
        <p:nvSpPr>
          <p:cNvPr id="112680" name="Oval 40"/>
          <p:cNvSpPr>
            <a:spLocks noChangeArrowheads="1"/>
          </p:cNvSpPr>
          <p:nvPr/>
        </p:nvSpPr>
        <p:spPr bwMode="auto">
          <a:xfrm>
            <a:off x="1219200" y="2819400"/>
            <a:ext cx="1524000" cy="609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Sing</a:t>
            </a:r>
          </a:p>
        </p:txBody>
      </p:sp>
      <p:sp>
        <p:nvSpPr>
          <p:cNvPr id="112681" name="Oval 41"/>
          <p:cNvSpPr>
            <a:spLocks noChangeArrowheads="1"/>
          </p:cNvSpPr>
          <p:nvPr/>
        </p:nvSpPr>
        <p:spPr bwMode="auto">
          <a:xfrm>
            <a:off x="3124200" y="2819400"/>
            <a:ext cx="1524000" cy="609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Instrum.</a:t>
            </a:r>
          </a:p>
        </p:txBody>
      </p:sp>
      <p:sp>
        <p:nvSpPr>
          <p:cNvPr id="112682" name="Oval 42"/>
          <p:cNvSpPr>
            <a:spLocks noChangeArrowheads="1"/>
          </p:cNvSpPr>
          <p:nvPr/>
        </p:nvSpPr>
        <p:spPr bwMode="auto">
          <a:xfrm>
            <a:off x="4876800" y="2819400"/>
            <a:ext cx="1524000" cy="609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Hum</a:t>
            </a:r>
          </a:p>
        </p:txBody>
      </p:sp>
      <p:sp>
        <p:nvSpPr>
          <p:cNvPr id="112683" name="Oval 43"/>
          <p:cNvSpPr>
            <a:spLocks noChangeArrowheads="1"/>
          </p:cNvSpPr>
          <p:nvPr/>
        </p:nvSpPr>
        <p:spPr bwMode="auto">
          <a:xfrm>
            <a:off x="6629400" y="2819400"/>
            <a:ext cx="1524000" cy="609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Whistle</a:t>
            </a:r>
          </a:p>
        </p:txBody>
      </p:sp>
      <p:sp>
        <p:nvSpPr>
          <p:cNvPr id="112684" name="Oval 44"/>
          <p:cNvSpPr>
            <a:spLocks noChangeArrowheads="1"/>
          </p:cNvSpPr>
          <p:nvPr/>
        </p:nvSpPr>
        <p:spPr bwMode="auto">
          <a:xfrm>
            <a:off x="3429000" y="4419600"/>
            <a:ext cx="2590800" cy="914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Sing</a:t>
            </a:r>
          </a:p>
        </p:txBody>
      </p:sp>
      <p:sp>
        <p:nvSpPr>
          <p:cNvPr id="112687" name="Text Box 47"/>
          <p:cNvSpPr txBox="1">
            <a:spLocks noChangeArrowheads="1"/>
          </p:cNvSpPr>
          <p:nvPr/>
        </p:nvSpPr>
        <p:spPr bwMode="auto">
          <a:xfrm>
            <a:off x="3581400" y="2447925"/>
            <a:ext cx="7937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</a:t>
            </a:r>
          </a:p>
        </p:txBody>
      </p:sp>
      <p:sp>
        <p:nvSpPr>
          <p:cNvPr id="112688" name="Text Box 48"/>
          <p:cNvSpPr txBox="1">
            <a:spLocks noChangeArrowheads="1"/>
          </p:cNvSpPr>
          <p:nvPr/>
        </p:nvSpPr>
        <p:spPr bwMode="auto">
          <a:xfrm>
            <a:off x="5257800" y="2544763"/>
            <a:ext cx="793750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</a:t>
            </a:r>
          </a:p>
        </p:txBody>
      </p:sp>
      <p:sp>
        <p:nvSpPr>
          <p:cNvPr id="112689" name="Text Box 49"/>
          <p:cNvSpPr txBox="1">
            <a:spLocks noChangeArrowheads="1"/>
          </p:cNvSpPr>
          <p:nvPr/>
        </p:nvSpPr>
        <p:spPr bwMode="auto">
          <a:xfrm>
            <a:off x="7010400" y="2514600"/>
            <a:ext cx="7937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2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2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2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000"/>
                                        <p:tgtEl>
                                          <p:spTgt spid="112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112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12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12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12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6" grpId="0" animBg="1"/>
      <p:bldP spid="112679" grpId="0"/>
      <p:bldP spid="112680" grpId="0" animBg="1"/>
      <p:bldP spid="112681" grpId="0" animBg="1"/>
      <p:bldP spid="112682" grpId="0" animBg="1"/>
      <p:bldP spid="112683" grpId="0" animBg="1"/>
      <p:bldP spid="112684" grpId="0" animBg="1"/>
      <p:bldP spid="112687" grpId="0"/>
      <p:bldP spid="112688" grpId="0"/>
      <p:bldP spid="11268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2D6F80C-043D-42DD-8F72-79A590DDAECE}"/>
              </a:ext>
            </a:extLst>
          </p:cNvPr>
          <p:cNvSpPr/>
          <p:nvPr/>
        </p:nvSpPr>
        <p:spPr>
          <a:xfrm>
            <a:off x="703929" y="1776533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tx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Where Authority Applies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34F4EC-F2E4-4116-B50C-B5768CBD8A24}"/>
              </a:ext>
            </a:extLst>
          </p:cNvPr>
          <p:cNvSpPr/>
          <p:nvPr/>
        </p:nvSpPr>
        <p:spPr>
          <a:xfrm>
            <a:off x="816487" y="520225"/>
            <a:ext cx="751103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/>
                <a:solidFill>
                  <a:srgbClr val="0070C0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Applying Authority</a:t>
            </a:r>
          </a:p>
        </p:txBody>
      </p:sp>
      <p:pic>
        <p:nvPicPr>
          <p:cNvPr id="4" name="Picture 3" descr="A picture containing indoor, table, sitting, paper&#10;&#10;Description automatically generated">
            <a:extLst>
              <a:ext uri="{FF2B5EF4-FFF2-40B4-BE49-F238E27FC236}">
                <a16:creationId xmlns:a16="http://schemas.microsoft.com/office/drawing/2014/main" id="{9E48F8B6-6B93-44DD-9352-B718BAC70D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745" y="5065299"/>
            <a:ext cx="3742510" cy="192550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F95803C-F717-4A96-ADB4-54F5CC067B44}"/>
              </a:ext>
            </a:extLst>
          </p:cNvPr>
          <p:cNvSpPr/>
          <p:nvPr/>
        </p:nvSpPr>
        <p:spPr>
          <a:xfrm>
            <a:off x="696684" y="1776533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Where Authority Applies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7637F71-4C45-4102-97D6-33665909E94E}"/>
              </a:ext>
            </a:extLst>
          </p:cNvPr>
          <p:cNvSpPr/>
          <p:nvPr/>
        </p:nvSpPr>
        <p:spPr>
          <a:xfrm>
            <a:off x="703929" y="2612823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Generic and Specific Authority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A29EBEF-DF38-4CAE-853D-A5A2B65F377B}"/>
              </a:ext>
            </a:extLst>
          </p:cNvPr>
          <p:cNvSpPr/>
          <p:nvPr/>
        </p:nvSpPr>
        <p:spPr>
          <a:xfrm>
            <a:off x="703929" y="3495072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Aids and Additions</a:t>
            </a:r>
          </a:p>
        </p:txBody>
      </p:sp>
    </p:spTree>
    <p:extLst>
      <p:ext uri="{BB962C8B-B14F-4D97-AF65-F5344CB8AC3E}">
        <p14:creationId xmlns:p14="http://schemas.microsoft.com/office/powerpoint/2010/main" val="36713167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DBEEB18-25BD-46B2-9193-2D63F7026E09}"/>
              </a:ext>
            </a:extLst>
          </p:cNvPr>
          <p:cNvSpPr/>
          <p:nvPr/>
        </p:nvSpPr>
        <p:spPr>
          <a:xfrm>
            <a:off x="724249" y="650272"/>
            <a:ext cx="7743387" cy="687978"/>
          </a:xfrm>
          <a:prstGeom prst="roundRect">
            <a:avLst>
              <a:gd name="adj" fmla="val 1793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Aids and Additions</a:t>
            </a:r>
          </a:p>
        </p:txBody>
      </p:sp>
      <p:sp>
        <p:nvSpPr>
          <p:cNvPr id="4" name="AutoShape 6">
            <a:extLst>
              <a:ext uri="{FF2B5EF4-FFF2-40B4-BE49-F238E27FC236}">
                <a16:creationId xmlns:a16="http://schemas.microsoft.com/office/drawing/2014/main" id="{87C66B66-DF26-4FA1-AE42-E7B1D6D3BD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133600"/>
            <a:ext cx="3352800" cy="3810000"/>
          </a:xfrm>
          <a:prstGeom prst="bevel">
            <a:avLst>
              <a:gd name="adj" fmla="val 3407"/>
            </a:avLst>
          </a:prstGeom>
          <a:solidFill>
            <a:srgbClr val="FDF5F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u="sng" dirty="0">
                <a:solidFill>
                  <a:srgbClr val="000000"/>
                </a:solidFill>
              </a:rPr>
              <a:t>Aid</a:t>
            </a:r>
          </a:p>
          <a:p>
            <a:pPr algn="ctr"/>
            <a:endParaRPr lang="en-US" sz="2400" dirty="0">
              <a:solidFill>
                <a:srgbClr val="000000"/>
              </a:solidFill>
            </a:endParaRPr>
          </a:p>
          <a:p>
            <a:pPr algn="ctr"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 Expedites command</a:t>
            </a:r>
          </a:p>
          <a:p>
            <a:pPr algn="ctr">
              <a:lnSpc>
                <a:spcPct val="120000"/>
              </a:lnSpc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 Doing nothing more</a:t>
            </a:r>
          </a:p>
          <a:p>
            <a:pPr algn="ctr">
              <a:lnSpc>
                <a:spcPct val="120000"/>
              </a:lnSpc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 No addition</a:t>
            </a:r>
          </a:p>
          <a:p>
            <a:pPr algn="ctr">
              <a:lnSpc>
                <a:spcPct val="120000"/>
              </a:lnSpc>
            </a:pPr>
            <a:endParaRPr lang="en-US" sz="2400" dirty="0">
              <a:solidFill>
                <a:srgbClr val="000000"/>
              </a:solidFill>
            </a:endParaRPr>
          </a:p>
          <a:p>
            <a:pPr algn="ctr">
              <a:lnSpc>
                <a:spcPct val="120000"/>
              </a:lnSpc>
            </a:pPr>
            <a:endParaRPr lang="en-US" sz="2400" dirty="0">
              <a:solidFill>
                <a:srgbClr val="000000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en-US" sz="24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5" name="AutoShape 7">
            <a:extLst>
              <a:ext uri="{FF2B5EF4-FFF2-40B4-BE49-F238E27FC236}">
                <a16:creationId xmlns:a16="http://schemas.microsoft.com/office/drawing/2014/main" id="{8BF70939-D78B-47F5-8608-7C902B091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2133600"/>
            <a:ext cx="3352800" cy="3810000"/>
          </a:xfrm>
          <a:prstGeom prst="bevel">
            <a:avLst>
              <a:gd name="adj" fmla="val 3407"/>
            </a:avLst>
          </a:prstGeom>
          <a:solidFill>
            <a:srgbClr val="FDF5F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u="sng">
                <a:solidFill>
                  <a:srgbClr val="000000"/>
                </a:solidFill>
              </a:rPr>
              <a:t>Addition</a:t>
            </a:r>
          </a:p>
          <a:p>
            <a:pPr algn="ctr"/>
            <a:endParaRPr lang="en-US" sz="2400">
              <a:solidFill>
                <a:srgbClr val="000000"/>
              </a:solidFill>
            </a:endParaRPr>
          </a:p>
          <a:p>
            <a:pPr algn="ctr">
              <a:buFontTx/>
              <a:buChar char="•"/>
            </a:pPr>
            <a:r>
              <a:rPr lang="en-US" sz="2400">
                <a:solidFill>
                  <a:srgbClr val="000000"/>
                </a:solidFill>
              </a:rPr>
              <a:t> Another element</a:t>
            </a:r>
          </a:p>
          <a:p>
            <a:pPr algn="ctr">
              <a:lnSpc>
                <a:spcPct val="140000"/>
              </a:lnSpc>
              <a:buFontTx/>
              <a:buChar char="•"/>
            </a:pPr>
            <a:r>
              <a:rPr lang="en-US" sz="2400">
                <a:solidFill>
                  <a:srgbClr val="000000"/>
                </a:solidFill>
              </a:rPr>
              <a:t> Doing more than</a:t>
            </a:r>
          </a:p>
          <a:p>
            <a:pPr algn="ctr">
              <a:lnSpc>
                <a:spcPct val="70000"/>
              </a:lnSpc>
            </a:pPr>
            <a:r>
              <a:rPr lang="en-US" sz="2400">
                <a:solidFill>
                  <a:srgbClr val="000000"/>
                </a:solidFill>
              </a:rPr>
              <a:t>commanded</a:t>
            </a:r>
          </a:p>
          <a:p>
            <a:pPr algn="ctr">
              <a:lnSpc>
                <a:spcPct val="70000"/>
              </a:lnSpc>
            </a:pPr>
            <a:endParaRPr lang="en-US" sz="2400">
              <a:solidFill>
                <a:srgbClr val="000000"/>
              </a:solidFill>
            </a:endParaRPr>
          </a:p>
          <a:p>
            <a:pPr algn="ctr">
              <a:lnSpc>
                <a:spcPct val="70000"/>
              </a:lnSpc>
            </a:pPr>
            <a:endParaRPr lang="en-US" sz="2400">
              <a:solidFill>
                <a:srgbClr val="000000"/>
              </a:solidFill>
            </a:endParaRPr>
          </a:p>
          <a:p>
            <a:pPr algn="ctr">
              <a:lnSpc>
                <a:spcPct val="120000"/>
              </a:lnSpc>
            </a:pPr>
            <a:endParaRPr lang="en-US" sz="2400">
              <a:solidFill>
                <a:srgbClr val="000000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en-US" sz="240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301502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>
            <a:extLst>
              <a:ext uri="{FF2B5EF4-FFF2-40B4-BE49-F238E27FC236}">
                <a16:creationId xmlns:a16="http://schemas.microsoft.com/office/drawing/2014/main" id="{AC6C5619-31FD-42BB-9BB9-5DDD672DC0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635022"/>
              </p:ext>
            </p:extLst>
          </p:nvPr>
        </p:nvGraphicFramePr>
        <p:xfrm>
          <a:off x="304800" y="959168"/>
          <a:ext cx="8534400" cy="161607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Command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Aid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Addition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Buy Me A Pepsi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Car, sack, cooler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Sprite, RC, etc.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 Box 17">
            <a:extLst>
              <a:ext uri="{FF2B5EF4-FFF2-40B4-BE49-F238E27FC236}">
                <a16:creationId xmlns:a16="http://schemas.microsoft.com/office/drawing/2014/main" id="{8110FF29-49A5-44B8-A968-74529619EF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2728"/>
            <a:ext cx="9144000" cy="461665"/>
          </a:xfrm>
          <a:prstGeom prst="rect">
            <a:avLst/>
          </a:prstGeom>
          <a:solidFill>
            <a:srgbClr val="FDF5F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C00000"/>
                </a:solidFill>
                <a:latin typeface="Tahoma" pitchFamily="34" charset="0"/>
              </a:rPr>
              <a:t>An Addition Involves Another Element Being Added!</a:t>
            </a:r>
          </a:p>
        </p:txBody>
      </p:sp>
      <p:graphicFrame>
        <p:nvGraphicFramePr>
          <p:cNvPr id="10" name="Group 18">
            <a:extLst>
              <a:ext uri="{FF2B5EF4-FFF2-40B4-BE49-F238E27FC236}">
                <a16:creationId xmlns:a16="http://schemas.microsoft.com/office/drawing/2014/main" id="{12423D3C-BDAA-4406-AF93-AC9DDD89BD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4156659"/>
              </p:ext>
            </p:extLst>
          </p:nvPr>
        </p:nvGraphicFramePr>
        <p:xfrm>
          <a:off x="304800" y="2576830"/>
          <a:ext cx="8534400" cy="8064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Eat Bread – 1 Cor. 11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Table, plates 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Jam, beef, cola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Group 28">
            <a:extLst>
              <a:ext uri="{FF2B5EF4-FFF2-40B4-BE49-F238E27FC236}">
                <a16:creationId xmlns:a16="http://schemas.microsoft.com/office/drawing/2014/main" id="{09594A00-9D75-4932-B557-6504FCA58C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1735974"/>
              </p:ext>
            </p:extLst>
          </p:nvPr>
        </p:nvGraphicFramePr>
        <p:xfrm>
          <a:off x="304800" y="3383280"/>
          <a:ext cx="8534400" cy="80962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Baptize – Matt. 28:19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Baptistry, heater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Sprinkling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Group 38">
            <a:extLst>
              <a:ext uri="{FF2B5EF4-FFF2-40B4-BE49-F238E27FC236}">
                <a16:creationId xmlns:a16="http://schemas.microsoft.com/office/drawing/2014/main" id="{16756062-EB52-4462-8059-E12B9BAFC8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0982577"/>
              </p:ext>
            </p:extLst>
          </p:nvPr>
        </p:nvGraphicFramePr>
        <p:xfrm>
          <a:off x="304800" y="4173855"/>
          <a:ext cx="8534400" cy="80962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Build an ark – Gen. 6:14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Tool, Animal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Oak, Cedar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Group 62">
            <a:extLst>
              <a:ext uri="{FF2B5EF4-FFF2-40B4-BE49-F238E27FC236}">
                <a16:creationId xmlns:a16="http://schemas.microsoft.com/office/drawing/2014/main" id="{17C6527E-DEB8-493B-8DF2-2254111A11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31980"/>
              </p:ext>
            </p:extLst>
          </p:nvPr>
        </p:nvGraphicFramePr>
        <p:xfrm>
          <a:off x="304800" y="4977130"/>
          <a:ext cx="8534400" cy="8445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4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Contribute – 1 Cor. 16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Basket, Account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Mon. / Sat.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Group 19">
            <a:extLst>
              <a:ext uri="{FF2B5EF4-FFF2-40B4-BE49-F238E27FC236}">
                <a16:creationId xmlns:a16="http://schemas.microsoft.com/office/drawing/2014/main" id="{BCF1D0F5-66ED-4BD5-A9F4-B2716A4B47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556598"/>
              </p:ext>
            </p:extLst>
          </p:nvPr>
        </p:nvGraphicFramePr>
        <p:xfrm>
          <a:off x="304800" y="5816918"/>
          <a:ext cx="8534400" cy="896112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Sing – Eph. 5:19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Books, Tuner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Instrumental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Music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31051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F95803C-F717-4A96-ADB4-54F5CC067B44}"/>
              </a:ext>
            </a:extLst>
          </p:cNvPr>
          <p:cNvSpPr/>
          <p:nvPr/>
        </p:nvSpPr>
        <p:spPr>
          <a:xfrm>
            <a:off x="696684" y="1776533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Where Authority Applies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34F4EC-F2E4-4116-B50C-B5768CBD8A24}"/>
              </a:ext>
            </a:extLst>
          </p:cNvPr>
          <p:cNvSpPr/>
          <p:nvPr/>
        </p:nvSpPr>
        <p:spPr>
          <a:xfrm>
            <a:off x="816487" y="520225"/>
            <a:ext cx="751103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/>
                <a:solidFill>
                  <a:srgbClr val="0070C0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Applying Authority</a:t>
            </a:r>
          </a:p>
        </p:txBody>
      </p:sp>
      <p:pic>
        <p:nvPicPr>
          <p:cNvPr id="4" name="Picture 3" descr="A picture containing indoor, table, sitting, paper&#10;&#10;Description automatically generated">
            <a:extLst>
              <a:ext uri="{FF2B5EF4-FFF2-40B4-BE49-F238E27FC236}">
                <a16:creationId xmlns:a16="http://schemas.microsoft.com/office/drawing/2014/main" id="{9E48F8B6-6B93-44DD-9352-B718BAC70D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745" y="5065299"/>
            <a:ext cx="3742510" cy="1925506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7637F71-4C45-4102-97D6-33665909E94E}"/>
              </a:ext>
            </a:extLst>
          </p:cNvPr>
          <p:cNvSpPr/>
          <p:nvPr/>
        </p:nvSpPr>
        <p:spPr>
          <a:xfrm>
            <a:off x="703929" y="2612823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Generic and Specific Authority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A29EBEF-DF38-4CAE-853D-A5A2B65F377B}"/>
              </a:ext>
            </a:extLst>
          </p:cNvPr>
          <p:cNvSpPr/>
          <p:nvPr/>
        </p:nvSpPr>
        <p:spPr>
          <a:xfrm>
            <a:off x="703929" y="3495072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Aids and Additions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21BACBA-FE9B-438E-9375-FCEF76E8E0F3}"/>
              </a:ext>
            </a:extLst>
          </p:cNvPr>
          <p:cNvSpPr/>
          <p:nvPr/>
        </p:nvSpPr>
        <p:spPr>
          <a:xfrm>
            <a:off x="696683" y="4383330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The Silence of God</a:t>
            </a:r>
          </a:p>
        </p:txBody>
      </p:sp>
    </p:spTree>
    <p:extLst>
      <p:ext uri="{BB962C8B-B14F-4D97-AF65-F5344CB8AC3E}">
        <p14:creationId xmlns:p14="http://schemas.microsoft.com/office/powerpoint/2010/main" val="16942600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>
            <a:extLst>
              <a:ext uri="{FF2B5EF4-FFF2-40B4-BE49-F238E27FC236}">
                <a16:creationId xmlns:a16="http://schemas.microsoft.com/office/drawing/2014/main" id="{0E8601C5-F737-4555-B902-898171FB63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828800"/>
            <a:ext cx="83820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“God did not say not to”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“There is no passage that says ‘Thou shalt not…”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“Where is the passages that says it is wrong to…?”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68FFD726-7EF2-404A-8A6F-F6A3728857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" y="4318000"/>
            <a:ext cx="8026400" cy="1295400"/>
          </a:xfrm>
          <a:prstGeom prst="rect">
            <a:avLst/>
          </a:prstGeom>
          <a:solidFill>
            <a:srgbClr val="FF3300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Common Thought</a:t>
            </a: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: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Silence of God gives permission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E0441F-AEDF-45A5-97BA-0854708B69F4}"/>
              </a:ext>
            </a:extLst>
          </p:cNvPr>
          <p:cNvSpPr txBox="1"/>
          <p:nvPr/>
        </p:nvSpPr>
        <p:spPr>
          <a:xfrm>
            <a:off x="746760" y="691455"/>
            <a:ext cx="7498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/>
              <a:t>Misconceptions About Silence of Scriptures</a:t>
            </a:r>
          </a:p>
        </p:txBody>
      </p:sp>
    </p:spTree>
    <p:extLst>
      <p:ext uri="{BB962C8B-B14F-4D97-AF65-F5344CB8AC3E}">
        <p14:creationId xmlns:p14="http://schemas.microsoft.com/office/powerpoint/2010/main" val="42928350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C19025F-39A6-4AD6-9E52-DA8FC8BC6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057400"/>
            <a:ext cx="8763000" cy="378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350838"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800" dirty="0">
                <a:latin typeface="Arial" charset="0"/>
              </a:rPr>
              <a:t> </a:t>
            </a:r>
            <a:r>
              <a:rPr lang="en-US" sz="2800" b="1" u="sng" dirty="0">
                <a:latin typeface="Arial" charset="0"/>
              </a:rPr>
              <a:t>1 Cor. 4:6</a:t>
            </a:r>
            <a:r>
              <a:rPr lang="en-US" sz="2800" dirty="0">
                <a:latin typeface="Arial" charset="0"/>
              </a:rPr>
              <a:t> – forbidden to go beyond things written</a:t>
            </a:r>
          </a:p>
          <a:p>
            <a:pPr defTabSz="350838"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800" dirty="0">
                <a:latin typeface="Arial" charset="0"/>
              </a:rPr>
              <a:t> </a:t>
            </a:r>
            <a:r>
              <a:rPr lang="en-US" sz="2800" b="1" u="sng" dirty="0">
                <a:latin typeface="Arial" charset="0"/>
              </a:rPr>
              <a:t>Col. 2:22-23</a:t>
            </a:r>
            <a:r>
              <a:rPr lang="en-US" sz="2800" dirty="0">
                <a:latin typeface="Arial" charset="0"/>
              </a:rPr>
              <a:t> – will worship (</a:t>
            </a:r>
            <a:r>
              <a:rPr lang="en-US" sz="2800" dirty="0" err="1">
                <a:latin typeface="Arial" charset="0"/>
              </a:rPr>
              <a:t>kjv</a:t>
            </a:r>
            <a:r>
              <a:rPr lang="en-US" sz="2800" dirty="0">
                <a:latin typeface="Arial" charset="0"/>
              </a:rPr>
              <a:t>)</a:t>
            </a:r>
          </a:p>
          <a:p>
            <a:pPr lvl="1" defTabSz="350838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en-US" sz="2800" dirty="0">
                <a:latin typeface="Arial" charset="0"/>
              </a:rPr>
              <a:t> </a:t>
            </a:r>
            <a:r>
              <a:rPr lang="en-US" sz="2400" i="1" dirty="0">
                <a:latin typeface="Arial" charset="0"/>
              </a:rPr>
              <a:t>Will worship = according to commandments of men</a:t>
            </a:r>
          </a:p>
          <a:p>
            <a:pPr lvl="1" defTabSz="350838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en-US" sz="2400" i="1" dirty="0">
                <a:latin typeface="Arial" charset="0"/>
              </a:rPr>
              <a:t> “voluntarily adopted worship, whether unbidden 	or 	forbidden” (W. E. Vine)</a:t>
            </a:r>
          </a:p>
          <a:p>
            <a:pPr defTabSz="350838"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800" i="1" dirty="0">
                <a:latin typeface="Arial" charset="0"/>
              </a:rPr>
              <a:t> </a:t>
            </a:r>
            <a:r>
              <a:rPr lang="en-US" sz="2800" b="1" u="sng" dirty="0">
                <a:latin typeface="Arial" charset="0"/>
              </a:rPr>
              <a:t>Any Passage That Says We Must Have Authority </a:t>
            </a:r>
            <a:r>
              <a:rPr lang="en-US" sz="2800" b="1" dirty="0">
                <a:latin typeface="Arial" charset="0"/>
              </a:rPr>
              <a:t>	– 	</a:t>
            </a:r>
            <a:r>
              <a:rPr lang="en-US" sz="2800" b="1" u="sng" dirty="0">
                <a:latin typeface="Arial" charset="0"/>
              </a:rPr>
              <a:t>Says We Must Respect God’s Silence</a:t>
            </a:r>
            <a:r>
              <a:rPr lang="en-US" sz="2800" u="sng" dirty="0">
                <a:latin typeface="Arial" charset="0"/>
              </a:rPr>
              <a:t>!</a:t>
            </a:r>
            <a:endParaRPr lang="en-US" sz="2800" i="1" u="sng" dirty="0">
              <a:latin typeface="Arial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7303993-163C-4195-914A-E6FE7A4EFABB}"/>
              </a:ext>
            </a:extLst>
          </p:cNvPr>
          <p:cNvSpPr/>
          <p:nvPr/>
        </p:nvSpPr>
        <p:spPr>
          <a:xfrm>
            <a:off x="700306" y="673598"/>
            <a:ext cx="7743387" cy="687978"/>
          </a:xfrm>
          <a:prstGeom prst="roundRect">
            <a:avLst>
              <a:gd name="adj" fmla="val 1793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The Silence of God</a:t>
            </a:r>
          </a:p>
        </p:txBody>
      </p:sp>
    </p:spTree>
    <p:extLst>
      <p:ext uri="{BB962C8B-B14F-4D97-AF65-F5344CB8AC3E}">
        <p14:creationId xmlns:p14="http://schemas.microsoft.com/office/powerpoint/2010/main" val="42873181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E848FFB-7D72-47E3-8CC7-5082A2AD2618}"/>
              </a:ext>
            </a:extLst>
          </p:cNvPr>
          <p:cNvSpPr/>
          <p:nvPr/>
        </p:nvSpPr>
        <p:spPr>
          <a:xfrm>
            <a:off x="700306" y="673598"/>
            <a:ext cx="7743387" cy="687978"/>
          </a:xfrm>
          <a:prstGeom prst="roundRect">
            <a:avLst>
              <a:gd name="adj" fmla="val 1793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The Silence of God</a:t>
            </a:r>
          </a:p>
        </p:txBody>
      </p:sp>
      <p:sp>
        <p:nvSpPr>
          <p:cNvPr id="4" name="AutoShape 40">
            <a:extLst>
              <a:ext uri="{FF2B5EF4-FFF2-40B4-BE49-F238E27FC236}">
                <a16:creationId xmlns:a16="http://schemas.microsoft.com/office/drawing/2014/main" id="{5A65C12B-DC93-442D-BC6C-7607AAB344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438400"/>
            <a:ext cx="3886200" cy="2057400"/>
          </a:xfrm>
          <a:prstGeom prst="star8">
            <a:avLst>
              <a:gd name="adj" fmla="val 49083"/>
            </a:avLst>
          </a:prstGeom>
          <a:solidFill>
            <a:srgbClr val="FFCC66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0" cap="none" spc="0" normalizeH="0" baseline="0" noProof="0">
                <a:ln>
                  <a:noFill/>
                </a:ln>
                <a:solidFill>
                  <a:srgbClr val="720000"/>
                </a:solidFill>
                <a:effectLst/>
                <a:uLnTx/>
                <a:uFillTx/>
                <a:latin typeface="Tahoma" pitchFamily="34" charset="0"/>
              </a:rPr>
              <a:t>Permissive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720000"/>
                </a:solidFill>
                <a:effectLst/>
                <a:uLnTx/>
                <a:uFillTx/>
                <a:latin typeface="Tahoma" pitchFamily="34" charset="0"/>
              </a:rPr>
              <a:t>At liberty to do what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720000"/>
                </a:solidFill>
                <a:effectLst/>
                <a:uLnTx/>
                <a:uFillTx/>
                <a:latin typeface="Tahoma" pitchFamily="34" charset="0"/>
              </a:rPr>
              <a:t>is not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720000"/>
                </a:solidFill>
                <a:effectLst/>
                <a:uLnTx/>
                <a:uFillTx/>
                <a:latin typeface="Tahoma" pitchFamily="34" charset="0"/>
              </a:rPr>
              <a:t>condemned</a:t>
            </a:r>
          </a:p>
        </p:txBody>
      </p:sp>
      <p:sp>
        <p:nvSpPr>
          <p:cNvPr id="5" name="AutoShape 41">
            <a:extLst>
              <a:ext uri="{FF2B5EF4-FFF2-40B4-BE49-F238E27FC236}">
                <a16:creationId xmlns:a16="http://schemas.microsoft.com/office/drawing/2014/main" id="{C96AFF7A-8657-4AE5-9D9B-529EE5DA0F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438400"/>
            <a:ext cx="3886200" cy="2057400"/>
          </a:xfrm>
          <a:prstGeom prst="star8">
            <a:avLst>
              <a:gd name="adj" fmla="val 49083"/>
            </a:avLst>
          </a:prstGeom>
          <a:solidFill>
            <a:srgbClr val="FFCC66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0" cap="none" spc="0" normalizeH="0" baseline="0" noProof="0">
                <a:ln>
                  <a:noFill/>
                </a:ln>
                <a:solidFill>
                  <a:srgbClr val="720000"/>
                </a:solidFill>
                <a:effectLst/>
                <a:uLnTx/>
                <a:uFillTx/>
                <a:latin typeface="Tahoma" pitchFamily="34" charset="0"/>
              </a:rPr>
              <a:t>Prohibitive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720000"/>
                </a:solidFill>
                <a:effectLst/>
                <a:uLnTx/>
                <a:uFillTx/>
                <a:latin typeface="Tahoma" pitchFamily="34" charset="0"/>
              </a:rPr>
              <a:t>Forbidden to act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720000"/>
                </a:solidFill>
                <a:effectLst/>
                <a:uLnTx/>
                <a:uFillTx/>
                <a:latin typeface="Tahoma" pitchFamily="34" charset="0"/>
              </a:rPr>
              <a:t>Without authority</a:t>
            </a:r>
          </a:p>
        </p:txBody>
      </p:sp>
      <p:grpSp>
        <p:nvGrpSpPr>
          <p:cNvPr id="6" name="Group 44">
            <a:extLst>
              <a:ext uri="{FF2B5EF4-FFF2-40B4-BE49-F238E27FC236}">
                <a16:creationId xmlns:a16="http://schemas.microsoft.com/office/drawing/2014/main" id="{4D0E0DEB-0B77-4A08-A324-0BB657EA61D2}"/>
              </a:ext>
            </a:extLst>
          </p:cNvPr>
          <p:cNvGrpSpPr>
            <a:grpSpLocks/>
          </p:cNvGrpSpPr>
          <p:nvPr/>
        </p:nvGrpSpPr>
        <p:grpSpPr bwMode="auto">
          <a:xfrm>
            <a:off x="3276600" y="1752600"/>
            <a:ext cx="2362200" cy="1600200"/>
            <a:chOff x="1632" y="2880"/>
            <a:chExt cx="1488" cy="1008"/>
          </a:xfrm>
          <a:solidFill>
            <a:srgbClr val="C00000"/>
          </a:solidFill>
        </p:grpSpPr>
        <p:sp>
          <p:nvSpPr>
            <p:cNvPr id="7" name="AutoShape 42">
              <a:extLst>
                <a:ext uri="{FF2B5EF4-FFF2-40B4-BE49-F238E27FC236}">
                  <a16:creationId xmlns:a16="http://schemas.microsoft.com/office/drawing/2014/main" id="{031DFC64-38D7-4AC2-8F9C-46B84A02F78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8184380">
              <a:off x="1920" y="3024"/>
              <a:ext cx="934" cy="864"/>
            </a:xfrm>
            <a:custGeom>
              <a:avLst/>
              <a:gdLst>
                <a:gd name="T0" fmla="*/ 1 w 21600"/>
                <a:gd name="T1" fmla="*/ 0 h 21600"/>
                <a:gd name="T2" fmla="*/ 1 w 21600"/>
                <a:gd name="T3" fmla="*/ 0 h 21600"/>
                <a:gd name="T4" fmla="*/ 0 w 21600"/>
                <a:gd name="T5" fmla="*/ 1 h 21600"/>
                <a:gd name="T6" fmla="*/ 0 w 21600"/>
                <a:gd name="T7" fmla="*/ 1 h 21600"/>
                <a:gd name="T8" fmla="*/ 0 w 21600"/>
                <a:gd name="T9" fmla="*/ 1 h 21600"/>
                <a:gd name="T10" fmla="*/ 1 w 21600"/>
                <a:gd name="T11" fmla="*/ 1 h 21600"/>
                <a:gd name="T12" fmla="*/ 1 w 21600"/>
                <a:gd name="T13" fmla="*/ 1 h 21600"/>
                <a:gd name="T14" fmla="*/ 2 w 21600"/>
                <a:gd name="T15" fmla="*/ 0 h 21600"/>
                <a:gd name="T16" fmla="*/ 17694720 60000 65536"/>
                <a:gd name="T17" fmla="*/ 11796480 60000 65536"/>
                <a:gd name="T18" fmla="*/ 17694720 60000 65536"/>
                <a:gd name="T19" fmla="*/ 11796480 60000 65536"/>
                <a:gd name="T20" fmla="*/ 5898240 60000 65536"/>
                <a:gd name="T21" fmla="*/ 5898240 60000 65536"/>
                <a:gd name="T22" fmla="*/ 0 60000 65536"/>
                <a:gd name="T23" fmla="*/ 0 60000 65536"/>
                <a:gd name="T24" fmla="*/ 1734 w 21600"/>
                <a:gd name="T25" fmla="*/ 14400 h 21600"/>
                <a:gd name="T26" fmla="*/ 18409 w 21600"/>
                <a:gd name="T27" fmla="*/ 18425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16414" y="0"/>
                  </a:moveTo>
                  <a:lnTo>
                    <a:pt x="11228" y="4477"/>
                  </a:lnTo>
                  <a:lnTo>
                    <a:pt x="14409" y="4477"/>
                  </a:lnTo>
                  <a:lnTo>
                    <a:pt x="14409" y="14409"/>
                  </a:lnTo>
                  <a:lnTo>
                    <a:pt x="4477" y="14409"/>
                  </a:lnTo>
                  <a:lnTo>
                    <a:pt x="4477" y="11228"/>
                  </a:lnTo>
                  <a:lnTo>
                    <a:pt x="0" y="16414"/>
                  </a:lnTo>
                  <a:lnTo>
                    <a:pt x="4477" y="21600"/>
                  </a:lnTo>
                  <a:lnTo>
                    <a:pt x="4477" y="18419"/>
                  </a:lnTo>
                  <a:lnTo>
                    <a:pt x="18419" y="18419"/>
                  </a:lnTo>
                  <a:lnTo>
                    <a:pt x="18419" y="4477"/>
                  </a:lnTo>
                  <a:lnTo>
                    <a:pt x="21600" y="4477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8" name="Rectangle 43">
              <a:extLst>
                <a:ext uri="{FF2B5EF4-FFF2-40B4-BE49-F238E27FC236}">
                  <a16:creationId xmlns:a16="http://schemas.microsoft.com/office/drawing/2014/main" id="{C3A6FEFC-2419-47AB-9CC8-86AF531676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" y="2880"/>
              <a:ext cx="1488" cy="43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ahoma" pitchFamily="34" charset="0"/>
                </a:rPr>
                <a:t>Two Mindsets</a:t>
              </a:r>
            </a:p>
          </p:txBody>
        </p:sp>
      </p:grpSp>
      <p:sp>
        <p:nvSpPr>
          <p:cNvPr id="9" name="Oval 46">
            <a:extLst>
              <a:ext uri="{FF2B5EF4-FFF2-40B4-BE49-F238E27FC236}">
                <a16:creationId xmlns:a16="http://schemas.microsoft.com/office/drawing/2014/main" id="{B862B91A-157F-4CBD-B42C-D54722A9BD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2133600"/>
            <a:ext cx="4267200" cy="2667000"/>
          </a:xfrm>
          <a:prstGeom prst="ellips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" name="Text Box 47">
            <a:extLst>
              <a:ext uri="{FF2B5EF4-FFF2-40B4-BE49-F238E27FC236}">
                <a16:creationId xmlns:a16="http://schemas.microsoft.com/office/drawing/2014/main" id="{74CA0D19-AC15-48FC-BA57-2498ECCBA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4343400"/>
            <a:ext cx="891540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800" b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Heb. 7:14</a:t>
            </a:r>
          </a:p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800" b="1" dirty="0">
                <a:latin typeface="Times New Roman" pitchFamily="18" charset="0"/>
              </a:rPr>
              <a:t>For </a:t>
            </a:r>
            <a:r>
              <a:rPr lang="en-US" sz="2800" b="1" i="1" dirty="0">
                <a:latin typeface="Times New Roman" pitchFamily="18" charset="0"/>
              </a:rPr>
              <a:t>it is</a:t>
            </a:r>
            <a:r>
              <a:rPr lang="en-US" sz="2800" b="1" dirty="0">
                <a:latin typeface="Times New Roman" pitchFamily="18" charset="0"/>
              </a:rPr>
              <a:t> evident that our Lord arose from Judah, of which tribe Moses spoke nothing concerning priesthood</a:t>
            </a:r>
          </a:p>
        </p:txBody>
      </p:sp>
      <p:sp>
        <p:nvSpPr>
          <p:cNvPr id="11" name="Text Box 48">
            <a:extLst>
              <a:ext uri="{FF2B5EF4-FFF2-40B4-BE49-F238E27FC236}">
                <a16:creationId xmlns:a16="http://schemas.microsoft.com/office/drawing/2014/main" id="{051E27B6-988C-44AA-8825-AF905BE118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879600"/>
            <a:ext cx="17843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90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6962965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417638"/>
          </a:xfrm>
          <a:solidFill>
            <a:srgbClr val="000000"/>
          </a:solidFill>
          <a:ln>
            <a:solidFill>
              <a:schemeClr val="tx2"/>
            </a:solidFill>
          </a:ln>
        </p:spPr>
        <p:txBody>
          <a:bodyPr/>
          <a:lstStyle/>
          <a:p>
            <a:pPr algn="ctr" eaLnBrk="1" hangingPunct="1"/>
            <a:r>
              <a:rPr lang="en-US">
                <a:solidFill>
                  <a:schemeClr val="bg1"/>
                </a:solidFill>
                <a:effectLst/>
                <a:latin typeface="Times New Roman" pitchFamily="18" charset="0"/>
              </a:rPr>
              <a:t>God Did Not Say Not To: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70560" y="1849120"/>
            <a:ext cx="8229600" cy="4495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600" dirty="0"/>
              <a:t>Ice Cream with the Lord’s Supper</a:t>
            </a:r>
          </a:p>
          <a:p>
            <a:pPr eaLnBrk="1" hangingPunct="1">
              <a:defRPr/>
            </a:pPr>
            <a:r>
              <a:rPr lang="en-US" sz="3600" dirty="0"/>
              <a:t>Handle snakes as an act of worship</a:t>
            </a:r>
          </a:p>
          <a:p>
            <a:pPr eaLnBrk="1" hangingPunct="1">
              <a:defRPr/>
            </a:pPr>
            <a:r>
              <a:rPr lang="en-US" sz="3600" dirty="0"/>
              <a:t>Church sponsored sports</a:t>
            </a:r>
          </a:p>
          <a:p>
            <a:pPr eaLnBrk="1" hangingPunct="1">
              <a:defRPr/>
            </a:pPr>
            <a:r>
              <a:rPr lang="en-US" sz="3600" dirty="0"/>
              <a:t>Offer a bull or lamb as sacrifice</a:t>
            </a:r>
          </a:p>
          <a:p>
            <a:pPr eaLnBrk="1" hangingPunct="1">
              <a:defRPr/>
            </a:pPr>
            <a:r>
              <a:rPr lang="en-US" sz="3600" dirty="0"/>
              <a:t>Count beads as an act of worship</a:t>
            </a:r>
          </a:p>
          <a:p>
            <a:pPr eaLnBrk="1" hangingPunct="1">
              <a:defRPr/>
            </a:pPr>
            <a:r>
              <a:rPr lang="en-US" sz="3600" dirty="0"/>
              <a:t>Mechanical </a:t>
            </a:r>
            <a:r>
              <a:rPr lang="en-US" sz="3600" dirty="0" err="1"/>
              <a:t>Instrum</a:t>
            </a:r>
            <a:r>
              <a:rPr lang="en-US" sz="3600" dirty="0"/>
              <a:t>. of music in worship</a:t>
            </a:r>
          </a:p>
          <a:p>
            <a:pPr eaLnBrk="1" hangingPunct="1">
              <a:defRPr/>
            </a:pPr>
            <a:r>
              <a:rPr lang="en-US" sz="3600" dirty="0"/>
              <a:t>Church to be in secular business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5" descr="20%20dollar%20bill%20new%20-%20front%20&amp;%20back"/>
          <p:cNvPicPr>
            <a:picLocks noChangeAspect="1" noChangeArrowheads="1"/>
          </p:cNvPicPr>
          <p:nvPr/>
        </p:nvPicPr>
        <p:blipFill>
          <a:blip r:embed="rId2" cstate="print"/>
          <a:srcRect b="51559"/>
          <a:stretch>
            <a:fillRect/>
          </a:stretch>
        </p:blipFill>
        <p:spPr bwMode="auto">
          <a:xfrm rot="-865924">
            <a:off x="838200" y="1447800"/>
            <a:ext cx="2667000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Text Box 6"/>
          <p:cNvSpPr txBox="1">
            <a:spLocks noChangeArrowheads="1"/>
          </p:cNvSpPr>
          <p:nvPr/>
        </p:nvSpPr>
        <p:spPr bwMode="auto">
          <a:xfrm>
            <a:off x="533400" y="304800"/>
            <a:ext cx="800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Suppose Someone Sends You To The Store</a:t>
            </a:r>
          </a:p>
        </p:txBody>
      </p:sp>
      <p:sp>
        <p:nvSpPr>
          <p:cNvPr id="130055" name="Text Box 7"/>
          <p:cNvSpPr txBox="1">
            <a:spLocks noChangeArrowheads="1"/>
          </p:cNvSpPr>
          <p:nvPr/>
        </p:nvSpPr>
        <p:spPr bwMode="auto">
          <a:xfrm>
            <a:off x="4114800" y="1447800"/>
            <a:ext cx="4343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“Go buy me a gallon of milk &amp; a box of cereal.”</a:t>
            </a:r>
          </a:p>
        </p:txBody>
      </p:sp>
      <p:sp>
        <p:nvSpPr>
          <p:cNvPr id="49157" name="Text Box 8"/>
          <p:cNvSpPr txBox="1">
            <a:spLocks noChangeArrowheads="1"/>
          </p:cNvSpPr>
          <p:nvPr/>
        </p:nvSpPr>
        <p:spPr bwMode="auto">
          <a:xfrm>
            <a:off x="685800" y="3048000"/>
            <a:ext cx="3886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0057" name="Rectangle 9"/>
          <p:cNvSpPr>
            <a:spLocks noChangeArrowheads="1"/>
          </p:cNvSpPr>
          <p:nvPr/>
        </p:nvSpPr>
        <p:spPr bwMode="auto">
          <a:xfrm>
            <a:off x="0" y="3048000"/>
            <a:ext cx="9144000" cy="990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sng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Inherent Authority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: One who owns the money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sng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Delegated Authority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: You have the authority to spend it</a:t>
            </a:r>
          </a:p>
        </p:txBody>
      </p:sp>
      <p:sp>
        <p:nvSpPr>
          <p:cNvPr id="130058" name="Text Box 10"/>
          <p:cNvSpPr txBox="1">
            <a:spLocks noChangeArrowheads="1"/>
          </p:cNvSpPr>
          <p:nvPr/>
        </p:nvSpPr>
        <p:spPr bwMode="auto">
          <a:xfrm>
            <a:off x="457200" y="4419600"/>
            <a:ext cx="7467600" cy="1828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 “Did not say, ‘Don’t buy candy’”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 “Did not say, ‘Don’t buy meat’”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 “Did not say, ‘Don’t buy colas’”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 “Did not say, ‘Don’t buy magazines’”</a:t>
            </a:r>
          </a:p>
        </p:txBody>
      </p:sp>
      <p:sp>
        <p:nvSpPr>
          <p:cNvPr id="130059" name="AutoShape 11"/>
          <p:cNvSpPr>
            <a:spLocks noChangeArrowheads="1"/>
          </p:cNvSpPr>
          <p:nvPr/>
        </p:nvSpPr>
        <p:spPr bwMode="auto">
          <a:xfrm>
            <a:off x="5943600" y="4343400"/>
            <a:ext cx="2743200" cy="2057400"/>
          </a:xfrm>
          <a:prstGeom prst="roundRect">
            <a:avLst>
              <a:gd name="adj" fmla="val 20867"/>
            </a:avLst>
          </a:prstGeom>
          <a:solidFill>
            <a:srgbClr val="C00000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Only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Authorized To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Buy: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Milk &amp; Cereal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0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0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0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0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30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0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0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30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0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0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30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0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0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30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30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5" grpId="0"/>
      <p:bldP spid="130057" grpId="0" animBg="1"/>
      <p:bldP spid="130058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F95803C-F717-4A96-ADB4-54F5CC067B44}"/>
              </a:ext>
            </a:extLst>
          </p:cNvPr>
          <p:cNvSpPr/>
          <p:nvPr/>
        </p:nvSpPr>
        <p:spPr>
          <a:xfrm>
            <a:off x="696684" y="1776533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Where Authority Applies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34F4EC-F2E4-4116-B50C-B5768CBD8A24}"/>
              </a:ext>
            </a:extLst>
          </p:cNvPr>
          <p:cNvSpPr/>
          <p:nvPr/>
        </p:nvSpPr>
        <p:spPr>
          <a:xfrm>
            <a:off x="816487" y="520225"/>
            <a:ext cx="751103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/>
                <a:solidFill>
                  <a:srgbClr val="0070C0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Applying Authority</a:t>
            </a:r>
          </a:p>
        </p:txBody>
      </p:sp>
      <p:pic>
        <p:nvPicPr>
          <p:cNvPr id="4" name="Picture 3" descr="A picture containing indoor, table, sitting, paper&#10;&#10;Description automatically generated">
            <a:extLst>
              <a:ext uri="{FF2B5EF4-FFF2-40B4-BE49-F238E27FC236}">
                <a16:creationId xmlns:a16="http://schemas.microsoft.com/office/drawing/2014/main" id="{9E48F8B6-6B93-44DD-9352-B718BAC70D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745" y="5065299"/>
            <a:ext cx="3742510" cy="1925506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7637F71-4C45-4102-97D6-33665909E94E}"/>
              </a:ext>
            </a:extLst>
          </p:cNvPr>
          <p:cNvSpPr/>
          <p:nvPr/>
        </p:nvSpPr>
        <p:spPr>
          <a:xfrm>
            <a:off x="703929" y="2612823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Generic and Specific Authority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A29EBEF-DF38-4CAE-853D-A5A2B65F377B}"/>
              </a:ext>
            </a:extLst>
          </p:cNvPr>
          <p:cNvSpPr/>
          <p:nvPr/>
        </p:nvSpPr>
        <p:spPr>
          <a:xfrm>
            <a:off x="703929" y="3495072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Aids and Additions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21BACBA-FE9B-438E-9375-FCEF76E8E0F3}"/>
              </a:ext>
            </a:extLst>
          </p:cNvPr>
          <p:cNvSpPr/>
          <p:nvPr/>
        </p:nvSpPr>
        <p:spPr>
          <a:xfrm>
            <a:off x="696683" y="4383330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The Silence of God</a:t>
            </a:r>
          </a:p>
        </p:txBody>
      </p:sp>
    </p:spTree>
    <p:extLst>
      <p:ext uri="{BB962C8B-B14F-4D97-AF65-F5344CB8AC3E}">
        <p14:creationId xmlns:p14="http://schemas.microsoft.com/office/powerpoint/2010/main" val="33736855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230</TotalTime>
  <Words>824</Words>
  <Application>Microsoft Office PowerPoint</Application>
  <PresentationFormat>On-screen Show (4:3)</PresentationFormat>
  <Paragraphs>201</Paragraphs>
  <Slides>19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1" baseType="lpstr">
      <vt:lpstr>Calibri</vt:lpstr>
      <vt:lpstr>Times New Roman</vt:lpstr>
      <vt:lpstr>Arial</vt:lpstr>
      <vt:lpstr>Tahoma</vt:lpstr>
      <vt:lpstr>Wingdings</vt:lpstr>
      <vt:lpstr>Calibri Light</vt:lpstr>
      <vt:lpstr>Maiandra GD</vt:lpstr>
      <vt:lpstr>Office Theme</vt:lpstr>
      <vt:lpstr>2_Office Theme</vt:lpstr>
      <vt:lpstr>1_Office Theme</vt:lpstr>
      <vt:lpstr>7_Office Theme</vt:lpstr>
      <vt:lpstr>Drawing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God Did Not Say Not To: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25</cp:revision>
  <cp:lastPrinted>2020-11-01T22:15:37Z</cp:lastPrinted>
  <dcterms:created xsi:type="dcterms:W3CDTF">2020-11-01T20:32:32Z</dcterms:created>
  <dcterms:modified xsi:type="dcterms:W3CDTF">2020-11-08T22:31:03Z</dcterms:modified>
</cp:coreProperties>
</file>