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31" r:id="rId1"/>
    <p:sldMasterId id="2147483732" r:id="rId2"/>
    <p:sldMasterId id="2147483744" r:id="rId3"/>
    <p:sldMasterId id="2147483768" r:id="rId4"/>
    <p:sldMasterId id="2147483780" r:id="rId5"/>
  </p:sldMasterIdLst>
  <p:sldIdLst>
    <p:sldId id="257" r:id="rId6"/>
    <p:sldId id="318" r:id="rId7"/>
    <p:sldId id="353" r:id="rId8"/>
    <p:sldId id="350" r:id="rId9"/>
    <p:sldId id="319" r:id="rId10"/>
    <p:sldId id="320" r:id="rId11"/>
    <p:sldId id="354" r:id="rId12"/>
    <p:sldId id="355" r:id="rId13"/>
    <p:sldId id="356" r:id="rId14"/>
    <p:sldId id="357" r:id="rId15"/>
    <p:sldId id="358" r:id="rId16"/>
    <p:sldId id="359" r:id="rId17"/>
    <p:sldId id="301" r:id="rId18"/>
    <p:sldId id="304" r:id="rId19"/>
    <p:sldId id="302" r:id="rId20"/>
    <p:sldId id="303" r:id="rId21"/>
    <p:sldId id="305" r:id="rId22"/>
    <p:sldId id="372" r:id="rId23"/>
    <p:sldId id="313" r:id="rId24"/>
    <p:sldId id="360" r:id="rId25"/>
    <p:sldId id="362" r:id="rId26"/>
    <p:sldId id="363" r:id="rId27"/>
    <p:sldId id="364" r:id="rId28"/>
    <p:sldId id="365" r:id="rId29"/>
    <p:sldId id="366" r:id="rId30"/>
    <p:sldId id="367" r:id="rId31"/>
    <p:sldId id="368" r:id="rId32"/>
    <p:sldId id="369" r:id="rId33"/>
    <p:sldId id="370" r:id="rId34"/>
    <p:sldId id="321" r:id="rId35"/>
  </p:sldIdLst>
  <p:sldSz cx="9144000" cy="6858000" type="screen4x3"/>
  <p:notesSz cx="7010400" cy="9296400"/>
  <p:embeddedFontLst>
    <p:embeddedFont>
      <p:font typeface="Arial Narrow" panose="020B0606020202030204" pitchFamily="34" charset="0"/>
      <p:regular r:id="rId36"/>
      <p:bold r:id="rId37"/>
      <p:italic r:id="rId38"/>
      <p:boldItalic r:id="rId39"/>
    </p:embeddedFont>
    <p:embeddedFont>
      <p:font typeface="Arial Nova" panose="020B0504020202020204" pitchFamily="34" charset="0"/>
      <p:regular r:id="rId40"/>
      <p:bold r:id="rId41"/>
      <p:italic r:id="rId42"/>
      <p:boldItalic r:id="rId43"/>
    </p:embeddedFont>
    <p:embeddedFont>
      <p:font typeface="Avenir Next LT Pro" panose="020B0504020202020204" pitchFamily="34" charset="0"/>
      <p:regular r:id="rId44"/>
      <p:bold r:id="rId45"/>
      <p:italic r:id="rId46"/>
      <p:boldItalic r:id="rId47"/>
    </p:embeddedFont>
    <p:embeddedFont>
      <p:font typeface="Calibri" panose="020F0502020204030204" pitchFamily="34" charset="0"/>
      <p:regular r:id="rId48"/>
      <p:bold r:id="rId49"/>
      <p:italic r:id="rId50"/>
      <p:boldItalic r:id="rId51"/>
    </p:embeddedFont>
    <p:embeddedFont>
      <p:font typeface="Calibri Light" panose="020F0302020204030204" pitchFamily="34" charset="0"/>
      <p:regular r:id="rId52"/>
      <p: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262626"/>
    <a:srgbClr val="000000"/>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0" d="100"/>
          <a:sy n="110" d="100"/>
        </p:scale>
        <p:origin x="66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4.fntdata"/><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7.fntdata"/><Relationship Id="rId47" Type="http://schemas.openxmlformats.org/officeDocument/2006/relationships/font" Target="fonts/font12.fntdata"/><Relationship Id="rId50" Type="http://schemas.openxmlformats.org/officeDocument/2006/relationships/font" Target="fonts/font15.fntdata"/><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3" Type="http://schemas.openxmlformats.org/officeDocument/2006/relationships/font" Target="fonts/font18.fntdata"/><Relationship Id="rId5" Type="http://schemas.openxmlformats.org/officeDocument/2006/relationships/slideMaster" Target="slideMasters/slideMaster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8.fntdata"/><Relationship Id="rId48" Type="http://schemas.openxmlformats.org/officeDocument/2006/relationships/font" Target="fonts/font13.fntdata"/><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font" Target="fonts/font16.fntdata"/><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3.fntdata"/><Relationship Id="rId46" Type="http://schemas.openxmlformats.org/officeDocument/2006/relationships/font" Target="fonts/font11.fntdata"/><Relationship Id="rId20" Type="http://schemas.openxmlformats.org/officeDocument/2006/relationships/slide" Target="slides/slide15.xml"/><Relationship Id="rId41" Type="http://schemas.openxmlformats.org/officeDocument/2006/relationships/font" Target="fonts/font6.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1.fntdata"/><Relationship Id="rId49" Type="http://schemas.openxmlformats.org/officeDocument/2006/relationships/font" Target="fonts/font14.fntdata"/><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font" Target="fonts/font9.fntdata"/><Relationship Id="rId52" Type="http://schemas.openxmlformats.org/officeDocument/2006/relationships/font" Target="fonts/font17.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432054" y="1124712"/>
            <a:ext cx="8277606"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432054" y="4727448"/>
            <a:ext cx="8277606"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432054" y="6356351"/>
            <a:ext cx="2057400" cy="365125"/>
          </a:xfrm>
        </p:spPr>
        <p:txBody>
          <a:bodyPr/>
          <a:lstStyle/>
          <a:p>
            <a:fld id="{02AC24A9-CCB6-4F8D-B8DB-C2F3692CFA5A}" type="datetimeFigureOut">
              <a:rPr lang="en-US" smtClean="0"/>
              <a:t>9/20/2020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6652260" y="6356351"/>
            <a:ext cx="20574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624870" y="434802"/>
            <a:ext cx="146304" cy="5280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433989" y="4501201"/>
            <a:ext cx="8276022"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12111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418657" y="0"/>
            <a:ext cx="8375585"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374126" y="787352"/>
            <a:ext cx="96012"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836676" y="548640"/>
            <a:ext cx="7626096"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836676" y="2478024"/>
            <a:ext cx="7626096"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836676" y="6356351"/>
            <a:ext cx="2057400" cy="365125"/>
          </a:xfrm>
        </p:spPr>
        <p:txBody>
          <a:bodyPr/>
          <a:lstStyle/>
          <a:p>
            <a:fld id="{02AC24A9-CCB6-4F8D-B8DB-C2F3692CFA5A}" type="datetimeFigureOut">
              <a:rPr lang="en-US" smtClean="0"/>
              <a:t>9/20/2020</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6405372" y="6356351"/>
            <a:ext cx="20574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2280595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418658" y="4981421"/>
            <a:ext cx="8351217"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374126" y="5118581"/>
            <a:ext cx="109728"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418338" y="640080"/>
            <a:ext cx="8167878"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630936" y="5102352"/>
            <a:ext cx="795528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9/20/2020</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6702612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418657" y="0"/>
            <a:ext cx="8375585"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374126" y="787352"/>
            <a:ext cx="96012"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836676" y="548640"/>
            <a:ext cx="7626096"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836676" y="2478024"/>
            <a:ext cx="370332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4759452" y="2478024"/>
            <a:ext cx="370332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836676" y="6356351"/>
            <a:ext cx="2057400" cy="365125"/>
          </a:xfrm>
        </p:spPr>
        <p:txBody>
          <a:bodyPr/>
          <a:lstStyle/>
          <a:p>
            <a:fld id="{02AC24A9-CCB6-4F8D-B8DB-C2F3692CFA5A}" type="datetimeFigureOut">
              <a:rPr lang="en-US" smtClean="0"/>
              <a:t>9/20/2020</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6405372" y="6356351"/>
            <a:ext cx="20574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9145623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418657" y="0"/>
            <a:ext cx="8375585"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374126" y="787352"/>
            <a:ext cx="96012"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836676" y="548640"/>
            <a:ext cx="7626096"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836676" y="2372650"/>
            <a:ext cx="370332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836676" y="3203688"/>
            <a:ext cx="370332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4759452" y="2372650"/>
            <a:ext cx="370332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4759452" y="3203688"/>
            <a:ext cx="370332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836676" y="6356351"/>
            <a:ext cx="2057400" cy="365125"/>
          </a:xfrm>
        </p:spPr>
        <p:txBody>
          <a:bodyPr/>
          <a:lstStyle/>
          <a:p>
            <a:fld id="{02AC24A9-CCB6-4F8D-B8DB-C2F3692CFA5A}" type="datetimeFigureOut">
              <a:rPr lang="en-US" smtClean="0"/>
              <a:t>9/20/2020</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6405372" y="6356351"/>
            <a:ext cx="20574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9320275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499390" y="1533525"/>
            <a:ext cx="8187797"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456813" y="2971798"/>
            <a:ext cx="96012"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809244" y="1938528"/>
            <a:ext cx="7632954"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9/20/2020</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3283382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9/20/2020</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161107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418658" y="1162033"/>
            <a:ext cx="2805555"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374126" y="1618375"/>
            <a:ext cx="109728"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651510" y="1709928"/>
            <a:ext cx="2324862"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3723894" y="1709928"/>
            <a:ext cx="5047488"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651510" y="3429000"/>
            <a:ext cx="2324862"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651510" y="6356351"/>
            <a:ext cx="2057400" cy="365125"/>
          </a:xfrm>
        </p:spPr>
        <p:txBody>
          <a:bodyPr/>
          <a:lstStyle/>
          <a:p>
            <a:fld id="{02AC24A9-CCB6-4F8D-B8DB-C2F3692CFA5A}" type="datetimeFigureOut">
              <a:rPr lang="en-US" smtClean="0"/>
              <a:t>9/20/2020</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6816714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418658" y="1162033"/>
            <a:ext cx="2805555"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374126" y="1618375"/>
            <a:ext cx="109728"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651510" y="1709928"/>
            <a:ext cx="2324862"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3723894" y="1161288"/>
            <a:ext cx="5047488"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651510" y="3438144"/>
            <a:ext cx="2324862"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651510" y="6356351"/>
            <a:ext cx="2057400" cy="365125"/>
          </a:xfrm>
        </p:spPr>
        <p:txBody>
          <a:bodyPr/>
          <a:lstStyle/>
          <a:p>
            <a:fld id="{02AC24A9-CCB6-4F8D-B8DB-C2F3692CFA5A}" type="datetimeFigureOut">
              <a:rPr lang="en-US" smtClean="0"/>
              <a:t>9/20/2020</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063702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9/20/2020</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7574395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9/20/2020</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8888200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432054" y="1124712"/>
            <a:ext cx="8277606"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432054" y="4727448"/>
            <a:ext cx="8277606"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432054" y="6356351"/>
            <a:ext cx="2057400" cy="365125"/>
          </a:xfrm>
        </p:spPr>
        <p:txBody>
          <a:bodyPr/>
          <a:lstStyle/>
          <a:p>
            <a:fld id="{02AC24A9-CCB6-4F8D-B8DB-C2F3692CFA5A}" type="datetimeFigureOut">
              <a:rPr lang="en-US" smtClean="0"/>
              <a:t>9/20/2020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6652260" y="6356351"/>
            <a:ext cx="20574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624870" y="434802"/>
            <a:ext cx="146304" cy="5280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433989" y="4501201"/>
            <a:ext cx="8276022"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5811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418657" y="0"/>
            <a:ext cx="8375585"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374126" y="787352"/>
            <a:ext cx="96012"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836676" y="548640"/>
            <a:ext cx="7626096"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836676" y="2478024"/>
            <a:ext cx="7626096"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836676" y="6356351"/>
            <a:ext cx="2057400" cy="365125"/>
          </a:xfrm>
        </p:spPr>
        <p:txBody>
          <a:bodyPr/>
          <a:lstStyle/>
          <a:p>
            <a:fld id="{02AC24A9-CCB6-4F8D-B8DB-C2F3692CFA5A}" type="datetimeFigureOut">
              <a:rPr lang="en-US" smtClean="0"/>
              <a:t>9/20/2020</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6405372" y="6356351"/>
            <a:ext cx="20574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1526937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418658" y="4981421"/>
            <a:ext cx="8351217"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374126" y="5118581"/>
            <a:ext cx="109728"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418338" y="640080"/>
            <a:ext cx="8167878"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630936" y="5102352"/>
            <a:ext cx="795528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9/20/2020</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623826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418657" y="0"/>
            <a:ext cx="8375585"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374126" y="787352"/>
            <a:ext cx="96012"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836676" y="548640"/>
            <a:ext cx="7626096"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836676" y="2478024"/>
            <a:ext cx="370332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4759452" y="2478024"/>
            <a:ext cx="370332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836676" y="6356351"/>
            <a:ext cx="2057400" cy="365125"/>
          </a:xfrm>
        </p:spPr>
        <p:txBody>
          <a:bodyPr/>
          <a:lstStyle/>
          <a:p>
            <a:fld id="{02AC24A9-CCB6-4F8D-B8DB-C2F3692CFA5A}" type="datetimeFigureOut">
              <a:rPr lang="en-US" smtClean="0"/>
              <a:t>9/20/2020</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6405372" y="6356351"/>
            <a:ext cx="20574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932466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418657" y="0"/>
            <a:ext cx="8375585"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374126" y="787352"/>
            <a:ext cx="96012"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836676" y="548640"/>
            <a:ext cx="7626096"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836676" y="2372650"/>
            <a:ext cx="370332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836676" y="3203688"/>
            <a:ext cx="370332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4759452" y="2372650"/>
            <a:ext cx="370332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4759452" y="3203688"/>
            <a:ext cx="370332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836676" y="6356351"/>
            <a:ext cx="2057400" cy="365125"/>
          </a:xfrm>
        </p:spPr>
        <p:txBody>
          <a:bodyPr/>
          <a:lstStyle/>
          <a:p>
            <a:fld id="{02AC24A9-CCB6-4F8D-B8DB-C2F3692CFA5A}" type="datetimeFigureOut">
              <a:rPr lang="en-US" smtClean="0"/>
              <a:t>9/20/2020</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6405372" y="6356351"/>
            <a:ext cx="20574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5939184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499390" y="1533525"/>
            <a:ext cx="8187797"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456813" y="2971798"/>
            <a:ext cx="96012"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809244" y="1938528"/>
            <a:ext cx="7632954"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9/20/2020</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8895592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9/20/2020</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6460707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418658" y="1162033"/>
            <a:ext cx="2805555"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374126" y="1618375"/>
            <a:ext cx="109728"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651510" y="1709928"/>
            <a:ext cx="2324862"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3723894" y="1709928"/>
            <a:ext cx="5047488"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651510" y="3429000"/>
            <a:ext cx="2324862"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651510" y="6356351"/>
            <a:ext cx="2057400" cy="365125"/>
          </a:xfrm>
        </p:spPr>
        <p:txBody>
          <a:bodyPr/>
          <a:lstStyle/>
          <a:p>
            <a:fld id="{02AC24A9-CCB6-4F8D-B8DB-C2F3692CFA5A}" type="datetimeFigureOut">
              <a:rPr lang="en-US" smtClean="0"/>
              <a:t>9/20/2020</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702892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418658" y="1162033"/>
            <a:ext cx="2805555"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374126" y="1618375"/>
            <a:ext cx="109728"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651510" y="1709928"/>
            <a:ext cx="2324862"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3723894" y="1161288"/>
            <a:ext cx="5047488"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651510" y="3438144"/>
            <a:ext cx="2324862"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651510" y="6356351"/>
            <a:ext cx="2057400" cy="365125"/>
          </a:xfrm>
        </p:spPr>
        <p:txBody>
          <a:bodyPr/>
          <a:lstStyle/>
          <a:p>
            <a:fld id="{02AC24A9-CCB6-4F8D-B8DB-C2F3692CFA5A}" type="datetimeFigureOut">
              <a:rPr lang="en-US" smtClean="0"/>
              <a:t>9/20/2020</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0944415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9/20/2020</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1320947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9/20/2020</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4598104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90F4FC5A-5D43-469D-BA8D-592A15F008C6}" type="datetimeFigureOut">
              <a:rPr lang="en-US"/>
              <a:pPr>
                <a:defRPr/>
              </a:pPr>
              <a:t>9/20/2020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74E386D-87E6-4D49-8829-2D1419513CB0}" type="slidenum">
              <a:rPr lang="en-US"/>
              <a:pPr>
                <a:defRPr/>
              </a:pPr>
              <a:t>‹#›</a:t>
            </a:fld>
            <a:endParaRPr lang="en-US" dirty="0"/>
          </a:p>
        </p:txBody>
      </p:sp>
    </p:spTree>
    <p:extLst>
      <p:ext uri="{BB962C8B-B14F-4D97-AF65-F5344CB8AC3E}">
        <p14:creationId xmlns:p14="http://schemas.microsoft.com/office/powerpoint/2010/main" val="50610595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7CEC876-80B2-471A-AE9B-B80DF281412C}" type="datetimeFigureOut">
              <a:rPr lang="en-US"/>
              <a:pPr>
                <a:defRPr/>
              </a:pPr>
              <a:t>9/20/2020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23940F7-F04E-46B2-91B2-BD21F2FA417A}" type="slidenum">
              <a:rPr lang="en-US"/>
              <a:pPr>
                <a:defRPr/>
              </a:pPr>
              <a:t>‹#›</a:t>
            </a:fld>
            <a:endParaRPr lang="en-US" dirty="0"/>
          </a:p>
        </p:txBody>
      </p:sp>
    </p:spTree>
    <p:extLst>
      <p:ext uri="{BB962C8B-B14F-4D97-AF65-F5344CB8AC3E}">
        <p14:creationId xmlns:p14="http://schemas.microsoft.com/office/powerpoint/2010/main" val="381275924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600A8D1C-B0D9-40BA-B7EC-B9EFF85CF7AD}" type="datetimeFigureOut">
              <a:rPr lang="en-US"/>
              <a:pPr>
                <a:defRPr/>
              </a:pPr>
              <a:t>9/20/2020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5D7A9D1-13CC-4D56-A425-1BA0837BD63F}" type="slidenum">
              <a:rPr lang="en-US"/>
              <a:pPr>
                <a:defRPr/>
              </a:pPr>
              <a:t>‹#›</a:t>
            </a:fld>
            <a:endParaRPr lang="en-US" dirty="0"/>
          </a:p>
        </p:txBody>
      </p:sp>
    </p:spTree>
    <p:extLst>
      <p:ext uri="{BB962C8B-B14F-4D97-AF65-F5344CB8AC3E}">
        <p14:creationId xmlns:p14="http://schemas.microsoft.com/office/powerpoint/2010/main" val="427063670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B7229C39-B8E2-416B-8294-358A10AD89FB}" type="datetimeFigureOut">
              <a:rPr lang="en-US"/>
              <a:pPr>
                <a:defRPr/>
              </a:pPr>
              <a:t>9/20/2020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F480DB2-4E13-4734-9C24-47DC79ADD0CB}" type="slidenum">
              <a:rPr lang="en-US"/>
              <a:pPr>
                <a:defRPr/>
              </a:pPr>
              <a:t>‹#›</a:t>
            </a:fld>
            <a:endParaRPr lang="en-US" dirty="0"/>
          </a:p>
        </p:txBody>
      </p:sp>
    </p:spTree>
    <p:extLst>
      <p:ext uri="{BB962C8B-B14F-4D97-AF65-F5344CB8AC3E}">
        <p14:creationId xmlns:p14="http://schemas.microsoft.com/office/powerpoint/2010/main" val="227529380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8983DD06-3BDE-4DFA-96C9-AE48F74035AF}" type="datetimeFigureOut">
              <a:rPr lang="en-US"/>
              <a:pPr>
                <a:defRPr/>
              </a:pPr>
              <a:t>9/20/2020</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6E50E728-C92F-46FE-95CC-F669B268D9F0}" type="slidenum">
              <a:rPr lang="en-US"/>
              <a:pPr>
                <a:defRPr/>
              </a:pPr>
              <a:t>‹#›</a:t>
            </a:fld>
            <a:endParaRPr lang="en-US" dirty="0"/>
          </a:p>
        </p:txBody>
      </p:sp>
    </p:spTree>
    <p:extLst>
      <p:ext uri="{BB962C8B-B14F-4D97-AF65-F5344CB8AC3E}">
        <p14:creationId xmlns:p14="http://schemas.microsoft.com/office/powerpoint/2010/main" val="336282094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208ADF40-EC34-4EB8-9A7B-59DCC3F23508}" type="datetimeFigureOut">
              <a:rPr lang="en-US"/>
              <a:pPr>
                <a:defRPr/>
              </a:pPr>
              <a:t>9/20/2020</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047AD794-116A-46A2-A9FC-832497B210B3}" type="slidenum">
              <a:rPr lang="en-US"/>
              <a:pPr>
                <a:defRPr/>
              </a:pPr>
              <a:t>‹#›</a:t>
            </a:fld>
            <a:endParaRPr lang="en-US" dirty="0"/>
          </a:p>
        </p:txBody>
      </p:sp>
    </p:spTree>
    <p:extLst>
      <p:ext uri="{BB962C8B-B14F-4D97-AF65-F5344CB8AC3E}">
        <p14:creationId xmlns:p14="http://schemas.microsoft.com/office/powerpoint/2010/main" val="325503993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86CBF91-4D3A-4E6A-806F-391E9C550485}" type="datetimeFigureOut">
              <a:rPr lang="en-US"/>
              <a:pPr>
                <a:defRPr/>
              </a:pPr>
              <a:t>9/20/2020</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A0F32983-0A8F-40C4-8664-6401412E84EE}" type="slidenum">
              <a:rPr lang="en-US"/>
              <a:pPr>
                <a:defRPr/>
              </a:pPr>
              <a:t>‹#›</a:t>
            </a:fld>
            <a:endParaRPr lang="en-US" dirty="0"/>
          </a:p>
        </p:txBody>
      </p:sp>
    </p:spTree>
    <p:extLst>
      <p:ext uri="{BB962C8B-B14F-4D97-AF65-F5344CB8AC3E}">
        <p14:creationId xmlns:p14="http://schemas.microsoft.com/office/powerpoint/2010/main" val="227125209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942A3B4-FEB9-4CCB-8BEC-18D6BAB8CC00}" type="datetimeFigureOut">
              <a:rPr lang="en-US"/>
              <a:pPr>
                <a:defRPr/>
              </a:pPr>
              <a:t>9/20/2020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DC3EE87-D65B-46A8-98C4-7C8D0CECA826}" type="slidenum">
              <a:rPr lang="en-US"/>
              <a:pPr>
                <a:defRPr/>
              </a:pPr>
              <a:t>‹#›</a:t>
            </a:fld>
            <a:endParaRPr lang="en-US" dirty="0"/>
          </a:p>
        </p:txBody>
      </p:sp>
    </p:spTree>
    <p:extLst>
      <p:ext uri="{BB962C8B-B14F-4D97-AF65-F5344CB8AC3E}">
        <p14:creationId xmlns:p14="http://schemas.microsoft.com/office/powerpoint/2010/main" val="13104930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957AEA6-4D67-449C-876A-BF9923BAB370}" type="datetimeFigureOut">
              <a:rPr lang="en-US"/>
              <a:pPr>
                <a:defRPr/>
              </a:pPr>
              <a:t>9/20/2020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A108E3C2-95F4-4660-8EBE-3E99E839BE5E}" type="slidenum">
              <a:rPr lang="en-US"/>
              <a:pPr>
                <a:defRPr/>
              </a:pPr>
              <a:t>‹#›</a:t>
            </a:fld>
            <a:endParaRPr lang="en-US" dirty="0"/>
          </a:p>
        </p:txBody>
      </p:sp>
    </p:spTree>
    <p:extLst>
      <p:ext uri="{BB962C8B-B14F-4D97-AF65-F5344CB8AC3E}">
        <p14:creationId xmlns:p14="http://schemas.microsoft.com/office/powerpoint/2010/main" val="244948703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D6EF155-50EE-41AF-B822-ECD18D4D0982}" type="datetimeFigureOut">
              <a:rPr lang="en-US"/>
              <a:pPr>
                <a:defRPr/>
              </a:pPr>
              <a:t>9/20/2020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8B9B674-211D-41BC-99D9-523EF738A33D}" type="slidenum">
              <a:rPr lang="en-US"/>
              <a:pPr>
                <a:defRPr/>
              </a:pPr>
              <a:t>‹#›</a:t>
            </a:fld>
            <a:endParaRPr lang="en-US" dirty="0"/>
          </a:p>
        </p:txBody>
      </p:sp>
    </p:spTree>
    <p:extLst>
      <p:ext uri="{BB962C8B-B14F-4D97-AF65-F5344CB8AC3E}">
        <p14:creationId xmlns:p14="http://schemas.microsoft.com/office/powerpoint/2010/main" val="359243348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C0705C2-23BA-43B6-A315-B73D9FAF4F9C}" type="datetimeFigureOut">
              <a:rPr lang="en-US"/>
              <a:pPr>
                <a:defRPr/>
              </a:pPr>
              <a:t>9/20/2020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D96B326-E97D-4EA6-8C5F-535D008CF6CB}" type="slidenum">
              <a:rPr lang="en-US"/>
              <a:pPr>
                <a:defRPr/>
              </a:pPr>
              <a:t>‹#›</a:t>
            </a:fld>
            <a:endParaRPr lang="en-US" dirty="0"/>
          </a:p>
        </p:txBody>
      </p:sp>
    </p:spTree>
    <p:extLst>
      <p:ext uri="{BB962C8B-B14F-4D97-AF65-F5344CB8AC3E}">
        <p14:creationId xmlns:p14="http://schemas.microsoft.com/office/powerpoint/2010/main" val="128622053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9/20/2020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331587565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9/20/2020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381621172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57B20C-CDF0-4B20-8C05-0D60B5923E0E}" type="datetimeFigureOut">
              <a:rPr lang="en-US" smtClean="0"/>
              <a:t>9/20/2020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175195212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D57B20C-CDF0-4B20-8C05-0D60B5923E0E}" type="datetimeFigureOut">
              <a:rPr lang="en-US" smtClean="0"/>
              <a:t>9/20/2020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303450268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D57B20C-CDF0-4B20-8C05-0D60B5923E0E}" type="datetimeFigureOut">
              <a:rPr lang="en-US" smtClean="0"/>
              <a:t>9/20/2020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224095300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D57B20C-CDF0-4B20-8C05-0D60B5923E0E}" type="datetimeFigureOut">
              <a:rPr lang="en-US" smtClean="0"/>
              <a:t>9/20/2020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360367419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57B20C-CDF0-4B20-8C05-0D60B5923E0E}" type="datetimeFigureOut">
              <a:rPr lang="en-US" smtClean="0"/>
              <a:t>9/20/2020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253123707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57B20C-CDF0-4B20-8C05-0D60B5923E0E}" type="datetimeFigureOut">
              <a:rPr lang="en-US" smtClean="0"/>
              <a:t>9/20/2020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334416862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57B20C-CDF0-4B20-8C05-0D60B5923E0E}" type="datetimeFigureOut">
              <a:rPr lang="en-US" smtClean="0"/>
              <a:t>9/20/2020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428535004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9/20/2020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154434588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9/20/2020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101837901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8FC2854-694D-4840-92F1-41BFB433A083}" type="datetimeFigureOut">
              <a:rPr lang="en-US" smtClean="0"/>
              <a:pPr/>
              <a:t>9/20/2020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7A4C37-B506-417E-9289-E435A38D8269}" type="slidenum">
              <a:rPr lang="en-US" smtClean="0"/>
              <a:pPr/>
              <a:t>‹#›</a:t>
            </a:fld>
            <a:endParaRPr lang="en-US" dirty="0"/>
          </a:p>
        </p:txBody>
      </p:sp>
    </p:spTree>
    <p:extLst>
      <p:ext uri="{BB962C8B-B14F-4D97-AF65-F5344CB8AC3E}">
        <p14:creationId xmlns:p14="http://schemas.microsoft.com/office/powerpoint/2010/main" val="68061060"/>
      </p:ext>
    </p:extLst>
  </p:cSld>
  <p:clrMapOvr>
    <a:masterClrMapping/>
  </p:clrMapOvr>
  <p:transition spd="med">
    <p:strips dir="ru"/>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FC2854-694D-4840-92F1-41BFB433A083}" type="datetimeFigureOut">
              <a:rPr lang="en-US" smtClean="0"/>
              <a:pPr/>
              <a:t>9/20/2020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7A4C37-B506-417E-9289-E435A38D8269}" type="slidenum">
              <a:rPr lang="en-US" smtClean="0"/>
              <a:pPr/>
              <a:t>‹#›</a:t>
            </a:fld>
            <a:endParaRPr lang="en-US" dirty="0"/>
          </a:p>
        </p:txBody>
      </p:sp>
    </p:spTree>
    <p:extLst>
      <p:ext uri="{BB962C8B-B14F-4D97-AF65-F5344CB8AC3E}">
        <p14:creationId xmlns:p14="http://schemas.microsoft.com/office/powerpoint/2010/main" val="2483903873"/>
      </p:ext>
    </p:extLst>
  </p:cSld>
  <p:clrMapOvr>
    <a:masterClrMapping/>
  </p:clrMapOvr>
  <p:transition spd="med">
    <p:strips dir="ru"/>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FC2854-694D-4840-92F1-41BFB433A083}" type="datetimeFigureOut">
              <a:rPr lang="en-US" smtClean="0"/>
              <a:pPr/>
              <a:t>9/20/2020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7A4C37-B506-417E-9289-E435A38D8269}" type="slidenum">
              <a:rPr lang="en-US" smtClean="0"/>
              <a:pPr/>
              <a:t>‹#›</a:t>
            </a:fld>
            <a:endParaRPr lang="en-US" dirty="0"/>
          </a:p>
        </p:txBody>
      </p:sp>
    </p:spTree>
    <p:extLst>
      <p:ext uri="{BB962C8B-B14F-4D97-AF65-F5344CB8AC3E}">
        <p14:creationId xmlns:p14="http://schemas.microsoft.com/office/powerpoint/2010/main" val="3980066720"/>
      </p:ext>
    </p:extLst>
  </p:cSld>
  <p:clrMapOvr>
    <a:masterClrMapping/>
  </p:clrMapOvr>
  <p:transition spd="med">
    <p:strips dir="ru"/>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FC2854-694D-4840-92F1-41BFB433A083}" type="datetimeFigureOut">
              <a:rPr lang="en-US" smtClean="0"/>
              <a:pPr/>
              <a:t>9/20/2020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7A4C37-B506-417E-9289-E435A38D8269}" type="slidenum">
              <a:rPr lang="en-US" smtClean="0"/>
              <a:pPr/>
              <a:t>‹#›</a:t>
            </a:fld>
            <a:endParaRPr lang="en-US" dirty="0"/>
          </a:p>
        </p:txBody>
      </p:sp>
    </p:spTree>
    <p:extLst>
      <p:ext uri="{BB962C8B-B14F-4D97-AF65-F5344CB8AC3E}">
        <p14:creationId xmlns:p14="http://schemas.microsoft.com/office/powerpoint/2010/main" val="1461642436"/>
      </p:ext>
    </p:extLst>
  </p:cSld>
  <p:clrMapOvr>
    <a:masterClrMapping/>
  </p:clrMapOvr>
  <p:transition spd="med">
    <p:strips dir="ru"/>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FC2854-694D-4840-92F1-41BFB433A083}" type="datetimeFigureOut">
              <a:rPr lang="en-US" smtClean="0"/>
              <a:pPr/>
              <a:t>9/20/2020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37A4C37-B506-417E-9289-E435A38D8269}" type="slidenum">
              <a:rPr lang="en-US" smtClean="0"/>
              <a:pPr/>
              <a:t>‹#›</a:t>
            </a:fld>
            <a:endParaRPr lang="en-US" dirty="0"/>
          </a:p>
        </p:txBody>
      </p:sp>
    </p:spTree>
    <p:extLst>
      <p:ext uri="{BB962C8B-B14F-4D97-AF65-F5344CB8AC3E}">
        <p14:creationId xmlns:p14="http://schemas.microsoft.com/office/powerpoint/2010/main" val="3804031987"/>
      </p:ext>
    </p:extLst>
  </p:cSld>
  <p:clrMapOvr>
    <a:masterClrMapping/>
  </p:clrMapOvr>
  <p:transition spd="med">
    <p:strips dir="ru"/>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FC2854-694D-4840-92F1-41BFB433A083}" type="datetimeFigureOut">
              <a:rPr lang="en-US" smtClean="0"/>
              <a:pPr/>
              <a:t>9/20/2020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37A4C37-B506-417E-9289-E435A38D8269}" type="slidenum">
              <a:rPr lang="en-US" smtClean="0"/>
              <a:pPr/>
              <a:t>‹#›</a:t>
            </a:fld>
            <a:endParaRPr lang="en-US" dirty="0"/>
          </a:p>
        </p:txBody>
      </p:sp>
    </p:spTree>
    <p:extLst>
      <p:ext uri="{BB962C8B-B14F-4D97-AF65-F5344CB8AC3E}">
        <p14:creationId xmlns:p14="http://schemas.microsoft.com/office/powerpoint/2010/main" val="4140242802"/>
      </p:ext>
    </p:extLst>
  </p:cSld>
  <p:clrMapOvr>
    <a:masterClrMapping/>
  </p:clrMapOvr>
  <p:transition spd="med">
    <p:strips dir="ru"/>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FC2854-694D-4840-92F1-41BFB433A083}" type="datetimeFigureOut">
              <a:rPr lang="en-US" smtClean="0"/>
              <a:pPr/>
              <a:t>9/20/2020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37A4C37-B506-417E-9289-E435A38D8269}" type="slidenum">
              <a:rPr lang="en-US" smtClean="0"/>
              <a:pPr/>
              <a:t>‹#›</a:t>
            </a:fld>
            <a:endParaRPr lang="en-US" dirty="0"/>
          </a:p>
        </p:txBody>
      </p:sp>
      <p:sp>
        <p:nvSpPr>
          <p:cNvPr id="5" name="Rectangle 4"/>
          <p:cNvSpPr/>
          <p:nvPr userDrawn="1"/>
        </p:nvSpPr>
        <p:spPr>
          <a:xfrm rot="16200000">
            <a:off x="4381500" y="-4152901"/>
            <a:ext cx="381000" cy="9144000"/>
          </a:xfrm>
          <a:prstGeom prst="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18132665"/>
      </p:ext>
    </p:extLst>
  </p:cSld>
  <p:clrMapOvr>
    <a:masterClrMapping/>
  </p:clrMapOvr>
  <p:transition spd="med">
    <p:strips dir="ru"/>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FC2854-694D-4840-92F1-41BFB433A083}" type="datetimeFigureOut">
              <a:rPr lang="en-US" smtClean="0"/>
              <a:pPr/>
              <a:t>9/20/2020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7A4C37-B506-417E-9289-E435A38D8269}" type="slidenum">
              <a:rPr lang="en-US" smtClean="0"/>
              <a:pPr/>
              <a:t>‹#›</a:t>
            </a:fld>
            <a:endParaRPr lang="en-US" dirty="0"/>
          </a:p>
        </p:txBody>
      </p:sp>
    </p:spTree>
    <p:extLst>
      <p:ext uri="{BB962C8B-B14F-4D97-AF65-F5344CB8AC3E}">
        <p14:creationId xmlns:p14="http://schemas.microsoft.com/office/powerpoint/2010/main" val="2661141430"/>
      </p:ext>
    </p:extLst>
  </p:cSld>
  <p:clrMapOvr>
    <a:masterClrMapping/>
  </p:clrMapOvr>
  <p:transition spd="med">
    <p:strips dir="ru"/>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42"/>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FC2854-694D-4840-92F1-41BFB433A083}" type="datetimeFigureOut">
              <a:rPr lang="en-US" smtClean="0"/>
              <a:pPr/>
              <a:t>9/20/2020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7A4C37-B506-417E-9289-E435A38D8269}" type="slidenum">
              <a:rPr lang="en-US" smtClean="0"/>
              <a:pPr/>
              <a:t>‹#›</a:t>
            </a:fld>
            <a:endParaRPr lang="en-US" dirty="0"/>
          </a:p>
        </p:txBody>
      </p:sp>
    </p:spTree>
    <p:extLst>
      <p:ext uri="{BB962C8B-B14F-4D97-AF65-F5344CB8AC3E}">
        <p14:creationId xmlns:p14="http://schemas.microsoft.com/office/powerpoint/2010/main" val="3416039726"/>
      </p:ext>
    </p:extLst>
  </p:cSld>
  <p:clrMapOvr>
    <a:masterClrMapping/>
  </p:clrMapOvr>
  <p:transition spd="med">
    <p:strips dir="ru"/>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FC2854-694D-4840-92F1-41BFB433A083}" type="datetimeFigureOut">
              <a:rPr lang="en-US" smtClean="0"/>
              <a:pPr/>
              <a:t>9/20/2020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7A4C37-B506-417E-9289-E435A38D8269}" type="slidenum">
              <a:rPr lang="en-US" smtClean="0"/>
              <a:pPr/>
              <a:t>‹#›</a:t>
            </a:fld>
            <a:endParaRPr lang="en-US" dirty="0"/>
          </a:p>
        </p:txBody>
      </p:sp>
    </p:spTree>
    <p:extLst>
      <p:ext uri="{BB962C8B-B14F-4D97-AF65-F5344CB8AC3E}">
        <p14:creationId xmlns:p14="http://schemas.microsoft.com/office/powerpoint/2010/main" val="3209471034"/>
      </p:ext>
    </p:extLst>
  </p:cSld>
  <p:clrMapOvr>
    <a:masterClrMapping/>
  </p:clrMapOvr>
  <p:transition spd="med">
    <p:strips dir="ru"/>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3"/>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3"/>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FC2854-694D-4840-92F1-41BFB433A083}" type="datetimeFigureOut">
              <a:rPr lang="en-US" smtClean="0"/>
              <a:pPr/>
              <a:t>9/20/2020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7A4C37-B506-417E-9289-E435A38D8269}" type="slidenum">
              <a:rPr lang="en-US" smtClean="0"/>
              <a:pPr/>
              <a:t>‹#›</a:t>
            </a:fld>
            <a:endParaRPr lang="en-US" dirty="0"/>
          </a:p>
        </p:txBody>
      </p:sp>
    </p:spTree>
    <p:extLst>
      <p:ext uri="{BB962C8B-B14F-4D97-AF65-F5344CB8AC3E}">
        <p14:creationId xmlns:p14="http://schemas.microsoft.com/office/powerpoint/2010/main" val="2259580831"/>
      </p:ext>
    </p:extLst>
  </p:cSld>
  <p:clrMapOvr>
    <a:masterClrMapping/>
  </p:clrMapOvr>
  <p:transition spd="med">
    <p:strips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9/20/2020</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
        <p:nvSpPr>
          <p:cNvPr id="7" name="Rectangle: Rounded Corners 6">
            <a:extLst>
              <a:ext uri="{FF2B5EF4-FFF2-40B4-BE49-F238E27FC236}">
                <a16:creationId xmlns:a16="http://schemas.microsoft.com/office/drawing/2014/main" id="{343B000F-F3F3-4995-9C43-B4D2648E4C54}"/>
              </a:ext>
            </a:extLst>
          </p:cNvPr>
          <p:cNvSpPr/>
          <p:nvPr userDrawn="1"/>
        </p:nvSpPr>
        <p:spPr>
          <a:xfrm>
            <a:off x="463149" y="337603"/>
            <a:ext cx="8238478" cy="6205491"/>
          </a:xfrm>
          <a:prstGeom prst="roundRect">
            <a:avLst>
              <a:gd name="adj" fmla="val 3506"/>
            </a:avLst>
          </a:prstGeom>
          <a:solidFill>
            <a:schemeClr val="accent5">
              <a:lumMod val="40000"/>
              <a:lumOff val="60000"/>
            </a:schemeClr>
          </a:solidFill>
          <a:ln>
            <a:solidFill>
              <a:schemeClr val="accent5">
                <a:lumMod val="50000"/>
              </a:schemeClr>
            </a:solid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1687288"/>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30" r:id="rId5"/>
    <p:sldLayoutId id="2147483724" r:id="rId6"/>
    <p:sldLayoutId id="2147483725" r:id="rId7"/>
    <p:sldLayoutId id="2147483726" r:id="rId8"/>
    <p:sldLayoutId id="2147483729" r:id="rId9"/>
    <p:sldLayoutId id="2147483727" r:id="rId10"/>
    <p:sldLayoutId id="2147483728"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9/20/2020</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
        <p:nvSpPr>
          <p:cNvPr id="7" name="Rectangle: Rounded Corners 6">
            <a:extLst>
              <a:ext uri="{FF2B5EF4-FFF2-40B4-BE49-F238E27FC236}">
                <a16:creationId xmlns:a16="http://schemas.microsoft.com/office/drawing/2014/main" id="{343B000F-F3F3-4995-9C43-B4D2648E4C54}"/>
              </a:ext>
            </a:extLst>
          </p:cNvPr>
          <p:cNvSpPr/>
          <p:nvPr userDrawn="1"/>
        </p:nvSpPr>
        <p:spPr>
          <a:xfrm>
            <a:off x="471775" y="346229"/>
            <a:ext cx="8238478" cy="6205491"/>
          </a:xfrm>
          <a:prstGeom prst="roundRect">
            <a:avLst>
              <a:gd name="adj" fmla="val 3506"/>
            </a:avLst>
          </a:prstGeom>
          <a:solidFill>
            <a:schemeClr val="bg1"/>
          </a:solidFill>
          <a:ln>
            <a:solidFill>
              <a:schemeClr val="accent5">
                <a:lumMod val="50000"/>
              </a:schemeClr>
            </a:solid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08942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50000"/>
          </a:schemeClr>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E818C05A-1434-44EA-AC28-4112CAAF04E1}" type="datetimeFigureOut">
              <a:rPr lang="en-US"/>
              <a:pPr>
                <a:defRPr/>
              </a:pPr>
              <a:t>9/20/2020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22D4F40-4301-436E-979E-AF66EA187D7F}" type="slidenum">
              <a:rPr lang="en-US"/>
              <a:pPr>
                <a:defRPr/>
              </a:pPr>
              <a:t>‹#›</a:t>
            </a:fld>
            <a:endParaRPr lang="en-US" dirty="0"/>
          </a:p>
        </p:txBody>
      </p:sp>
      <p:grpSp>
        <p:nvGrpSpPr>
          <p:cNvPr id="3079" name="Group 10"/>
          <p:cNvGrpSpPr>
            <a:grpSpLocks/>
          </p:cNvGrpSpPr>
          <p:nvPr userDrawn="1"/>
        </p:nvGrpSpPr>
        <p:grpSpPr bwMode="auto">
          <a:xfrm rot="5400000">
            <a:off x="8191500" y="38100"/>
            <a:ext cx="609600" cy="1295400"/>
            <a:chOff x="228600" y="0"/>
            <a:chExt cx="609600" cy="6858000"/>
          </a:xfrm>
        </p:grpSpPr>
        <p:sp>
          <p:nvSpPr>
            <p:cNvPr id="12" name="Rectangle 11"/>
            <p:cNvSpPr/>
            <p:nvPr/>
          </p:nvSpPr>
          <p:spPr>
            <a:xfrm>
              <a:off x="2286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13" name="Rectangle 12"/>
            <p:cNvSpPr/>
            <p:nvPr/>
          </p:nvSpPr>
          <p:spPr>
            <a:xfrm>
              <a:off x="4572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14" name="Rectangle 13"/>
            <p:cNvSpPr/>
            <p:nvPr/>
          </p:nvSpPr>
          <p:spPr>
            <a:xfrm>
              <a:off x="6858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grpSp>
      <p:grpSp>
        <p:nvGrpSpPr>
          <p:cNvPr id="3080" name="Group 18"/>
          <p:cNvGrpSpPr>
            <a:grpSpLocks/>
          </p:cNvGrpSpPr>
          <p:nvPr userDrawn="1"/>
        </p:nvGrpSpPr>
        <p:grpSpPr bwMode="auto">
          <a:xfrm rot="5400000">
            <a:off x="342900" y="38100"/>
            <a:ext cx="609600" cy="1295400"/>
            <a:chOff x="228600" y="0"/>
            <a:chExt cx="609600" cy="6858000"/>
          </a:xfrm>
        </p:grpSpPr>
        <p:sp>
          <p:nvSpPr>
            <p:cNvPr id="20" name="Rectangle 19"/>
            <p:cNvSpPr/>
            <p:nvPr/>
          </p:nvSpPr>
          <p:spPr>
            <a:xfrm>
              <a:off x="2286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21" name="Rectangle 20"/>
            <p:cNvSpPr/>
            <p:nvPr/>
          </p:nvSpPr>
          <p:spPr>
            <a:xfrm>
              <a:off x="4572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22" name="Rectangle 21"/>
            <p:cNvSpPr/>
            <p:nvPr/>
          </p:nvSpPr>
          <p:spPr>
            <a:xfrm>
              <a:off x="6858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grpSp>
    </p:spTree>
    <p:extLst>
      <p:ext uri="{BB962C8B-B14F-4D97-AF65-F5344CB8AC3E}">
        <p14:creationId xmlns:p14="http://schemas.microsoft.com/office/powerpoint/2010/main" val="302633705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38793283-4566-4043-B1CB-AA3553EF92C3}"/>
              </a:ext>
            </a:extLst>
          </p:cNvPr>
          <p:cNvSpPr/>
          <p:nvPr userDrawn="1"/>
        </p:nvSpPr>
        <p:spPr>
          <a:xfrm>
            <a:off x="628650" y="365126"/>
            <a:ext cx="7886700" cy="6228714"/>
          </a:xfrm>
          <a:custGeom>
            <a:avLst/>
            <a:gdLst>
              <a:gd name="connsiteX0" fmla="*/ 0 w 7886700"/>
              <a:gd name="connsiteY0" fmla="*/ 184681 h 6228714"/>
              <a:gd name="connsiteX1" fmla="*/ 184681 w 7886700"/>
              <a:gd name="connsiteY1" fmla="*/ 0 h 6228714"/>
              <a:gd name="connsiteX2" fmla="*/ 642555 w 7886700"/>
              <a:gd name="connsiteY2" fmla="*/ 0 h 6228714"/>
              <a:gd name="connsiteX3" fmla="*/ 1476296 w 7886700"/>
              <a:gd name="connsiteY3" fmla="*/ 0 h 6228714"/>
              <a:gd name="connsiteX4" fmla="*/ 1934171 w 7886700"/>
              <a:gd name="connsiteY4" fmla="*/ 0 h 6228714"/>
              <a:gd name="connsiteX5" fmla="*/ 2692738 w 7886700"/>
              <a:gd name="connsiteY5" fmla="*/ 0 h 6228714"/>
              <a:gd name="connsiteX6" fmla="*/ 3300959 w 7886700"/>
              <a:gd name="connsiteY6" fmla="*/ 0 h 6228714"/>
              <a:gd name="connsiteX7" fmla="*/ 3758834 w 7886700"/>
              <a:gd name="connsiteY7" fmla="*/ 0 h 6228714"/>
              <a:gd name="connsiteX8" fmla="*/ 4592575 w 7886700"/>
              <a:gd name="connsiteY8" fmla="*/ 0 h 6228714"/>
              <a:gd name="connsiteX9" fmla="*/ 5050449 w 7886700"/>
              <a:gd name="connsiteY9" fmla="*/ 0 h 6228714"/>
              <a:gd name="connsiteX10" fmla="*/ 5733843 w 7886700"/>
              <a:gd name="connsiteY10" fmla="*/ 0 h 6228714"/>
              <a:gd name="connsiteX11" fmla="*/ 6492411 w 7886700"/>
              <a:gd name="connsiteY11" fmla="*/ 0 h 6228714"/>
              <a:gd name="connsiteX12" fmla="*/ 7702019 w 7886700"/>
              <a:gd name="connsiteY12" fmla="*/ 0 h 6228714"/>
              <a:gd name="connsiteX13" fmla="*/ 7886700 w 7886700"/>
              <a:gd name="connsiteY13" fmla="*/ 184681 h 6228714"/>
              <a:gd name="connsiteX14" fmla="*/ 7886700 w 7886700"/>
              <a:gd name="connsiteY14" fmla="*/ 718533 h 6228714"/>
              <a:gd name="connsiteX15" fmla="*/ 7886700 w 7886700"/>
              <a:gd name="connsiteY15" fmla="*/ 1428166 h 6228714"/>
              <a:gd name="connsiteX16" fmla="*/ 7886700 w 7886700"/>
              <a:gd name="connsiteY16" fmla="*/ 1903424 h 6228714"/>
              <a:gd name="connsiteX17" fmla="*/ 7886700 w 7886700"/>
              <a:gd name="connsiteY17" fmla="*/ 2671650 h 6228714"/>
              <a:gd name="connsiteX18" fmla="*/ 7886700 w 7886700"/>
              <a:gd name="connsiteY18" fmla="*/ 3381283 h 6228714"/>
              <a:gd name="connsiteX19" fmla="*/ 7886700 w 7886700"/>
              <a:gd name="connsiteY19" fmla="*/ 4149509 h 6228714"/>
              <a:gd name="connsiteX20" fmla="*/ 7886700 w 7886700"/>
              <a:gd name="connsiteY20" fmla="*/ 4624768 h 6228714"/>
              <a:gd name="connsiteX21" fmla="*/ 7886700 w 7886700"/>
              <a:gd name="connsiteY21" fmla="*/ 5217213 h 6228714"/>
              <a:gd name="connsiteX22" fmla="*/ 7886700 w 7886700"/>
              <a:gd name="connsiteY22" fmla="*/ 6044033 h 6228714"/>
              <a:gd name="connsiteX23" fmla="*/ 7702019 w 7886700"/>
              <a:gd name="connsiteY23" fmla="*/ 6228714 h 6228714"/>
              <a:gd name="connsiteX24" fmla="*/ 7093798 w 7886700"/>
              <a:gd name="connsiteY24" fmla="*/ 6228714 h 6228714"/>
              <a:gd name="connsiteX25" fmla="*/ 6485577 w 7886700"/>
              <a:gd name="connsiteY25" fmla="*/ 6228714 h 6228714"/>
              <a:gd name="connsiteX26" fmla="*/ 6027703 w 7886700"/>
              <a:gd name="connsiteY26" fmla="*/ 6228714 h 6228714"/>
              <a:gd name="connsiteX27" fmla="*/ 5193962 w 7886700"/>
              <a:gd name="connsiteY27" fmla="*/ 6228714 h 6228714"/>
              <a:gd name="connsiteX28" fmla="*/ 4435394 w 7886700"/>
              <a:gd name="connsiteY28" fmla="*/ 6228714 h 6228714"/>
              <a:gd name="connsiteX29" fmla="*/ 3902346 w 7886700"/>
              <a:gd name="connsiteY29" fmla="*/ 6228714 h 6228714"/>
              <a:gd name="connsiteX30" fmla="*/ 3369299 w 7886700"/>
              <a:gd name="connsiteY30" fmla="*/ 6228714 h 6228714"/>
              <a:gd name="connsiteX31" fmla="*/ 2535558 w 7886700"/>
              <a:gd name="connsiteY31" fmla="*/ 6228714 h 6228714"/>
              <a:gd name="connsiteX32" fmla="*/ 1776990 w 7886700"/>
              <a:gd name="connsiteY32" fmla="*/ 6228714 h 6228714"/>
              <a:gd name="connsiteX33" fmla="*/ 1319116 w 7886700"/>
              <a:gd name="connsiteY33" fmla="*/ 6228714 h 6228714"/>
              <a:gd name="connsiteX34" fmla="*/ 184681 w 7886700"/>
              <a:gd name="connsiteY34" fmla="*/ 6228714 h 6228714"/>
              <a:gd name="connsiteX35" fmla="*/ 0 w 7886700"/>
              <a:gd name="connsiteY35" fmla="*/ 6044033 h 6228714"/>
              <a:gd name="connsiteX36" fmla="*/ 0 w 7886700"/>
              <a:gd name="connsiteY36" fmla="*/ 5275807 h 6228714"/>
              <a:gd name="connsiteX37" fmla="*/ 0 w 7886700"/>
              <a:gd name="connsiteY37" fmla="*/ 4741955 h 6228714"/>
              <a:gd name="connsiteX38" fmla="*/ 0 w 7886700"/>
              <a:gd name="connsiteY38" fmla="*/ 4032322 h 6228714"/>
              <a:gd name="connsiteX39" fmla="*/ 0 w 7886700"/>
              <a:gd name="connsiteY39" fmla="*/ 3381283 h 6228714"/>
              <a:gd name="connsiteX40" fmla="*/ 0 w 7886700"/>
              <a:gd name="connsiteY40" fmla="*/ 2906024 h 6228714"/>
              <a:gd name="connsiteX41" fmla="*/ 0 w 7886700"/>
              <a:gd name="connsiteY41" fmla="*/ 2196392 h 6228714"/>
              <a:gd name="connsiteX42" fmla="*/ 0 w 7886700"/>
              <a:gd name="connsiteY42" fmla="*/ 1486759 h 6228714"/>
              <a:gd name="connsiteX43" fmla="*/ 0 w 7886700"/>
              <a:gd name="connsiteY43" fmla="*/ 835720 h 6228714"/>
              <a:gd name="connsiteX44" fmla="*/ 0 w 7886700"/>
              <a:gd name="connsiteY44" fmla="*/ 184681 h 6228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886700" h="6228714" fill="none" extrusionOk="0">
                <a:moveTo>
                  <a:pt x="0" y="184681"/>
                </a:moveTo>
                <a:cubicBezTo>
                  <a:pt x="11720" y="80117"/>
                  <a:pt x="71331" y="17967"/>
                  <a:pt x="184681" y="0"/>
                </a:cubicBezTo>
                <a:cubicBezTo>
                  <a:pt x="368906" y="-8839"/>
                  <a:pt x="512985" y="9131"/>
                  <a:pt x="642555" y="0"/>
                </a:cubicBezTo>
                <a:cubicBezTo>
                  <a:pt x="772125" y="-9131"/>
                  <a:pt x="1101053" y="3208"/>
                  <a:pt x="1476296" y="0"/>
                </a:cubicBezTo>
                <a:cubicBezTo>
                  <a:pt x="1851539" y="-3208"/>
                  <a:pt x="1838337" y="8022"/>
                  <a:pt x="1934171" y="0"/>
                </a:cubicBezTo>
                <a:cubicBezTo>
                  <a:pt x="2030006" y="-8022"/>
                  <a:pt x="2336843" y="-23931"/>
                  <a:pt x="2692738" y="0"/>
                </a:cubicBezTo>
                <a:cubicBezTo>
                  <a:pt x="3048633" y="23931"/>
                  <a:pt x="3142989" y="-12892"/>
                  <a:pt x="3300959" y="0"/>
                </a:cubicBezTo>
                <a:cubicBezTo>
                  <a:pt x="3458929" y="12892"/>
                  <a:pt x="3561863" y="-21433"/>
                  <a:pt x="3758834" y="0"/>
                </a:cubicBezTo>
                <a:cubicBezTo>
                  <a:pt x="3955806" y="21433"/>
                  <a:pt x="4235288" y="-6665"/>
                  <a:pt x="4592575" y="0"/>
                </a:cubicBezTo>
                <a:cubicBezTo>
                  <a:pt x="4949862" y="6665"/>
                  <a:pt x="4880769" y="-4367"/>
                  <a:pt x="5050449" y="0"/>
                </a:cubicBezTo>
                <a:cubicBezTo>
                  <a:pt x="5220129" y="4367"/>
                  <a:pt x="5395237" y="-19108"/>
                  <a:pt x="5733843" y="0"/>
                </a:cubicBezTo>
                <a:cubicBezTo>
                  <a:pt x="6072449" y="19108"/>
                  <a:pt x="6160264" y="20541"/>
                  <a:pt x="6492411" y="0"/>
                </a:cubicBezTo>
                <a:cubicBezTo>
                  <a:pt x="6824558" y="-20541"/>
                  <a:pt x="7334269" y="54011"/>
                  <a:pt x="7702019" y="0"/>
                </a:cubicBezTo>
                <a:cubicBezTo>
                  <a:pt x="7819170" y="10411"/>
                  <a:pt x="7896074" y="93517"/>
                  <a:pt x="7886700" y="184681"/>
                </a:cubicBezTo>
                <a:cubicBezTo>
                  <a:pt x="7895280" y="317112"/>
                  <a:pt x="7889848" y="561816"/>
                  <a:pt x="7886700" y="718533"/>
                </a:cubicBezTo>
                <a:cubicBezTo>
                  <a:pt x="7883552" y="875250"/>
                  <a:pt x="7900346" y="1228845"/>
                  <a:pt x="7886700" y="1428166"/>
                </a:cubicBezTo>
                <a:cubicBezTo>
                  <a:pt x="7873054" y="1627487"/>
                  <a:pt x="7884191" y="1685177"/>
                  <a:pt x="7886700" y="1903424"/>
                </a:cubicBezTo>
                <a:cubicBezTo>
                  <a:pt x="7889209" y="2121671"/>
                  <a:pt x="7898563" y="2434295"/>
                  <a:pt x="7886700" y="2671650"/>
                </a:cubicBezTo>
                <a:cubicBezTo>
                  <a:pt x="7874837" y="2909005"/>
                  <a:pt x="7892258" y="3175117"/>
                  <a:pt x="7886700" y="3381283"/>
                </a:cubicBezTo>
                <a:cubicBezTo>
                  <a:pt x="7881142" y="3587449"/>
                  <a:pt x="7904816" y="3936291"/>
                  <a:pt x="7886700" y="4149509"/>
                </a:cubicBezTo>
                <a:cubicBezTo>
                  <a:pt x="7868584" y="4362727"/>
                  <a:pt x="7902127" y="4424729"/>
                  <a:pt x="7886700" y="4624768"/>
                </a:cubicBezTo>
                <a:cubicBezTo>
                  <a:pt x="7871273" y="4824807"/>
                  <a:pt x="7900579" y="5041863"/>
                  <a:pt x="7886700" y="5217213"/>
                </a:cubicBezTo>
                <a:cubicBezTo>
                  <a:pt x="7872821" y="5392563"/>
                  <a:pt x="7900902" y="5816037"/>
                  <a:pt x="7886700" y="6044033"/>
                </a:cubicBezTo>
                <a:cubicBezTo>
                  <a:pt x="7905333" y="6144589"/>
                  <a:pt x="7803943" y="6226053"/>
                  <a:pt x="7702019" y="6228714"/>
                </a:cubicBezTo>
                <a:cubicBezTo>
                  <a:pt x="7473737" y="6250251"/>
                  <a:pt x="7346584" y="6232216"/>
                  <a:pt x="7093798" y="6228714"/>
                </a:cubicBezTo>
                <a:cubicBezTo>
                  <a:pt x="6841012" y="6225212"/>
                  <a:pt x="6771487" y="6235053"/>
                  <a:pt x="6485577" y="6228714"/>
                </a:cubicBezTo>
                <a:cubicBezTo>
                  <a:pt x="6199667" y="6222375"/>
                  <a:pt x="6203238" y="6208489"/>
                  <a:pt x="6027703" y="6228714"/>
                </a:cubicBezTo>
                <a:cubicBezTo>
                  <a:pt x="5852168" y="6248939"/>
                  <a:pt x="5366730" y="6270253"/>
                  <a:pt x="5193962" y="6228714"/>
                </a:cubicBezTo>
                <a:cubicBezTo>
                  <a:pt x="5021194" y="6187175"/>
                  <a:pt x="4748429" y="6198575"/>
                  <a:pt x="4435394" y="6228714"/>
                </a:cubicBezTo>
                <a:cubicBezTo>
                  <a:pt x="4122359" y="6258853"/>
                  <a:pt x="4131036" y="6232151"/>
                  <a:pt x="3902346" y="6228714"/>
                </a:cubicBezTo>
                <a:cubicBezTo>
                  <a:pt x="3673656" y="6225277"/>
                  <a:pt x="3528376" y="6224884"/>
                  <a:pt x="3369299" y="6228714"/>
                </a:cubicBezTo>
                <a:cubicBezTo>
                  <a:pt x="3210222" y="6232544"/>
                  <a:pt x="2864981" y="6196375"/>
                  <a:pt x="2535558" y="6228714"/>
                </a:cubicBezTo>
                <a:cubicBezTo>
                  <a:pt x="2206135" y="6261053"/>
                  <a:pt x="2079480" y="6193018"/>
                  <a:pt x="1776990" y="6228714"/>
                </a:cubicBezTo>
                <a:cubicBezTo>
                  <a:pt x="1474500" y="6264410"/>
                  <a:pt x="1495701" y="6235446"/>
                  <a:pt x="1319116" y="6228714"/>
                </a:cubicBezTo>
                <a:cubicBezTo>
                  <a:pt x="1142531" y="6221982"/>
                  <a:pt x="476217" y="6224752"/>
                  <a:pt x="184681" y="6228714"/>
                </a:cubicBezTo>
                <a:cubicBezTo>
                  <a:pt x="99170" y="6230550"/>
                  <a:pt x="-19247" y="6132841"/>
                  <a:pt x="0" y="6044033"/>
                </a:cubicBezTo>
                <a:cubicBezTo>
                  <a:pt x="30574" y="5736569"/>
                  <a:pt x="-34351" y="5523649"/>
                  <a:pt x="0" y="5275807"/>
                </a:cubicBezTo>
                <a:cubicBezTo>
                  <a:pt x="34351" y="5027965"/>
                  <a:pt x="20138" y="4850290"/>
                  <a:pt x="0" y="4741955"/>
                </a:cubicBezTo>
                <a:cubicBezTo>
                  <a:pt x="-20138" y="4633620"/>
                  <a:pt x="-23003" y="4290369"/>
                  <a:pt x="0" y="4032322"/>
                </a:cubicBezTo>
                <a:cubicBezTo>
                  <a:pt x="23003" y="3774275"/>
                  <a:pt x="-10959" y="3528671"/>
                  <a:pt x="0" y="3381283"/>
                </a:cubicBezTo>
                <a:cubicBezTo>
                  <a:pt x="10959" y="3233895"/>
                  <a:pt x="-16974" y="3082627"/>
                  <a:pt x="0" y="2906024"/>
                </a:cubicBezTo>
                <a:cubicBezTo>
                  <a:pt x="16974" y="2729421"/>
                  <a:pt x="27389" y="2412761"/>
                  <a:pt x="0" y="2196392"/>
                </a:cubicBezTo>
                <a:cubicBezTo>
                  <a:pt x="-27389" y="1980023"/>
                  <a:pt x="-16741" y="1753041"/>
                  <a:pt x="0" y="1486759"/>
                </a:cubicBezTo>
                <a:cubicBezTo>
                  <a:pt x="16741" y="1220477"/>
                  <a:pt x="14585" y="1032672"/>
                  <a:pt x="0" y="835720"/>
                </a:cubicBezTo>
                <a:cubicBezTo>
                  <a:pt x="-14585" y="638768"/>
                  <a:pt x="-22590" y="432343"/>
                  <a:pt x="0" y="184681"/>
                </a:cubicBezTo>
                <a:close/>
              </a:path>
              <a:path w="7886700" h="6228714" stroke="0" extrusionOk="0">
                <a:moveTo>
                  <a:pt x="0" y="184681"/>
                </a:moveTo>
                <a:cubicBezTo>
                  <a:pt x="-8111" y="80500"/>
                  <a:pt x="59851" y="1433"/>
                  <a:pt x="184681" y="0"/>
                </a:cubicBezTo>
                <a:cubicBezTo>
                  <a:pt x="493532" y="6723"/>
                  <a:pt x="592524" y="-2050"/>
                  <a:pt x="943249" y="0"/>
                </a:cubicBezTo>
                <a:cubicBezTo>
                  <a:pt x="1293974" y="2050"/>
                  <a:pt x="1420215" y="-4610"/>
                  <a:pt x="1776990" y="0"/>
                </a:cubicBezTo>
                <a:cubicBezTo>
                  <a:pt x="2133765" y="4610"/>
                  <a:pt x="2015618" y="5196"/>
                  <a:pt x="2234864" y="0"/>
                </a:cubicBezTo>
                <a:cubicBezTo>
                  <a:pt x="2454110" y="-5196"/>
                  <a:pt x="2611549" y="17277"/>
                  <a:pt x="2918258" y="0"/>
                </a:cubicBezTo>
                <a:cubicBezTo>
                  <a:pt x="3224967" y="-17277"/>
                  <a:pt x="3226414" y="11602"/>
                  <a:pt x="3376133" y="0"/>
                </a:cubicBezTo>
                <a:cubicBezTo>
                  <a:pt x="3525852" y="-11602"/>
                  <a:pt x="3779010" y="-20689"/>
                  <a:pt x="4059527" y="0"/>
                </a:cubicBezTo>
                <a:cubicBezTo>
                  <a:pt x="4340044" y="20689"/>
                  <a:pt x="4484074" y="30318"/>
                  <a:pt x="4667748" y="0"/>
                </a:cubicBezTo>
                <a:cubicBezTo>
                  <a:pt x="4851422" y="-30318"/>
                  <a:pt x="5232166" y="25358"/>
                  <a:pt x="5426316" y="0"/>
                </a:cubicBezTo>
                <a:cubicBezTo>
                  <a:pt x="5620466" y="-25358"/>
                  <a:pt x="5768898" y="-11951"/>
                  <a:pt x="5884190" y="0"/>
                </a:cubicBezTo>
                <a:cubicBezTo>
                  <a:pt x="5999482" y="11951"/>
                  <a:pt x="6359767" y="-4295"/>
                  <a:pt x="6492411" y="0"/>
                </a:cubicBezTo>
                <a:cubicBezTo>
                  <a:pt x="6625055" y="4295"/>
                  <a:pt x="7187348" y="-53987"/>
                  <a:pt x="7702019" y="0"/>
                </a:cubicBezTo>
                <a:cubicBezTo>
                  <a:pt x="7821817" y="-2244"/>
                  <a:pt x="7894509" y="64819"/>
                  <a:pt x="7886700" y="184681"/>
                </a:cubicBezTo>
                <a:cubicBezTo>
                  <a:pt x="7907739" y="347972"/>
                  <a:pt x="7860017" y="640702"/>
                  <a:pt x="7886700" y="835720"/>
                </a:cubicBezTo>
                <a:cubicBezTo>
                  <a:pt x="7913383" y="1030738"/>
                  <a:pt x="7911803" y="1388166"/>
                  <a:pt x="7886700" y="1603946"/>
                </a:cubicBezTo>
                <a:cubicBezTo>
                  <a:pt x="7861597" y="1819726"/>
                  <a:pt x="7896483" y="2159826"/>
                  <a:pt x="7886700" y="2372172"/>
                </a:cubicBezTo>
                <a:cubicBezTo>
                  <a:pt x="7876917" y="2584518"/>
                  <a:pt x="7879968" y="2815878"/>
                  <a:pt x="7886700" y="3140399"/>
                </a:cubicBezTo>
                <a:cubicBezTo>
                  <a:pt x="7893432" y="3464920"/>
                  <a:pt x="7880457" y="3569960"/>
                  <a:pt x="7886700" y="3732844"/>
                </a:cubicBezTo>
                <a:cubicBezTo>
                  <a:pt x="7892943" y="3895729"/>
                  <a:pt x="7889399" y="4119008"/>
                  <a:pt x="7886700" y="4442477"/>
                </a:cubicBezTo>
                <a:cubicBezTo>
                  <a:pt x="7884001" y="4765946"/>
                  <a:pt x="7870622" y="4778596"/>
                  <a:pt x="7886700" y="5034922"/>
                </a:cubicBezTo>
                <a:cubicBezTo>
                  <a:pt x="7902778" y="5291248"/>
                  <a:pt x="7847521" y="5554788"/>
                  <a:pt x="7886700" y="6044033"/>
                </a:cubicBezTo>
                <a:cubicBezTo>
                  <a:pt x="7886932" y="6136914"/>
                  <a:pt x="7800835" y="6229049"/>
                  <a:pt x="7702019" y="6228714"/>
                </a:cubicBezTo>
                <a:cubicBezTo>
                  <a:pt x="7450646" y="6193432"/>
                  <a:pt x="7106170" y="6200186"/>
                  <a:pt x="6943451" y="6228714"/>
                </a:cubicBezTo>
                <a:cubicBezTo>
                  <a:pt x="6780732" y="6257242"/>
                  <a:pt x="6412060" y="6199118"/>
                  <a:pt x="6260057" y="6228714"/>
                </a:cubicBezTo>
                <a:cubicBezTo>
                  <a:pt x="6108054" y="6258310"/>
                  <a:pt x="5953698" y="6241536"/>
                  <a:pt x="5651836" y="6228714"/>
                </a:cubicBezTo>
                <a:cubicBezTo>
                  <a:pt x="5349974" y="6215892"/>
                  <a:pt x="5097423" y="6204173"/>
                  <a:pt x="4893268" y="6228714"/>
                </a:cubicBezTo>
                <a:cubicBezTo>
                  <a:pt x="4689113" y="6253255"/>
                  <a:pt x="4596147" y="6234400"/>
                  <a:pt x="4360221" y="6228714"/>
                </a:cubicBezTo>
                <a:cubicBezTo>
                  <a:pt x="4124295" y="6223028"/>
                  <a:pt x="3800483" y="6265121"/>
                  <a:pt x="3601653" y="6228714"/>
                </a:cubicBezTo>
                <a:cubicBezTo>
                  <a:pt x="3402823" y="6192307"/>
                  <a:pt x="3336115" y="6224437"/>
                  <a:pt x="3143779" y="6228714"/>
                </a:cubicBezTo>
                <a:cubicBezTo>
                  <a:pt x="2951443" y="6232991"/>
                  <a:pt x="2581902" y="6249992"/>
                  <a:pt x="2385211" y="6228714"/>
                </a:cubicBezTo>
                <a:cubicBezTo>
                  <a:pt x="2188520" y="6207436"/>
                  <a:pt x="2107920" y="6208345"/>
                  <a:pt x="1927337" y="6228714"/>
                </a:cubicBezTo>
                <a:cubicBezTo>
                  <a:pt x="1746754" y="6249083"/>
                  <a:pt x="1402866" y="6216482"/>
                  <a:pt x="1168769" y="6228714"/>
                </a:cubicBezTo>
                <a:cubicBezTo>
                  <a:pt x="934672" y="6240946"/>
                  <a:pt x="538971" y="6213331"/>
                  <a:pt x="184681" y="6228714"/>
                </a:cubicBezTo>
                <a:cubicBezTo>
                  <a:pt x="60069" y="6234698"/>
                  <a:pt x="-10029" y="6143826"/>
                  <a:pt x="0" y="6044033"/>
                </a:cubicBezTo>
                <a:cubicBezTo>
                  <a:pt x="-5049" y="5947757"/>
                  <a:pt x="12839" y="5690916"/>
                  <a:pt x="0" y="5568774"/>
                </a:cubicBezTo>
                <a:cubicBezTo>
                  <a:pt x="-12839" y="5446632"/>
                  <a:pt x="-16586" y="5208505"/>
                  <a:pt x="0" y="4917735"/>
                </a:cubicBezTo>
                <a:cubicBezTo>
                  <a:pt x="16586" y="4626965"/>
                  <a:pt x="-6933" y="4529488"/>
                  <a:pt x="0" y="4208103"/>
                </a:cubicBezTo>
                <a:cubicBezTo>
                  <a:pt x="6933" y="3886718"/>
                  <a:pt x="-17313" y="3787253"/>
                  <a:pt x="0" y="3498470"/>
                </a:cubicBezTo>
                <a:cubicBezTo>
                  <a:pt x="17313" y="3209687"/>
                  <a:pt x="14086" y="3169044"/>
                  <a:pt x="0" y="3023212"/>
                </a:cubicBezTo>
                <a:cubicBezTo>
                  <a:pt x="-14086" y="2877380"/>
                  <a:pt x="23532" y="2635061"/>
                  <a:pt x="0" y="2313579"/>
                </a:cubicBezTo>
                <a:cubicBezTo>
                  <a:pt x="-23532" y="1992097"/>
                  <a:pt x="-15617" y="1971617"/>
                  <a:pt x="0" y="1721133"/>
                </a:cubicBezTo>
                <a:cubicBezTo>
                  <a:pt x="15617" y="1470649"/>
                  <a:pt x="18073" y="1181837"/>
                  <a:pt x="0" y="1011501"/>
                </a:cubicBezTo>
                <a:cubicBezTo>
                  <a:pt x="-18073" y="841165"/>
                  <a:pt x="38637" y="462246"/>
                  <a:pt x="0" y="184681"/>
                </a:cubicBezTo>
                <a:close/>
              </a:path>
            </a:pathLst>
          </a:custGeom>
          <a:solidFill>
            <a:schemeClr val="bg1"/>
          </a:solidFill>
          <a:ln>
            <a:extLst>
              <a:ext uri="{C807C97D-BFC1-408E-A445-0C87EB9F89A2}">
                <ask:lineSketchStyleProps xmlns:ask="http://schemas.microsoft.com/office/drawing/2018/sketchyshapes" sd="2742615537">
                  <a:prstGeom prst="roundRect">
                    <a:avLst>
                      <a:gd name="adj" fmla="val 2965"/>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57B20C-CDF0-4B20-8C05-0D60B5923E0E}" type="datetimeFigureOut">
              <a:rPr lang="en-US" smtClean="0"/>
              <a:t>9/20/2020</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49401F-55CA-4D2C-BF2E-6AD548BC3EFE}" type="slidenum">
              <a:rPr lang="en-US" smtClean="0"/>
              <a:t>‹#›</a:t>
            </a:fld>
            <a:endParaRPr lang="en-US" dirty="0"/>
          </a:p>
        </p:txBody>
      </p:sp>
    </p:spTree>
    <p:extLst>
      <p:ext uri="{BB962C8B-B14F-4D97-AF65-F5344CB8AC3E}">
        <p14:creationId xmlns:p14="http://schemas.microsoft.com/office/powerpoint/2010/main" val="2166487145"/>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5"/>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FC2854-694D-4840-92F1-41BFB433A083}" type="datetimeFigureOut">
              <a:rPr lang="en-US" smtClean="0"/>
              <a:pPr/>
              <a:t>9/20/2020</a:t>
            </a:fld>
            <a:endParaRPr lang="en-US" dirty="0"/>
          </a:p>
        </p:txBody>
      </p:sp>
      <p:sp>
        <p:nvSpPr>
          <p:cNvPr id="5" name="Footer Placeholder 4"/>
          <p:cNvSpPr>
            <a:spLocks noGrp="1"/>
          </p:cNvSpPr>
          <p:nvPr>
            <p:ph type="ftr" sz="quarter" idx="3"/>
          </p:nvPr>
        </p:nvSpPr>
        <p:spPr>
          <a:xfrm>
            <a:off x="3124200" y="6356355"/>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7A4C37-B506-417E-9289-E435A38D8269}" type="slidenum">
              <a:rPr lang="en-US" smtClean="0"/>
              <a:pPr/>
              <a:t>‹#›</a:t>
            </a:fld>
            <a:endParaRPr lang="en-US" dirty="0"/>
          </a:p>
        </p:txBody>
      </p:sp>
      <p:sp>
        <p:nvSpPr>
          <p:cNvPr id="7" name="Rectangle 6"/>
          <p:cNvSpPr/>
          <p:nvPr userDrawn="1"/>
        </p:nvSpPr>
        <p:spPr>
          <a:xfrm>
            <a:off x="228600" y="0"/>
            <a:ext cx="381000" cy="6858000"/>
          </a:xfrm>
          <a:prstGeom prst="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1014885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ransition spd="med">
    <p:strips dir="ru"/>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CF08E-233C-44EF-B8FD-318DA66FD975}"/>
              </a:ext>
            </a:extLst>
          </p:cNvPr>
          <p:cNvSpPr txBox="1">
            <a:spLocks/>
          </p:cNvSpPr>
          <p:nvPr/>
        </p:nvSpPr>
        <p:spPr>
          <a:xfrm>
            <a:off x="924830" y="678479"/>
            <a:ext cx="4023360" cy="3204134"/>
          </a:xfrm>
          <a:prstGeom prst="rect">
            <a:avLst/>
          </a:prstGeom>
        </p:spPr>
        <p:txBody>
          <a:bodyPr anchor="b">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latin typeface="Arial Nova" panose="020B0504020202020204" pitchFamily="34" charset="0"/>
              </a:rPr>
              <a:t>My Servants The Prophets</a:t>
            </a:r>
            <a:br>
              <a:rPr lang="en-US" sz="4800" b="1" dirty="0">
                <a:latin typeface="Arial Nova" panose="020B0504020202020204" pitchFamily="34" charset="0"/>
              </a:rPr>
            </a:br>
            <a:br>
              <a:rPr lang="en-US" sz="4800" dirty="0">
                <a:latin typeface="Arial Nova" panose="020B0504020202020204" pitchFamily="34" charset="0"/>
              </a:rPr>
            </a:br>
            <a:r>
              <a:rPr lang="en-US" sz="4000" i="1" dirty="0">
                <a:latin typeface="Arial Nova" panose="020B0504020202020204" pitchFamily="34" charset="0"/>
              </a:rPr>
              <a:t>A Study of the Major Prophets</a:t>
            </a:r>
            <a:endParaRPr lang="en-US" sz="4800" i="1" dirty="0">
              <a:latin typeface="Arial Nova" panose="020B0504020202020204" pitchFamily="34" charset="0"/>
            </a:endParaRPr>
          </a:p>
        </p:txBody>
      </p:sp>
      <p:sp>
        <p:nvSpPr>
          <p:cNvPr id="3" name="Subtitle 2">
            <a:extLst>
              <a:ext uri="{FF2B5EF4-FFF2-40B4-BE49-F238E27FC236}">
                <a16:creationId xmlns:a16="http://schemas.microsoft.com/office/drawing/2014/main" id="{FC416CBC-5824-4484-BE2B-BC7A3726FAFD}"/>
              </a:ext>
            </a:extLst>
          </p:cNvPr>
          <p:cNvSpPr txBox="1">
            <a:spLocks/>
          </p:cNvSpPr>
          <p:nvPr/>
        </p:nvSpPr>
        <p:spPr>
          <a:xfrm>
            <a:off x="2560320" y="4856508"/>
            <a:ext cx="4023359" cy="1208141"/>
          </a:xfrm>
          <a:prstGeom prst="rect">
            <a:avLst/>
          </a:prstGeom>
        </p:spPr>
        <p:txBody>
          <a:bodyPr anchor="ctr">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solidFill>
                  <a:srgbClr val="0000FF"/>
                </a:solidFill>
                <a:latin typeface="Arial Nova" panose="020B0504020202020204" pitchFamily="34" charset="0"/>
              </a:rPr>
              <a:t>Ezekiel</a:t>
            </a:r>
          </a:p>
        </p:txBody>
      </p:sp>
      <p:pic>
        <p:nvPicPr>
          <p:cNvPr id="5" name="Picture 4" descr="Prophet.jpg">
            <a:extLst>
              <a:ext uri="{FF2B5EF4-FFF2-40B4-BE49-F238E27FC236}">
                <a16:creationId xmlns:a16="http://schemas.microsoft.com/office/drawing/2014/main" id="{FF8882DB-EE98-4148-A9DA-421C809C1AF9}"/>
              </a:ext>
            </a:extLst>
          </p:cNvPr>
          <p:cNvPicPr>
            <a:picLocks noChangeAspect="1"/>
          </p:cNvPicPr>
          <p:nvPr/>
        </p:nvPicPr>
        <p:blipFill rotWithShape="1">
          <a:blip r:embed="rId2"/>
          <a:srcRect r="31024"/>
          <a:stretch/>
        </p:blipFill>
        <p:spPr>
          <a:xfrm>
            <a:off x="5070110" y="678479"/>
            <a:ext cx="3474913" cy="3780806"/>
          </a:xfrm>
          <a:prstGeom prst="ellipse">
            <a:avLst/>
          </a:prstGeom>
          <a:ln>
            <a:noFill/>
          </a:ln>
          <a:effectLst>
            <a:softEdge rad="112500"/>
          </a:effectLst>
        </p:spPr>
      </p:pic>
      <p:cxnSp>
        <p:nvCxnSpPr>
          <p:cNvPr id="7" name="Straight Connector 6">
            <a:extLst>
              <a:ext uri="{FF2B5EF4-FFF2-40B4-BE49-F238E27FC236}">
                <a16:creationId xmlns:a16="http://schemas.microsoft.com/office/drawing/2014/main" id="{CEFDB71B-D71D-4FFE-B08C-3EFD09DB5D2A}"/>
              </a:ext>
            </a:extLst>
          </p:cNvPr>
          <p:cNvCxnSpPr/>
          <p:nvPr/>
        </p:nvCxnSpPr>
        <p:spPr>
          <a:xfrm>
            <a:off x="863867" y="4459285"/>
            <a:ext cx="7496359" cy="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54344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B07ABA-A1F4-49EA-931A-9BDCD877FED9}"/>
              </a:ext>
            </a:extLst>
          </p:cNvPr>
          <p:cNvSpPr txBox="1"/>
          <p:nvPr/>
        </p:nvSpPr>
        <p:spPr>
          <a:xfrm>
            <a:off x="1206137" y="174720"/>
            <a:ext cx="6731726" cy="584775"/>
          </a:xfrm>
          <a:prstGeom prst="rect">
            <a:avLst/>
          </a:prstGeom>
          <a:solidFill>
            <a:schemeClr val="bg1"/>
          </a:solidFill>
          <a:ln>
            <a:solidFill>
              <a:schemeClr val="accent5">
                <a:lumMod val="50000"/>
              </a:schemeClr>
            </a:solidFill>
          </a:ln>
        </p:spPr>
        <p:txBody>
          <a:bodyPr wrap="square" rtlCol="0">
            <a:spAutoFit/>
          </a:bodyPr>
          <a:lstStyle/>
          <a:p>
            <a:pPr algn="ctr"/>
            <a:r>
              <a:rPr lang="en-US" sz="3200" dirty="0">
                <a:latin typeface="Arial" panose="020B0604020202020204" pitchFamily="34" charset="0"/>
                <a:cs typeface="Arial" panose="020B0604020202020204" pitchFamily="34" charset="0"/>
              </a:rPr>
              <a:t>Outline of Ezekiel</a:t>
            </a:r>
          </a:p>
        </p:txBody>
      </p:sp>
      <p:sp>
        <p:nvSpPr>
          <p:cNvPr id="3" name="TextBox 2">
            <a:extLst>
              <a:ext uri="{FF2B5EF4-FFF2-40B4-BE49-F238E27FC236}">
                <a16:creationId xmlns:a16="http://schemas.microsoft.com/office/drawing/2014/main" id="{33BE9C72-9D46-4497-B0B8-324FBD374D4B}"/>
              </a:ext>
            </a:extLst>
          </p:cNvPr>
          <p:cNvSpPr txBox="1"/>
          <p:nvPr/>
        </p:nvSpPr>
        <p:spPr>
          <a:xfrm>
            <a:off x="1018902" y="1043731"/>
            <a:ext cx="6731725" cy="4647426"/>
          </a:xfrm>
          <a:prstGeom prst="rect">
            <a:avLst/>
          </a:prstGeom>
          <a:noFill/>
        </p:spPr>
        <p:txBody>
          <a:bodyPr wrap="square" rtlCol="0">
            <a:spAutoFit/>
          </a:bodyPr>
          <a:lstStyle/>
          <a:p>
            <a:pPr marL="514350" indent="-514350" algn="l">
              <a:buFont typeface="+mj-lt"/>
              <a:buAutoNum type="romanUcPeriod"/>
            </a:pPr>
            <a:r>
              <a:rPr lang="en-US" sz="2400" b="1" u="sng" dirty="0">
                <a:latin typeface="Arial" panose="020B0604020202020204" pitchFamily="34" charset="0"/>
                <a:cs typeface="Arial" panose="020B0604020202020204" pitchFamily="34" charset="0"/>
              </a:rPr>
              <a:t>Judgment on Jerusalem</a:t>
            </a:r>
            <a:r>
              <a:rPr lang="en-US" sz="2400" dirty="0">
                <a:latin typeface="Arial" panose="020B0604020202020204" pitchFamily="34" charset="0"/>
                <a:cs typeface="Arial" panose="020B0604020202020204" pitchFamily="34" charset="0"/>
              </a:rPr>
              <a:t> (1-24)</a:t>
            </a:r>
          </a:p>
          <a:p>
            <a:pPr marL="514350" indent="-514350" algn="l">
              <a:buFont typeface="+mj-lt"/>
              <a:buAutoNum type="romanUcPeriod"/>
            </a:pPr>
            <a:endParaRPr lang="en-US" sz="800" dirty="0">
              <a:latin typeface="Arial" panose="020B0604020202020204" pitchFamily="34" charset="0"/>
              <a:cs typeface="Arial" panose="020B0604020202020204" pitchFamily="34" charset="0"/>
            </a:endParaRPr>
          </a:p>
          <a:p>
            <a:pPr marL="971550" lvl="1" indent="-514350">
              <a:buFont typeface="+mj-lt"/>
              <a:buAutoNum type="alphaUcPeriod"/>
            </a:pPr>
            <a:r>
              <a:rPr lang="en-US" sz="2000" i="1" dirty="0">
                <a:latin typeface="Arial" panose="020B0604020202020204" pitchFamily="34" charset="0"/>
                <a:cs typeface="Arial" panose="020B0604020202020204" pitchFamily="34" charset="0"/>
              </a:rPr>
              <a:t>Call of the prophet (1-3)</a:t>
            </a:r>
          </a:p>
          <a:p>
            <a:pPr marL="971550" lvl="1" indent="-514350">
              <a:buFont typeface="+mj-lt"/>
              <a:buAutoNum type="alphaUcPeriod"/>
            </a:pPr>
            <a:r>
              <a:rPr lang="en-US" sz="2000" i="1" dirty="0">
                <a:latin typeface="Arial" panose="020B0604020202020204" pitchFamily="34" charset="0"/>
                <a:cs typeface="Arial" panose="020B0604020202020204" pitchFamily="34" charset="0"/>
              </a:rPr>
              <a:t>A disobedient nation (4-7)</a:t>
            </a:r>
          </a:p>
          <a:p>
            <a:pPr marL="971550" lvl="1" indent="-514350">
              <a:buFont typeface="+mj-lt"/>
              <a:buAutoNum type="alphaUcPeriod"/>
            </a:pPr>
            <a:r>
              <a:rPr lang="en-US" sz="2000" i="1" dirty="0">
                <a:latin typeface="Arial" panose="020B0604020202020204" pitchFamily="34" charset="0"/>
                <a:cs typeface="Arial" panose="020B0604020202020204" pitchFamily="34" charset="0"/>
              </a:rPr>
              <a:t>Glory departs (8-11)</a:t>
            </a:r>
          </a:p>
          <a:p>
            <a:pPr marL="971550" lvl="1" indent="-514350">
              <a:buFont typeface="+mj-lt"/>
              <a:buAutoNum type="alphaUcPeriod"/>
            </a:pPr>
            <a:r>
              <a:rPr lang="en-US" sz="2000" i="1" dirty="0">
                <a:latin typeface="Arial" panose="020B0604020202020204" pitchFamily="34" charset="0"/>
                <a:cs typeface="Arial" panose="020B0604020202020204" pitchFamily="34" charset="0"/>
              </a:rPr>
              <a:t>Disciplined nation (12-24)</a:t>
            </a:r>
          </a:p>
          <a:p>
            <a:pPr marL="971550" lvl="1" indent="-514350">
              <a:buFont typeface="+mj-lt"/>
              <a:buAutoNum type="alphaUcPeriod"/>
            </a:pPr>
            <a:endParaRPr lang="en-US" sz="2400" i="1" dirty="0">
              <a:latin typeface="Arial" panose="020B0604020202020204" pitchFamily="34" charset="0"/>
              <a:cs typeface="Arial" panose="020B0604020202020204" pitchFamily="34" charset="0"/>
            </a:endParaRPr>
          </a:p>
          <a:p>
            <a:pPr marL="514350" indent="-514350">
              <a:buFont typeface="+mj-lt"/>
              <a:buAutoNum type="romanUcPeriod"/>
            </a:pPr>
            <a:r>
              <a:rPr lang="en-US" sz="2400" b="1" u="sng" dirty="0">
                <a:latin typeface="Arial" panose="020B0604020202020204" pitchFamily="34" charset="0"/>
                <a:cs typeface="Arial" panose="020B0604020202020204" pitchFamily="34" charset="0"/>
              </a:rPr>
              <a:t>Judgment on the Gentile Nations </a:t>
            </a:r>
            <a:r>
              <a:rPr lang="en-US" sz="2400" dirty="0">
                <a:latin typeface="Arial" panose="020B0604020202020204" pitchFamily="34" charset="0"/>
                <a:cs typeface="Arial" panose="020B0604020202020204" pitchFamily="34" charset="0"/>
              </a:rPr>
              <a:t>(25-32)</a:t>
            </a:r>
          </a:p>
          <a:p>
            <a:pPr marL="514350" indent="-514350">
              <a:buFont typeface="+mj-lt"/>
              <a:buAutoNum type="romanUcPeriod"/>
            </a:pPr>
            <a:endParaRPr lang="en-US" sz="2400" dirty="0">
              <a:latin typeface="Arial" panose="020B0604020202020204" pitchFamily="34" charset="0"/>
              <a:cs typeface="Arial" panose="020B0604020202020204" pitchFamily="34" charset="0"/>
            </a:endParaRPr>
          </a:p>
          <a:p>
            <a:pPr marL="514350" indent="-514350">
              <a:buFont typeface="+mj-lt"/>
              <a:buAutoNum type="romanUcPeriod"/>
            </a:pPr>
            <a:r>
              <a:rPr lang="en-US" sz="2400" b="1" u="sng" dirty="0">
                <a:latin typeface="Arial" panose="020B0604020202020204" pitchFamily="34" charset="0"/>
                <a:cs typeface="Arial" panose="020B0604020202020204" pitchFamily="34" charset="0"/>
              </a:rPr>
              <a:t>Restoration of God’s People </a:t>
            </a:r>
            <a:r>
              <a:rPr lang="en-US" sz="2400" dirty="0">
                <a:latin typeface="Arial" panose="020B0604020202020204" pitchFamily="34" charset="0"/>
                <a:cs typeface="Arial" panose="020B0604020202020204" pitchFamily="34" charset="0"/>
              </a:rPr>
              <a:t>(33-48)</a:t>
            </a:r>
          </a:p>
          <a:p>
            <a:pPr marL="514350" indent="-514350">
              <a:buFont typeface="+mj-lt"/>
              <a:buAutoNum type="romanUcPeriod"/>
            </a:pPr>
            <a:endParaRPr lang="en-US" sz="800" dirty="0">
              <a:latin typeface="Arial" panose="020B0604020202020204" pitchFamily="34" charset="0"/>
              <a:cs typeface="Arial" panose="020B0604020202020204" pitchFamily="34" charset="0"/>
            </a:endParaRPr>
          </a:p>
          <a:p>
            <a:pPr marL="971550" lvl="1" indent="-514350">
              <a:buFont typeface="+mj-lt"/>
              <a:buAutoNum type="alphaUcPeriod"/>
            </a:pPr>
            <a:r>
              <a:rPr lang="en-US" sz="2000" i="1" dirty="0">
                <a:latin typeface="Arial" panose="020B0604020202020204" pitchFamily="34" charset="0"/>
                <a:cs typeface="Arial" panose="020B0604020202020204" pitchFamily="34" charset="0"/>
              </a:rPr>
              <a:t>Return to their land (33-36)</a:t>
            </a:r>
          </a:p>
          <a:p>
            <a:pPr marL="971550" lvl="1" indent="-514350">
              <a:buFont typeface="+mj-lt"/>
              <a:buAutoNum type="alphaUcPeriod"/>
            </a:pPr>
            <a:r>
              <a:rPr lang="en-US" sz="2000" i="1" dirty="0">
                <a:latin typeface="Arial" panose="020B0604020202020204" pitchFamily="34" charset="0"/>
                <a:cs typeface="Arial" panose="020B0604020202020204" pitchFamily="34" charset="0"/>
              </a:rPr>
              <a:t>New life and unity (37)</a:t>
            </a:r>
          </a:p>
          <a:p>
            <a:pPr marL="971550" lvl="1" indent="-514350">
              <a:buFont typeface="+mj-lt"/>
              <a:buAutoNum type="alphaUcPeriod"/>
            </a:pPr>
            <a:r>
              <a:rPr lang="en-US" sz="2000" i="1" dirty="0">
                <a:latin typeface="Arial" panose="020B0604020202020204" pitchFamily="34" charset="0"/>
                <a:cs typeface="Arial" panose="020B0604020202020204" pitchFamily="34" charset="0"/>
              </a:rPr>
              <a:t>Protected from their enemies (38-39)</a:t>
            </a:r>
          </a:p>
          <a:p>
            <a:pPr marL="971550" lvl="1" indent="-514350">
              <a:buFont typeface="+mj-lt"/>
              <a:buAutoNum type="alphaUcPeriod"/>
            </a:pPr>
            <a:r>
              <a:rPr lang="en-US" sz="2000" i="1" dirty="0">
                <a:latin typeface="Arial" panose="020B0604020202020204" pitchFamily="34" charset="0"/>
                <a:cs typeface="Arial" panose="020B0604020202020204" pitchFamily="34" charset="0"/>
              </a:rPr>
              <a:t>Worship the Lord acceptably (40-48)</a:t>
            </a:r>
          </a:p>
        </p:txBody>
      </p:sp>
      <p:sp>
        <p:nvSpPr>
          <p:cNvPr id="4" name="TextBox 3">
            <a:extLst>
              <a:ext uri="{FF2B5EF4-FFF2-40B4-BE49-F238E27FC236}">
                <a16:creationId xmlns:a16="http://schemas.microsoft.com/office/drawing/2014/main" id="{49DD4FAF-1240-48A7-8336-C9034B5D4C1C}"/>
              </a:ext>
            </a:extLst>
          </p:cNvPr>
          <p:cNvSpPr txBox="1"/>
          <p:nvPr/>
        </p:nvSpPr>
        <p:spPr>
          <a:xfrm>
            <a:off x="1576251" y="6200503"/>
            <a:ext cx="7006046" cy="369332"/>
          </a:xfrm>
          <a:prstGeom prst="rect">
            <a:avLst/>
          </a:prstGeom>
          <a:noFill/>
        </p:spPr>
        <p:txBody>
          <a:bodyPr wrap="square" rtlCol="0">
            <a:spAutoFit/>
          </a:bodyPr>
          <a:lstStyle/>
          <a:p>
            <a:pPr algn="r"/>
            <a:r>
              <a:rPr lang="en-US" i="1" dirty="0">
                <a:latin typeface="Arial" panose="020B0604020202020204" pitchFamily="34" charset="0"/>
                <a:cs typeface="Arial" panose="020B0604020202020204" pitchFamily="34" charset="0"/>
              </a:rPr>
              <a:t>Adapted from J. Sidlow Baxter &amp; Warren </a:t>
            </a:r>
            <a:r>
              <a:rPr lang="en-US" i="1" dirty="0" err="1">
                <a:latin typeface="Arial" panose="020B0604020202020204" pitchFamily="34" charset="0"/>
                <a:cs typeface="Arial" panose="020B0604020202020204" pitchFamily="34" charset="0"/>
              </a:rPr>
              <a:t>Weirsbe</a:t>
            </a:r>
            <a:endParaRPr lang="en-US"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24733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43F104-7270-4653-8B07-445CE677C519}"/>
              </a:ext>
            </a:extLst>
          </p:cNvPr>
          <p:cNvSpPr txBox="1"/>
          <p:nvPr/>
        </p:nvSpPr>
        <p:spPr>
          <a:xfrm>
            <a:off x="1071880" y="1442720"/>
            <a:ext cx="7000240" cy="1631216"/>
          </a:xfrm>
          <a:prstGeom prst="rect">
            <a:avLst/>
          </a:prstGeom>
          <a:noFill/>
          <a:ln>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Ezekiel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Chapters 33-48</a:t>
            </a:r>
          </a:p>
        </p:txBody>
      </p:sp>
    </p:spTree>
    <p:extLst>
      <p:ext uri="{BB962C8B-B14F-4D97-AF65-F5344CB8AC3E}">
        <p14:creationId xmlns:p14="http://schemas.microsoft.com/office/powerpoint/2010/main" val="34041364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B07ABA-A1F4-49EA-931A-9BDCD877FED9}"/>
              </a:ext>
            </a:extLst>
          </p:cNvPr>
          <p:cNvSpPr txBox="1"/>
          <p:nvPr/>
        </p:nvSpPr>
        <p:spPr>
          <a:xfrm>
            <a:off x="1206137" y="174720"/>
            <a:ext cx="6731726" cy="584775"/>
          </a:xfrm>
          <a:prstGeom prst="rect">
            <a:avLst/>
          </a:prstGeom>
          <a:solidFill>
            <a:schemeClr val="bg1"/>
          </a:solidFill>
          <a:ln>
            <a:solidFill>
              <a:schemeClr val="accent5">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Outline of Ezekiel</a:t>
            </a:r>
          </a:p>
        </p:txBody>
      </p:sp>
      <p:sp>
        <p:nvSpPr>
          <p:cNvPr id="3" name="TextBox 2">
            <a:extLst>
              <a:ext uri="{FF2B5EF4-FFF2-40B4-BE49-F238E27FC236}">
                <a16:creationId xmlns:a16="http://schemas.microsoft.com/office/drawing/2014/main" id="{33BE9C72-9D46-4497-B0B8-324FBD374D4B}"/>
              </a:ext>
            </a:extLst>
          </p:cNvPr>
          <p:cNvSpPr txBox="1"/>
          <p:nvPr/>
        </p:nvSpPr>
        <p:spPr>
          <a:xfrm>
            <a:off x="1018902" y="1043731"/>
            <a:ext cx="6731725" cy="4647426"/>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Judgment on Jerusalem</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(1-24)</a:t>
            </a: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Call of the prophet (1-3)</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 disobedient nation (4-7)</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Glory departs (8-11)</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Disciplined nation (12-24)</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endParaRPr kumimoji="0" lang="en-US" sz="24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Judgment on the Gentile Nations </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(25-32)</a:t>
            </a: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Restoration of God’s People </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(33-48)</a:t>
            </a: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Return to their land (33-36)</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New life and unity (37)</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Protected from their enemies (38-39)</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Worship the Lord acceptably (40-48)</a:t>
            </a:r>
          </a:p>
        </p:txBody>
      </p:sp>
      <p:sp>
        <p:nvSpPr>
          <p:cNvPr id="4" name="TextBox 3">
            <a:extLst>
              <a:ext uri="{FF2B5EF4-FFF2-40B4-BE49-F238E27FC236}">
                <a16:creationId xmlns:a16="http://schemas.microsoft.com/office/drawing/2014/main" id="{49DD4FAF-1240-48A7-8336-C9034B5D4C1C}"/>
              </a:ext>
            </a:extLst>
          </p:cNvPr>
          <p:cNvSpPr txBox="1"/>
          <p:nvPr/>
        </p:nvSpPr>
        <p:spPr>
          <a:xfrm>
            <a:off x="1576251" y="6200503"/>
            <a:ext cx="7006046"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Adapted from J. Sidlow Baxter &amp; Warren </a:t>
            </a:r>
            <a:r>
              <a:rPr kumimoji="0" lang="en-US" sz="1800" b="0" i="1"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Weirsbe</a:t>
            </a:r>
            <a:endParaRPr kumimoji="0" lang="en-US" sz="18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 name="Oval 4">
            <a:extLst>
              <a:ext uri="{FF2B5EF4-FFF2-40B4-BE49-F238E27FC236}">
                <a16:creationId xmlns:a16="http://schemas.microsoft.com/office/drawing/2014/main" id="{24216251-9323-40AC-8F80-CB28B21595A3}"/>
              </a:ext>
            </a:extLst>
          </p:cNvPr>
          <p:cNvSpPr/>
          <p:nvPr/>
        </p:nvSpPr>
        <p:spPr>
          <a:xfrm>
            <a:off x="539931" y="3631474"/>
            <a:ext cx="7097486" cy="2264230"/>
          </a:xfrm>
          <a:prstGeom prst="ellipse">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48289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43F104-7270-4653-8B07-445CE677C519}"/>
              </a:ext>
            </a:extLst>
          </p:cNvPr>
          <p:cNvSpPr txBox="1"/>
          <p:nvPr/>
        </p:nvSpPr>
        <p:spPr>
          <a:xfrm>
            <a:off x="1071880" y="1442720"/>
            <a:ext cx="7000240" cy="1631216"/>
          </a:xfrm>
          <a:prstGeom prst="rect">
            <a:avLst/>
          </a:prstGeom>
          <a:noFill/>
          <a:ln>
            <a:solidFill>
              <a:schemeClr val="bg1"/>
            </a:solidFill>
          </a:ln>
        </p:spPr>
        <p:txBody>
          <a:bodyPr wrap="square" rtlCol="0">
            <a:spAutoFit/>
          </a:bodyPr>
          <a:lstStyle/>
          <a:p>
            <a:pPr algn="ctr"/>
            <a:r>
              <a:rPr lang="en-US" sz="4800" b="1" dirty="0">
                <a:latin typeface="Arial" panose="020B0604020202020204" pitchFamily="34" charset="0"/>
                <a:cs typeface="Arial" panose="020B0604020202020204" pitchFamily="34" charset="0"/>
              </a:rPr>
              <a:t>Ezekiel</a:t>
            </a:r>
          </a:p>
          <a:p>
            <a:pPr algn="ctr"/>
            <a:endParaRPr lang="en-US" sz="800" b="1" dirty="0">
              <a:latin typeface="Arial" panose="020B0604020202020204" pitchFamily="34" charset="0"/>
              <a:cs typeface="Arial" panose="020B0604020202020204" pitchFamily="34" charset="0"/>
            </a:endParaRPr>
          </a:p>
          <a:p>
            <a:pPr algn="ctr"/>
            <a:r>
              <a:rPr lang="en-US" sz="4400" i="1" dirty="0">
                <a:latin typeface="Arial" panose="020B0604020202020204" pitchFamily="34" charset="0"/>
                <a:cs typeface="Arial" panose="020B0604020202020204" pitchFamily="34" charset="0"/>
              </a:rPr>
              <a:t>Chapters 33-48</a:t>
            </a:r>
          </a:p>
        </p:txBody>
      </p:sp>
      <p:sp>
        <p:nvSpPr>
          <p:cNvPr id="3" name="TextBox 2">
            <a:extLst>
              <a:ext uri="{FF2B5EF4-FFF2-40B4-BE49-F238E27FC236}">
                <a16:creationId xmlns:a16="http://schemas.microsoft.com/office/drawing/2014/main" id="{F7102692-5D04-4C18-890F-89CB608EC008}"/>
              </a:ext>
            </a:extLst>
          </p:cNvPr>
          <p:cNvSpPr txBox="1"/>
          <p:nvPr/>
        </p:nvSpPr>
        <p:spPr>
          <a:xfrm>
            <a:off x="1071880" y="3691731"/>
            <a:ext cx="7000240" cy="1723549"/>
          </a:xfrm>
          <a:prstGeom prst="rect">
            <a:avLst/>
          </a:prstGeom>
          <a:noFill/>
        </p:spPr>
        <p:txBody>
          <a:bodyPr wrap="square" rtlCol="0">
            <a:spAutoFit/>
          </a:bodyPr>
          <a:lstStyle/>
          <a:p>
            <a:pPr algn="ctr"/>
            <a:r>
              <a:rPr lang="en-US" sz="3200" b="1" dirty="0">
                <a:latin typeface="Arial" panose="020B0604020202020204" pitchFamily="34" charset="0"/>
                <a:cs typeface="Arial" panose="020B0604020202020204" pitchFamily="34" charset="0"/>
              </a:rPr>
              <a:t>Two Points:</a:t>
            </a:r>
          </a:p>
          <a:p>
            <a:pPr algn="ctr"/>
            <a:endParaRPr lang="en-US" sz="1000" b="1" dirty="0">
              <a:latin typeface="Arial" panose="020B0604020202020204" pitchFamily="34" charset="0"/>
              <a:cs typeface="Arial" panose="020B0604020202020204" pitchFamily="34" charset="0"/>
            </a:endParaRPr>
          </a:p>
          <a:p>
            <a:pPr marL="457200" indent="-457200" algn="l">
              <a:buFont typeface="+mj-lt"/>
              <a:buAutoNum type="arabicPeriod"/>
            </a:pPr>
            <a:r>
              <a:rPr lang="en-US" sz="3200" dirty="0">
                <a:latin typeface="Arial" panose="020B0604020202020204" pitchFamily="34" charset="0"/>
                <a:cs typeface="Arial" panose="020B0604020202020204" pitchFamily="34" charset="0"/>
              </a:rPr>
              <a:t>Remnant will return</a:t>
            </a:r>
          </a:p>
          <a:p>
            <a:pPr marL="457200" indent="-457200" algn="l">
              <a:buFont typeface="+mj-lt"/>
              <a:buAutoNum type="arabicPeriod"/>
            </a:pPr>
            <a:r>
              <a:rPr lang="en-US" sz="3200" dirty="0">
                <a:latin typeface="Arial" panose="020B0604020202020204" pitchFamily="34" charset="0"/>
                <a:cs typeface="Arial" panose="020B0604020202020204" pitchFamily="34" charset="0"/>
              </a:rPr>
              <a:t>Brighter future under the Messiah</a:t>
            </a:r>
          </a:p>
        </p:txBody>
      </p:sp>
    </p:spTree>
    <p:extLst>
      <p:ext uri="{BB962C8B-B14F-4D97-AF65-F5344CB8AC3E}">
        <p14:creationId xmlns:p14="http://schemas.microsoft.com/office/powerpoint/2010/main" val="29863220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B20A86-B3EB-4D0E-9A2B-7C9D60E2D1D3}"/>
              </a:ext>
            </a:extLst>
          </p:cNvPr>
          <p:cNvSpPr txBox="1"/>
          <p:nvPr/>
        </p:nvSpPr>
        <p:spPr>
          <a:xfrm>
            <a:off x="571500" y="368300"/>
            <a:ext cx="8001000" cy="3570208"/>
          </a:xfrm>
          <a:prstGeom prst="rect">
            <a:avLst/>
          </a:prstGeom>
          <a:noFill/>
        </p:spPr>
        <p:txBody>
          <a:bodyPr wrap="square" rtlCol="0">
            <a:spAutoFit/>
          </a:bodyPr>
          <a:lstStyle/>
          <a:p>
            <a:pPr lvl="0" algn="ctr"/>
            <a:r>
              <a:rPr lang="en-US" sz="2800" b="1" u="sng" dirty="0">
                <a:latin typeface="Arial Narrow" pitchFamily="34" charset="0"/>
              </a:rPr>
              <a:t>Restoration of God’s People</a:t>
            </a:r>
            <a:r>
              <a:rPr lang="en-US" sz="2800" b="1" dirty="0">
                <a:latin typeface="Arial Narrow" pitchFamily="34" charset="0"/>
              </a:rPr>
              <a:t> (33-48)</a:t>
            </a:r>
          </a:p>
          <a:p>
            <a:pPr lvl="0" algn="ctr"/>
            <a:endParaRPr lang="en-US" sz="2000" b="1" dirty="0">
              <a:latin typeface="Arial Narrow" pitchFamily="34" charset="0"/>
            </a:endParaRPr>
          </a:p>
          <a:p>
            <a:pPr marL="514350" indent="-514350">
              <a:buFont typeface="+mj-lt"/>
              <a:buAutoNum type="alphaUcPeriod"/>
            </a:pPr>
            <a:r>
              <a:rPr lang="en-US" sz="2400" i="1" dirty="0">
                <a:latin typeface="Arial Narrow" pitchFamily="34" charset="0"/>
              </a:rPr>
              <a:t>Return to their land (33-36)</a:t>
            </a:r>
          </a:p>
          <a:p>
            <a:pPr marL="971550" lvl="1" indent="-514350">
              <a:buFont typeface="+mj-lt"/>
              <a:buAutoNum type="arabicPeriod"/>
            </a:pPr>
            <a:r>
              <a:rPr lang="en-US" sz="2200" dirty="0">
                <a:latin typeface="Arial Narrow" pitchFamily="34" charset="0"/>
              </a:rPr>
              <a:t>Ezekiel’s work as a watchman (33)</a:t>
            </a:r>
          </a:p>
          <a:p>
            <a:pPr marL="1428750" lvl="2" indent="-514350">
              <a:buFont typeface="Arial" panose="020B0604020202020204" pitchFamily="34" charset="0"/>
              <a:buChar char="•"/>
            </a:pPr>
            <a:r>
              <a:rPr lang="en-US" sz="2200" dirty="0">
                <a:latin typeface="Arial Narrow" pitchFamily="34" charset="0"/>
              </a:rPr>
              <a:t>Warns the people (vv.1-9)</a:t>
            </a:r>
          </a:p>
          <a:p>
            <a:pPr marL="1428750" lvl="2" indent="-514350">
              <a:buFont typeface="Arial" panose="020B0604020202020204" pitchFamily="34" charset="0"/>
              <a:buChar char="•"/>
            </a:pPr>
            <a:r>
              <a:rPr lang="en-US" sz="2200" dirty="0">
                <a:latin typeface="Arial Narrow" pitchFamily="34" charset="0"/>
              </a:rPr>
              <a:t>God’s way is fair (vv. 10-20)</a:t>
            </a:r>
          </a:p>
          <a:p>
            <a:pPr marL="1428750" lvl="2" indent="-514350">
              <a:buFont typeface="Arial" panose="020B0604020202020204" pitchFamily="34" charset="0"/>
              <a:buChar char="•"/>
            </a:pPr>
            <a:r>
              <a:rPr lang="en-US" sz="2200" dirty="0">
                <a:latin typeface="Arial Narrow" pitchFamily="34" charset="0"/>
              </a:rPr>
              <a:t>Mess came that Jerusalem had been captured (vv. 21-22)</a:t>
            </a:r>
          </a:p>
          <a:p>
            <a:pPr marL="1428750" lvl="2" indent="-514350">
              <a:buFont typeface="Arial" panose="020B0604020202020204" pitchFamily="34" charset="0"/>
              <a:buChar char="•"/>
            </a:pPr>
            <a:r>
              <a:rPr lang="en-US" sz="2200" dirty="0">
                <a:latin typeface="Arial Narrow" pitchFamily="34" charset="0"/>
              </a:rPr>
              <a:t>Warn about possession of land is not unconditional (vv. 23-29)</a:t>
            </a:r>
          </a:p>
          <a:p>
            <a:pPr marL="1428750" lvl="2" indent="-514350">
              <a:buFont typeface="Arial" panose="020B0604020202020204" pitchFamily="34" charset="0"/>
              <a:buChar char="•"/>
            </a:pPr>
            <a:r>
              <a:rPr lang="en-US" sz="2200" dirty="0">
                <a:latin typeface="Arial Narrow" pitchFamily="34" charset="0"/>
              </a:rPr>
              <a:t>Warn about listening to God, talking about it but no obedience (vv. 30-33)</a:t>
            </a:r>
          </a:p>
        </p:txBody>
      </p:sp>
    </p:spTree>
    <p:extLst>
      <p:ext uri="{BB962C8B-B14F-4D97-AF65-F5344CB8AC3E}">
        <p14:creationId xmlns:p14="http://schemas.microsoft.com/office/powerpoint/2010/main" val="12751992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fade">
                                      <p:cBhvr>
                                        <p:cTn id="12" dur="1000"/>
                                        <p:tgtEl>
                                          <p:spTgt spid="2">
                                            <p:txEl>
                                              <p:pRg st="4" end="4"/>
                                            </p:txEl>
                                          </p:spTgt>
                                        </p:tgtEl>
                                      </p:cBhvr>
                                    </p:animEffect>
                                    <p:anim calcmode="lin" valueType="num">
                                      <p:cBhvr>
                                        <p:cTn id="1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fade">
                                      <p:cBhvr>
                                        <p:cTn id="17" dur="1000"/>
                                        <p:tgtEl>
                                          <p:spTgt spid="2">
                                            <p:txEl>
                                              <p:pRg st="5" end="5"/>
                                            </p:txEl>
                                          </p:spTgt>
                                        </p:tgtEl>
                                      </p:cBhvr>
                                    </p:animEffect>
                                    <p:anim calcmode="lin" valueType="num">
                                      <p:cBhvr>
                                        <p:cTn id="1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5" end="5"/>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1000"/>
                                        <p:tgtEl>
                                          <p:spTgt spid="2">
                                            <p:txEl>
                                              <p:pRg st="6" end="6"/>
                                            </p:txEl>
                                          </p:spTgt>
                                        </p:tgtEl>
                                      </p:cBhvr>
                                    </p:animEffect>
                                    <p:anim calcmode="lin" valueType="num">
                                      <p:cBhvr>
                                        <p:cTn id="2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6" end="6"/>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animEffect transition="in" filter="fade">
                                      <p:cBhvr>
                                        <p:cTn id="27" dur="1000"/>
                                        <p:tgtEl>
                                          <p:spTgt spid="2">
                                            <p:txEl>
                                              <p:pRg st="7" end="7"/>
                                            </p:txEl>
                                          </p:spTgt>
                                        </p:tgtEl>
                                      </p:cBhvr>
                                    </p:animEffect>
                                    <p:anim calcmode="lin" valueType="num">
                                      <p:cBhvr>
                                        <p:cTn id="28"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7" end="7"/>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
                                            <p:txEl>
                                              <p:pRg st="8" end="8"/>
                                            </p:txEl>
                                          </p:spTgt>
                                        </p:tgtEl>
                                        <p:attrNameLst>
                                          <p:attrName>style.visibility</p:attrName>
                                        </p:attrNameLst>
                                      </p:cBhvr>
                                      <p:to>
                                        <p:strVal val="visible"/>
                                      </p:to>
                                    </p:set>
                                    <p:animEffect transition="in" filter="fade">
                                      <p:cBhvr>
                                        <p:cTn id="32" dur="1000"/>
                                        <p:tgtEl>
                                          <p:spTgt spid="2">
                                            <p:txEl>
                                              <p:pRg st="8" end="8"/>
                                            </p:txEl>
                                          </p:spTgt>
                                        </p:tgtEl>
                                      </p:cBhvr>
                                    </p:animEffect>
                                    <p:anim calcmode="lin" valueType="num">
                                      <p:cBhvr>
                                        <p:cTn id="33"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B20A86-B3EB-4D0E-9A2B-7C9D60E2D1D3}"/>
              </a:ext>
            </a:extLst>
          </p:cNvPr>
          <p:cNvSpPr txBox="1"/>
          <p:nvPr/>
        </p:nvSpPr>
        <p:spPr>
          <a:xfrm>
            <a:off x="571499" y="368300"/>
            <a:ext cx="8137071" cy="3231654"/>
          </a:xfrm>
          <a:prstGeom prst="rect">
            <a:avLst/>
          </a:prstGeom>
          <a:noFill/>
        </p:spPr>
        <p:txBody>
          <a:bodyPr wrap="square" rtlCol="0">
            <a:spAutoFit/>
          </a:bodyPr>
          <a:lstStyle/>
          <a:p>
            <a:pPr lvl="0" algn="ctr"/>
            <a:r>
              <a:rPr lang="en-US" sz="2800" b="1" u="sng" dirty="0">
                <a:latin typeface="Arial Narrow" pitchFamily="34" charset="0"/>
              </a:rPr>
              <a:t>Restoration of God’s People</a:t>
            </a:r>
            <a:r>
              <a:rPr lang="en-US" sz="2800" b="1" dirty="0">
                <a:latin typeface="Arial Narrow" pitchFamily="34" charset="0"/>
              </a:rPr>
              <a:t> (33-48)</a:t>
            </a:r>
          </a:p>
          <a:p>
            <a:pPr lvl="0" algn="ctr"/>
            <a:endParaRPr lang="en-US" sz="2000" b="1" dirty="0">
              <a:latin typeface="Arial Narrow" pitchFamily="34" charset="0"/>
            </a:endParaRPr>
          </a:p>
          <a:p>
            <a:pPr marL="514350" indent="-514350">
              <a:buFont typeface="+mj-lt"/>
              <a:buAutoNum type="alphaUcPeriod"/>
            </a:pPr>
            <a:r>
              <a:rPr lang="en-US" sz="2400" i="1" dirty="0">
                <a:latin typeface="Arial Narrow" pitchFamily="34" charset="0"/>
              </a:rPr>
              <a:t>Return to their land (33-36)</a:t>
            </a:r>
          </a:p>
          <a:p>
            <a:pPr marL="971550" lvl="1" indent="-514350">
              <a:buFont typeface="+mj-lt"/>
              <a:buAutoNum type="arabicPeriod"/>
            </a:pPr>
            <a:r>
              <a:rPr lang="en-US" sz="2200" dirty="0">
                <a:latin typeface="Arial Narrow" pitchFamily="34" charset="0"/>
              </a:rPr>
              <a:t>Ezekiel’s work as a watchman (33)</a:t>
            </a:r>
          </a:p>
          <a:p>
            <a:pPr marL="971550" lvl="1" indent="-514350">
              <a:buFont typeface="+mj-lt"/>
              <a:buAutoNum type="arabicPeriod"/>
            </a:pPr>
            <a:r>
              <a:rPr lang="en-US" sz="2200" dirty="0">
                <a:latin typeface="Arial Narrow" pitchFamily="34" charset="0"/>
              </a:rPr>
              <a:t>The shepherds failed but God does not (34)</a:t>
            </a:r>
          </a:p>
          <a:p>
            <a:pPr marL="1428750" lvl="2" indent="-514350">
              <a:buFont typeface="Arial" panose="020B0604020202020204" pitchFamily="34" charset="0"/>
              <a:buChar char="•"/>
            </a:pPr>
            <a:r>
              <a:rPr lang="en-US" sz="2200" dirty="0">
                <a:latin typeface="Arial Narrow" pitchFamily="34" charset="0"/>
              </a:rPr>
              <a:t>The shepherds of Israel failed (vv. 1-10)</a:t>
            </a:r>
          </a:p>
          <a:p>
            <a:pPr marL="1428750" lvl="2" indent="-514350">
              <a:buFont typeface="Arial" panose="020B0604020202020204" pitchFamily="34" charset="0"/>
              <a:buChar char="•"/>
            </a:pPr>
            <a:r>
              <a:rPr lang="en-US" sz="2200" dirty="0">
                <a:latin typeface="Arial Narrow" pitchFamily="34" charset="0"/>
              </a:rPr>
              <a:t>The Lord as a good shepherd cares for his people (vv. 11-22)</a:t>
            </a:r>
          </a:p>
          <a:p>
            <a:pPr marL="1428750" lvl="2" indent="-514350">
              <a:buFont typeface="Arial" panose="020B0604020202020204" pitchFamily="34" charset="0"/>
              <a:buChar char="•"/>
            </a:pPr>
            <a:r>
              <a:rPr lang="en-US" sz="2200" dirty="0">
                <a:latin typeface="Arial Narrow" pitchFamily="34" charset="0"/>
              </a:rPr>
              <a:t>God will establish a shepherd through David – Messiah (vv. 23-31)</a:t>
            </a:r>
          </a:p>
        </p:txBody>
      </p:sp>
    </p:spTree>
    <p:extLst>
      <p:ext uri="{BB962C8B-B14F-4D97-AF65-F5344CB8AC3E}">
        <p14:creationId xmlns:p14="http://schemas.microsoft.com/office/powerpoint/2010/main" val="12960577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1000"/>
                                        <p:tgtEl>
                                          <p:spTgt spid="2">
                                            <p:txEl>
                                              <p:pRg st="5" end="5"/>
                                            </p:txEl>
                                          </p:spTgt>
                                        </p:tgtEl>
                                      </p:cBhvr>
                                    </p:animEffect>
                                    <p:anim calcmode="lin" valueType="num">
                                      <p:cBhvr>
                                        <p:cTn id="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5" end="5"/>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6" end="6"/>
                                            </p:txEl>
                                          </p:spTgt>
                                        </p:tgtEl>
                                        <p:attrNameLst>
                                          <p:attrName>style.visibility</p:attrName>
                                        </p:attrNameLst>
                                      </p:cBhvr>
                                      <p:to>
                                        <p:strVal val="visible"/>
                                      </p:to>
                                    </p:set>
                                    <p:animEffect transition="in" filter="fade">
                                      <p:cBhvr>
                                        <p:cTn id="12" dur="1000"/>
                                        <p:tgtEl>
                                          <p:spTgt spid="2">
                                            <p:txEl>
                                              <p:pRg st="6" end="6"/>
                                            </p:txEl>
                                          </p:spTgt>
                                        </p:tgtEl>
                                      </p:cBhvr>
                                    </p:animEffect>
                                    <p:anim calcmode="lin" valueType="num">
                                      <p:cBhvr>
                                        <p:cTn id="1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6" end="6"/>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animEffect transition="in" filter="fade">
                                      <p:cBhvr>
                                        <p:cTn id="17" dur="1000"/>
                                        <p:tgtEl>
                                          <p:spTgt spid="2">
                                            <p:txEl>
                                              <p:pRg st="7" end="7"/>
                                            </p:txEl>
                                          </p:spTgt>
                                        </p:tgtEl>
                                      </p:cBhvr>
                                    </p:animEffect>
                                    <p:anim calcmode="lin" valueType="num">
                                      <p:cBhvr>
                                        <p:cTn id="18"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B20A86-B3EB-4D0E-9A2B-7C9D60E2D1D3}"/>
              </a:ext>
            </a:extLst>
          </p:cNvPr>
          <p:cNvSpPr txBox="1"/>
          <p:nvPr/>
        </p:nvSpPr>
        <p:spPr>
          <a:xfrm>
            <a:off x="571499" y="368300"/>
            <a:ext cx="8093529" cy="3231654"/>
          </a:xfrm>
          <a:prstGeom prst="rect">
            <a:avLst/>
          </a:prstGeom>
          <a:noFill/>
        </p:spPr>
        <p:txBody>
          <a:bodyPr wrap="square" rtlCol="0">
            <a:spAutoFit/>
          </a:bodyPr>
          <a:lstStyle/>
          <a:p>
            <a:pPr lvl="0" algn="ctr"/>
            <a:r>
              <a:rPr lang="en-US" sz="2800" b="1" u="sng" dirty="0">
                <a:latin typeface="Arial Narrow" pitchFamily="34" charset="0"/>
              </a:rPr>
              <a:t>Restoration of God’s People</a:t>
            </a:r>
            <a:r>
              <a:rPr lang="en-US" sz="2800" b="1" dirty="0">
                <a:latin typeface="Arial Narrow" pitchFamily="34" charset="0"/>
              </a:rPr>
              <a:t> (33-48)</a:t>
            </a:r>
          </a:p>
          <a:p>
            <a:pPr lvl="0" algn="ctr"/>
            <a:endParaRPr lang="en-US" sz="2000" b="1" dirty="0">
              <a:latin typeface="Arial Narrow" pitchFamily="34" charset="0"/>
            </a:endParaRPr>
          </a:p>
          <a:p>
            <a:pPr marL="514350" indent="-514350">
              <a:buFont typeface="+mj-lt"/>
              <a:buAutoNum type="alphaUcPeriod"/>
            </a:pPr>
            <a:r>
              <a:rPr lang="en-US" sz="2400" i="1" dirty="0">
                <a:latin typeface="Arial Narrow" pitchFamily="34" charset="0"/>
              </a:rPr>
              <a:t>Return to their land (33-36)</a:t>
            </a:r>
          </a:p>
          <a:p>
            <a:pPr marL="971550" lvl="1" indent="-514350">
              <a:buFont typeface="+mj-lt"/>
              <a:buAutoNum type="arabicPeriod"/>
            </a:pPr>
            <a:r>
              <a:rPr lang="en-US" sz="2200" dirty="0">
                <a:latin typeface="Arial Narrow" pitchFamily="34" charset="0"/>
              </a:rPr>
              <a:t>Ezekiel’s work as a watchman (33)</a:t>
            </a:r>
          </a:p>
          <a:p>
            <a:pPr marL="971550" lvl="1" indent="-514350">
              <a:buFont typeface="+mj-lt"/>
              <a:buAutoNum type="arabicPeriod"/>
            </a:pPr>
            <a:r>
              <a:rPr lang="en-US" sz="2200" dirty="0">
                <a:latin typeface="Arial Narrow" pitchFamily="34" charset="0"/>
              </a:rPr>
              <a:t>The shepherds failed but God does not (34)</a:t>
            </a:r>
          </a:p>
          <a:p>
            <a:pPr marL="971550" lvl="1" indent="-514350">
              <a:buFont typeface="+mj-lt"/>
              <a:buAutoNum type="arabicPeriod"/>
            </a:pPr>
            <a:r>
              <a:rPr lang="en-US" sz="2200" dirty="0">
                <a:latin typeface="Arial Narrow" pitchFamily="34" charset="0"/>
              </a:rPr>
              <a:t>Edom does not have a claim on land of Judah (35)</a:t>
            </a:r>
          </a:p>
          <a:p>
            <a:pPr marL="1428750" lvl="2" indent="-514350">
              <a:buFont typeface="Arial" panose="020B0604020202020204" pitchFamily="34" charset="0"/>
              <a:buChar char="•"/>
            </a:pPr>
            <a:r>
              <a:rPr lang="en-US" sz="2200" dirty="0">
                <a:latin typeface="Arial Narrow" pitchFamily="34" charset="0"/>
              </a:rPr>
              <a:t>Edom will be desolate because of ancient hatred (vv. 1-9)</a:t>
            </a:r>
          </a:p>
          <a:p>
            <a:pPr marL="1428750" lvl="2" indent="-514350">
              <a:buFont typeface="Arial" panose="020B0604020202020204" pitchFamily="34" charset="0"/>
              <a:buChar char="•"/>
            </a:pPr>
            <a:r>
              <a:rPr lang="en-US" sz="2200" dirty="0">
                <a:latin typeface="Arial Narrow" pitchFamily="34" charset="0"/>
              </a:rPr>
              <a:t>Edom will be desolate because wrongfully claimed land (vv. 10-15)</a:t>
            </a:r>
          </a:p>
        </p:txBody>
      </p:sp>
    </p:spTree>
    <p:extLst>
      <p:ext uri="{BB962C8B-B14F-4D97-AF65-F5344CB8AC3E}">
        <p14:creationId xmlns:p14="http://schemas.microsoft.com/office/powerpoint/2010/main" val="30256320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Effect transition="in" filter="fade">
                                      <p:cBhvr>
                                        <p:cTn id="7" dur="1000"/>
                                        <p:tgtEl>
                                          <p:spTgt spid="2">
                                            <p:txEl>
                                              <p:pRg st="6" end="6"/>
                                            </p:txEl>
                                          </p:spTgt>
                                        </p:tgtEl>
                                      </p:cBhvr>
                                    </p:animEffect>
                                    <p:anim calcmode="lin" valueType="num">
                                      <p:cBhvr>
                                        <p:cTn id="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6" end="6"/>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7" end="7"/>
                                            </p:txEl>
                                          </p:spTgt>
                                        </p:tgtEl>
                                        <p:attrNameLst>
                                          <p:attrName>style.visibility</p:attrName>
                                        </p:attrNameLst>
                                      </p:cBhvr>
                                      <p:to>
                                        <p:strVal val="visible"/>
                                      </p:to>
                                    </p:set>
                                    <p:animEffect transition="in" filter="fade">
                                      <p:cBhvr>
                                        <p:cTn id="12" dur="1000"/>
                                        <p:tgtEl>
                                          <p:spTgt spid="2">
                                            <p:txEl>
                                              <p:pRg st="7" end="7"/>
                                            </p:txEl>
                                          </p:spTgt>
                                        </p:tgtEl>
                                      </p:cBhvr>
                                    </p:animEffect>
                                    <p:anim calcmode="lin" valueType="num">
                                      <p:cBhvr>
                                        <p:cTn id="1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B20A86-B3EB-4D0E-9A2B-7C9D60E2D1D3}"/>
              </a:ext>
            </a:extLst>
          </p:cNvPr>
          <p:cNvSpPr txBox="1"/>
          <p:nvPr/>
        </p:nvSpPr>
        <p:spPr>
          <a:xfrm>
            <a:off x="571499" y="368300"/>
            <a:ext cx="8102237" cy="3570208"/>
          </a:xfrm>
          <a:prstGeom prst="rect">
            <a:avLst/>
          </a:prstGeom>
          <a:noFill/>
        </p:spPr>
        <p:txBody>
          <a:bodyPr wrap="square" rtlCol="0">
            <a:spAutoFit/>
          </a:bodyPr>
          <a:lstStyle/>
          <a:p>
            <a:pPr lvl="0" algn="ctr"/>
            <a:r>
              <a:rPr lang="en-US" sz="2800" b="1" u="sng" dirty="0">
                <a:latin typeface="Arial Narrow" pitchFamily="34" charset="0"/>
              </a:rPr>
              <a:t>Restoration of God’s People</a:t>
            </a:r>
            <a:r>
              <a:rPr lang="en-US" sz="2800" b="1" dirty="0">
                <a:latin typeface="Arial Narrow" pitchFamily="34" charset="0"/>
              </a:rPr>
              <a:t> (33-48)</a:t>
            </a:r>
          </a:p>
          <a:p>
            <a:pPr lvl="0" algn="ctr"/>
            <a:endParaRPr lang="en-US" sz="2000" b="1" dirty="0">
              <a:latin typeface="Arial Narrow" pitchFamily="34" charset="0"/>
            </a:endParaRPr>
          </a:p>
          <a:p>
            <a:pPr marL="514350" indent="-514350">
              <a:buFont typeface="+mj-lt"/>
              <a:buAutoNum type="alphaUcPeriod"/>
            </a:pPr>
            <a:r>
              <a:rPr lang="en-US" sz="2400" i="1" dirty="0">
                <a:latin typeface="Arial Narrow" pitchFamily="34" charset="0"/>
              </a:rPr>
              <a:t>Return to their land (33-36)</a:t>
            </a:r>
          </a:p>
          <a:p>
            <a:pPr marL="971550" lvl="1" indent="-514350">
              <a:buFont typeface="+mj-lt"/>
              <a:buAutoNum type="arabicPeriod"/>
            </a:pPr>
            <a:r>
              <a:rPr lang="en-US" sz="2200" dirty="0">
                <a:latin typeface="Arial Narrow" pitchFamily="34" charset="0"/>
              </a:rPr>
              <a:t>Ezekiel’s work as a watchman (33)</a:t>
            </a:r>
          </a:p>
          <a:p>
            <a:pPr marL="971550" lvl="1" indent="-514350">
              <a:buFont typeface="+mj-lt"/>
              <a:buAutoNum type="arabicPeriod"/>
            </a:pPr>
            <a:r>
              <a:rPr lang="en-US" sz="2200" dirty="0">
                <a:latin typeface="Arial Narrow" pitchFamily="34" charset="0"/>
              </a:rPr>
              <a:t>The shepherds failed but God does not (34)</a:t>
            </a:r>
          </a:p>
          <a:p>
            <a:pPr marL="971550" lvl="1" indent="-514350">
              <a:buFont typeface="+mj-lt"/>
              <a:buAutoNum type="arabicPeriod"/>
            </a:pPr>
            <a:r>
              <a:rPr lang="en-US" sz="2200" dirty="0">
                <a:latin typeface="Arial Narrow" pitchFamily="34" charset="0"/>
              </a:rPr>
              <a:t>Edom does not have a claim on land of Judah (35)</a:t>
            </a:r>
          </a:p>
          <a:p>
            <a:pPr marL="971550" lvl="1" indent="-514350">
              <a:buFont typeface="+mj-lt"/>
              <a:buAutoNum type="arabicPeriod"/>
            </a:pPr>
            <a:r>
              <a:rPr lang="en-US" sz="2200" dirty="0">
                <a:latin typeface="Arial Narrow" pitchFamily="34" charset="0"/>
              </a:rPr>
              <a:t>Israel will return to the land (36)</a:t>
            </a:r>
          </a:p>
          <a:p>
            <a:pPr marL="1428750" lvl="2" indent="-514350">
              <a:buFont typeface="Arial" panose="020B0604020202020204" pitchFamily="34" charset="0"/>
              <a:buChar char="•"/>
            </a:pPr>
            <a:r>
              <a:rPr lang="en-US" sz="2200" dirty="0">
                <a:latin typeface="Arial Narrow" pitchFamily="34" charset="0"/>
              </a:rPr>
              <a:t>God will replay enemy nations (vv. 1-7)</a:t>
            </a:r>
          </a:p>
          <a:p>
            <a:pPr marL="1428750" lvl="2" indent="-514350">
              <a:buFont typeface="Arial" panose="020B0604020202020204" pitchFamily="34" charset="0"/>
              <a:buChar char="•"/>
            </a:pPr>
            <a:r>
              <a:rPr lang="en-US" sz="2200" dirty="0">
                <a:latin typeface="Arial Narrow" pitchFamily="34" charset="0"/>
              </a:rPr>
              <a:t>Israel will be reinhabited (vv. 8-15)</a:t>
            </a:r>
          </a:p>
          <a:p>
            <a:pPr marL="1428750" lvl="2" indent="-514350">
              <a:buFont typeface="Arial" panose="020B0604020202020204" pitchFamily="34" charset="0"/>
              <a:buChar char="•"/>
            </a:pPr>
            <a:r>
              <a:rPr lang="en-US" sz="2200" dirty="0">
                <a:latin typeface="Arial Narrow" pitchFamily="34" charset="0"/>
              </a:rPr>
              <a:t>God will bring people back for his own name’s  sake (vv. 16-38)</a:t>
            </a:r>
          </a:p>
        </p:txBody>
      </p:sp>
    </p:spTree>
    <p:extLst>
      <p:ext uri="{BB962C8B-B14F-4D97-AF65-F5344CB8AC3E}">
        <p14:creationId xmlns:p14="http://schemas.microsoft.com/office/powerpoint/2010/main" val="12892283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7" end="7"/>
                                            </p:txEl>
                                          </p:spTgt>
                                        </p:tgtEl>
                                        <p:attrNameLst>
                                          <p:attrName>style.visibility</p:attrName>
                                        </p:attrNameLst>
                                      </p:cBhvr>
                                      <p:to>
                                        <p:strVal val="visible"/>
                                      </p:to>
                                    </p:set>
                                    <p:animEffect transition="in" filter="fade">
                                      <p:cBhvr>
                                        <p:cTn id="7" dur="1000"/>
                                        <p:tgtEl>
                                          <p:spTgt spid="2">
                                            <p:txEl>
                                              <p:pRg st="7" end="7"/>
                                            </p:txEl>
                                          </p:spTgt>
                                        </p:tgtEl>
                                      </p:cBhvr>
                                    </p:animEffect>
                                    <p:anim calcmode="lin" valueType="num">
                                      <p:cBhvr>
                                        <p:cTn id="8"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7" end="7"/>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8" end="8"/>
                                            </p:txEl>
                                          </p:spTgt>
                                        </p:tgtEl>
                                        <p:attrNameLst>
                                          <p:attrName>style.visibility</p:attrName>
                                        </p:attrNameLst>
                                      </p:cBhvr>
                                      <p:to>
                                        <p:strVal val="visible"/>
                                      </p:to>
                                    </p:set>
                                    <p:animEffect transition="in" filter="fade">
                                      <p:cBhvr>
                                        <p:cTn id="12" dur="1000"/>
                                        <p:tgtEl>
                                          <p:spTgt spid="2">
                                            <p:txEl>
                                              <p:pRg st="8" end="8"/>
                                            </p:txEl>
                                          </p:spTgt>
                                        </p:tgtEl>
                                      </p:cBhvr>
                                    </p:animEffect>
                                    <p:anim calcmode="lin" valueType="num">
                                      <p:cBhvr>
                                        <p:cTn id="13"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8" end="8"/>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9" end="9"/>
                                            </p:txEl>
                                          </p:spTgt>
                                        </p:tgtEl>
                                        <p:attrNameLst>
                                          <p:attrName>style.visibility</p:attrName>
                                        </p:attrNameLst>
                                      </p:cBhvr>
                                      <p:to>
                                        <p:strVal val="visible"/>
                                      </p:to>
                                    </p:set>
                                    <p:animEffect transition="in" filter="fade">
                                      <p:cBhvr>
                                        <p:cTn id="17" dur="1000"/>
                                        <p:tgtEl>
                                          <p:spTgt spid="2">
                                            <p:txEl>
                                              <p:pRg st="9" end="9"/>
                                            </p:txEl>
                                          </p:spTgt>
                                        </p:tgtEl>
                                      </p:cBhvr>
                                    </p:animEffect>
                                    <p:anim calcmode="lin" valueType="num">
                                      <p:cBhvr>
                                        <p:cTn id="18"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B20A86-B3EB-4D0E-9A2B-7C9D60E2D1D3}"/>
              </a:ext>
            </a:extLst>
          </p:cNvPr>
          <p:cNvSpPr txBox="1"/>
          <p:nvPr/>
        </p:nvSpPr>
        <p:spPr>
          <a:xfrm>
            <a:off x="571499" y="368300"/>
            <a:ext cx="8102237" cy="2923877"/>
          </a:xfrm>
          <a:prstGeom prst="rect">
            <a:avLst/>
          </a:prstGeom>
          <a:noFill/>
        </p:spPr>
        <p:txBody>
          <a:bodyPr wrap="square" rtlCol="0">
            <a:spAutoFit/>
          </a:bodyPr>
          <a:lstStyle/>
          <a:p>
            <a:pPr lvl="0" algn="ctr"/>
            <a:r>
              <a:rPr lang="en-US" sz="2800" b="1" u="sng" dirty="0">
                <a:latin typeface="Arial Narrow" pitchFamily="34" charset="0"/>
              </a:rPr>
              <a:t>Restoration of God’s People</a:t>
            </a:r>
            <a:r>
              <a:rPr lang="en-US" sz="2800" b="1" dirty="0">
                <a:latin typeface="Arial Narrow" pitchFamily="34" charset="0"/>
              </a:rPr>
              <a:t> (33-48)</a:t>
            </a:r>
          </a:p>
          <a:p>
            <a:pPr lvl="0" algn="ctr"/>
            <a:endParaRPr lang="en-US" sz="2000" b="1" dirty="0">
              <a:latin typeface="Arial Narrow" pitchFamily="34" charset="0"/>
            </a:endParaRPr>
          </a:p>
          <a:p>
            <a:pPr marL="514350" indent="-514350">
              <a:buFont typeface="+mj-lt"/>
              <a:buAutoNum type="alphaUcPeriod"/>
            </a:pPr>
            <a:r>
              <a:rPr lang="en-US" sz="2400" i="1" dirty="0">
                <a:latin typeface="Arial Narrow" pitchFamily="34" charset="0"/>
              </a:rPr>
              <a:t>Return to their land (33-36)</a:t>
            </a:r>
          </a:p>
          <a:p>
            <a:pPr marL="514350" indent="-514350">
              <a:buFont typeface="+mj-lt"/>
              <a:buAutoNum type="alphaUcPeriod"/>
            </a:pPr>
            <a:r>
              <a:rPr lang="en-US" sz="2400" i="1" dirty="0">
                <a:latin typeface="Arial Narrow" pitchFamily="34" charset="0"/>
              </a:rPr>
              <a:t>New life and unity (37)</a:t>
            </a:r>
          </a:p>
          <a:p>
            <a:pPr marL="971550" lvl="1" indent="-514350">
              <a:buFont typeface="+mj-lt"/>
              <a:buAutoNum type="arabicPeriod"/>
            </a:pPr>
            <a:r>
              <a:rPr lang="en-US" sz="2200" dirty="0">
                <a:latin typeface="Arial Narrow" pitchFamily="34" charset="0"/>
              </a:rPr>
              <a:t>Israel’s restoration like a valley of bones come to life (vv. 1-14)</a:t>
            </a:r>
          </a:p>
          <a:p>
            <a:pPr marL="971550" lvl="1" indent="-514350">
              <a:buFont typeface="+mj-lt"/>
              <a:buAutoNum type="arabicPeriod"/>
            </a:pPr>
            <a:r>
              <a:rPr lang="en-US" sz="2200" dirty="0">
                <a:latin typeface="Arial Narrow" pitchFamily="34" charset="0"/>
              </a:rPr>
              <a:t>Judah and Israel become one (vv. 15-28)</a:t>
            </a:r>
          </a:p>
          <a:p>
            <a:pPr marL="1428750" lvl="2" indent="-514350">
              <a:buFont typeface="Arial" panose="020B0604020202020204" pitchFamily="34" charset="0"/>
              <a:buChar char="•"/>
            </a:pPr>
            <a:r>
              <a:rPr lang="en-US" sz="2200" dirty="0">
                <a:latin typeface="Arial Narrow" pitchFamily="34" charset="0"/>
              </a:rPr>
              <a:t>Illustrated with two sticks (vv. 15-23)</a:t>
            </a:r>
          </a:p>
          <a:p>
            <a:pPr marL="1428750" lvl="2" indent="-514350">
              <a:buFont typeface="Arial" panose="020B0604020202020204" pitchFamily="34" charset="0"/>
              <a:buChar char="•"/>
            </a:pPr>
            <a:r>
              <a:rPr lang="en-US" sz="2200" dirty="0">
                <a:latin typeface="Arial Narrow" pitchFamily="34" charset="0"/>
              </a:rPr>
              <a:t>David will be king – Messianic (vv. 24-28)</a:t>
            </a:r>
          </a:p>
        </p:txBody>
      </p:sp>
    </p:spTree>
    <p:extLst>
      <p:ext uri="{BB962C8B-B14F-4D97-AF65-F5344CB8AC3E}">
        <p14:creationId xmlns:p14="http://schemas.microsoft.com/office/powerpoint/2010/main" val="37869262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1000"/>
                                        <p:tgtEl>
                                          <p:spTgt spid="2">
                                            <p:txEl>
                                              <p:pRg st="4" end="4"/>
                                            </p:txEl>
                                          </p:spTgt>
                                        </p:tgtEl>
                                      </p:cBhvr>
                                    </p:animEffect>
                                    <p:anim calcmode="lin" valueType="num">
                                      <p:cBhvr>
                                        <p:cTn id="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5" end="5"/>
                                            </p:txEl>
                                          </p:spTgt>
                                        </p:tgtEl>
                                        <p:attrNameLst>
                                          <p:attrName>style.visibility</p:attrName>
                                        </p:attrNameLst>
                                      </p:cBhvr>
                                      <p:to>
                                        <p:strVal val="visible"/>
                                      </p:to>
                                    </p:set>
                                    <p:animEffect transition="in" filter="fade">
                                      <p:cBhvr>
                                        <p:cTn id="12" dur="1000"/>
                                        <p:tgtEl>
                                          <p:spTgt spid="2">
                                            <p:txEl>
                                              <p:pRg st="5" end="5"/>
                                            </p:txEl>
                                          </p:spTgt>
                                        </p:tgtEl>
                                      </p:cBhvr>
                                    </p:animEffect>
                                    <p:anim calcmode="lin" valueType="num">
                                      <p:cBhvr>
                                        <p:cTn id="1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5" end="5"/>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animEffect transition="in" filter="fade">
                                      <p:cBhvr>
                                        <p:cTn id="17" dur="1000"/>
                                        <p:tgtEl>
                                          <p:spTgt spid="2">
                                            <p:txEl>
                                              <p:pRg st="6" end="6"/>
                                            </p:txEl>
                                          </p:spTgt>
                                        </p:tgtEl>
                                      </p:cBhvr>
                                    </p:animEffect>
                                    <p:anim calcmode="lin" valueType="num">
                                      <p:cBhvr>
                                        <p:cTn id="1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6" end="6"/>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7" end="7"/>
                                            </p:txEl>
                                          </p:spTgt>
                                        </p:tgtEl>
                                        <p:attrNameLst>
                                          <p:attrName>style.visibility</p:attrName>
                                        </p:attrNameLst>
                                      </p:cBhvr>
                                      <p:to>
                                        <p:strVal val="visible"/>
                                      </p:to>
                                    </p:set>
                                    <p:animEffect transition="in" filter="fade">
                                      <p:cBhvr>
                                        <p:cTn id="22" dur="1000"/>
                                        <p:tgtEl>
                                          <p:spTgt spid="2">
                                            <p:txEl>
                                              <p:pRg st="7" end="7"/>
                                            </p:txEl>
                                          </p:spTgt>
                                        </p:tgtEl>
                                      </p:cBhvr>
                                    </p:animEffect>
                                    <p:anim calcmode="lin" valueType="num">
                                      <p:cBhvr>
                                        <p:cTn id="2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B20A86-B3EB-4D0E-9A2B-7C9D60E2D1D3}"/>
              </a:ext>
            </a:extLst>
          </p:cNvPr>
          <p:cNvSpPr txBox="1"/>
          <p:nvPr/>
        </p:nvSpPr>
        <p:spPr>
          <a:xfrm>
            <a:off x="571499" y="368300"/>
            <a:ext cx="8102237" cy="4308872"/>
          </a:xfrm>
          <a:prstGeom prst="rect">
            <a:avLst/>
          </a:prstGeom>
          <a:noFill/>
        </p:spPr>
        <p:txBody>
          <a:bodyPr wrap="square" rtlCol="0">
            <a:spAutoFit/>
          </a:bodyPr>
          <a:lstStyle/>
          <a:p>
            <a:pPr lvl="0" algn="ctr"/>
            <a:r>
              <a:rPr lang="en-US" sz="2800" b="1" u="sng" dirty="0">
                <a:latin typeface="Arial Narrow" pitchFamily="34" charset="0"/>
              </a:rPr>
              <a:t>Restoration of God’s People</a:t>
            </a:r>
            <a:r>
              <a:rPr lang="en-US" sz="2800" b="1" dirty="0">
                <a:latin typeface="Arial Narrow" pitchFamily="34" charset="0"/>
              </a:rPr>
              <a:t> (33-48)</a:t>
            </a:r>
          </a:p>
          <a:p>
            <a:pPr lvl="0" algn="ctr"/>
            <a:endParaRPr lang="en-US" sz="2000" b="1" dirty="0">
              <a:latin typeface="Arial Narrow" pitchFamily="34" charset="0"/>
            </a:endParaRPr>
          </a:p>
          <a:p>
            <a:pPr marL="514350" indent="-514350">
              <a:buFont typeface="+mj-lt"/>
              <a:buAutoNum type="alphaUcPeriod"/>
            </a:pPr>
            <a:r>
              <a:rPr lang="en-US" sz="2400" i="1" dirty="0">
                <a:latin typeface="Arial Narrow" pitchFamily="34" charset="0"/>
              </a:rPr>
              <a:t>Return to their land (33-36)</a:t>
            </a:r>
          </a:p>
          <a:p>
            <a:pPr marL="514350" indent="-514350">
              <a:buFont typeface="+mj-lt"/>
              <a:buAutoNum type="alphaUcPeriod"/>
            </a:pPr>
            <a:r>
              <a:rPr lang="en-US" sz="2400" i="1" dirty="0">
                <a:latin typeface="Arial Narrow" pitchFamily="34" charset="0"/>
              </a:rPr>
              <a:t>New life and unity (37)</a:t>
            </a:r>
          </a:p>
          <a:p>
            <a:pPr marL="514350" indent="-514350">
              <a:buFont typeface="+mj-lt"/>
              <a:buAutoNum type="alphaUcPeriod"/>
            </a:pPr>
            <a:r>
              <a:rPr lang="en-US" sz="2400" i="1" dirty="0">
                <a:latin typeface="Arial Narrow" pitchFamily="34" charset="0"/>
              </a:rPr>
              <a:t>Protection from their enemies (38-39)</a:t>
            </a:r>
          </a:p>
          <a:p>
            <a:pPr marL="971550" lvl="1" indent="-514350">
              <a:buFont typeface="+mj-lt"/>
              <a:buAutoNum type="arabicPeriod"/>
            </a:pPr>
            <a:r>
              <a:rPr lang="en-US" sz="2200" dirty="0">
                <a:latin typeface="Arial Narrow" pitchFamily="34" charset="0"/>
              </a:rPr>
              <a:t>Gog attempts to attack Israel and plunder it (38:1-17)</a:t>
            </a:r>
          </a:p>
          <a:p>
            <a:pPr marL="971550" lvl="1" indent="-514350">
              <a:buFont typeface="+mj-lt"/>
              <a:buAutoNum type="arabicPeriod"/>
            </a:pPr>
            <a:r>
              <a:rPr lang="en-US" sz="2200" dirty="0">
                <a:latin typeface="Arial Narrow" pitchFamily="34" charset="0"/>
              </a:rPr>
              <a:t>God will bring judgment on Gog (38:18 – 39:29)</a:t>
            </a:r>
          </a:p>
          <a:p>
            <a:pPr marL="1428750" lvl="2" indent="-514350">
              <a:buFont typeface="Arial" panose="020B0604020202020204" pitchFamily="34" charset="0"/>
              <a:buChar char="•"/>
            </a:pPr>
            <a:r>
              <a:rPr lang="en-US" sz="2200" dirty="0">
                <a:latin typeface="Arial Narrow" pitchFamily="34" charset="0"/>
              </a:rPr>
              <a:t>God’s wrath and jealousy poured out (38:18-22)</a:t>
            </a:r>
          </a:p>
          <a:p>
            <a:pPr marL="1428750" lvl="2" indent="-514350">
              <a:buFont typeface="Arial" panose="020B0604020202020204" pitchFamily="34" charset="0"/>
              <a:buChar char="•"/>
            </a:pPr>
            <a:r>
              <a:rPr lang="en-US" sz="2200" dirty="0">
                <a:latin typeface="Arial Narrow" pitchFamily="34" charset="0"/>
              </a:rPr>
              <a:t>God will be magnified (38:23)</a:t>
            </a:r>
          </a:p>
          <a:p>
            <a:pPr marL="1428750" lvl="2" indent="-514350">
              <a:buFont typeface="Arial" panose="020B0604020202020204" pitchFamily="34" charset="0"/>
              <a:buChar char="•"/>
            </a:pPr>
            <a:r>
              <a:rPr lang="en-US" sz="2200" dirty="0">
                <a:latin typeface="Arial Narrow" pitchFamily="34" charset="0"/>
              </a:rPr>
              <a:t>Gog will be destroyed (39:1-10)</a:t>
            </a:r>
          </a:p>
          <a:p>
            <a:pPr marL="1428750" lvl="2" indent="-514350">
              <a:buFont typeface="Arial" panose="020B0604020202020204" pitchFamily="34" charset="0"/>
              <a:buChar char="•"/>
            </a:pPr>
            <a:r>
              <a:rPr lang="en-US" sz="2200" dirty="0">
                <a:latin typeface="Arial Narrow" pitchFamily="34" charset="0"/>
              </a:rPr>
              <a:t>Gog will be buried (39:11-20)</a:t>
            </a:r>
          </a:p>
          <a:p>
            <a:pPr marL="1428750" lvl="2" indent="-514350">
              <a:buFont typeface="Arial" panose="020B0604020202020204" pitchFamily="34" charset="0"/>
              <a:buChar char="•"/>
            </a:pPr>
            <a:r>
              <a:rPr lang="en-US" sz="2200" dirty="0">
                <a:latin typeface="Arial Narrow" pitchFamily="34" charset="0"/>
              </a:rPr>
              <a:t>Israel will return to the land and dwell safely (39:21-29)</a:t>
            </a:r>
          </a:p>
        </p:txBody>
      </p:sp>
    </p:spTree>
    <p:extLst>
      <p:ext uri="{BB962C8B-B14F-4D97-AF65-F5344CB8AC3E}">
        <p14:creationId xmlns:p14="http://schemas.microsoft.com/office/powerpoint/2010/main" val="40275791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1000"/>
                                        <p:tgtEl>
                                          <p:spTgt spid="2">
                                            <p:txEl>
                                              <p:pRg st="5" end="5"/>
                                            </p:txEl>
                                          </p:spTgt>
                                        </p:tgtEl>
                                      </p:cBhvr>
                                    </p:animEffect>
                                    <p:anim calcmode="lin" valueType="num">
                                      <p:cBhvr>
                                        <p:cTn id="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5" end="5"/>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6" end="6"/>
                                            </p:txEl>
                                          </p:spTgt>
                                        </p:tgtEl>
                                        <p:attrNameLst>
                                          <p:attrName>style.visibility</p:attrName>
                                        </p:attrNameLst>
                                      </p:cBhvr>
                                      <p:to>
                                        <p:strVal val="visible"/>
                                      </p:to>
                                    </p:set>
                                    <p:animEffect transition="in" filter="fade">
                                      <p:cBhvr>
                                        <p:cTn id="12" dur="1000"/>
                                        <p:tgtEl>
                                          <p:spTgt spid="2">
                                            <p:txEl>
                                              <p:pRg st="6" end="6"/>
                                            </p:txEl>
                                          </p:spTgt>
                                        </p:tgtEl>
                                      </p:cBhvr>
                                    </p:animEffect>
                                    <p:anim calcmode="lin" valueType="num">
                                      <p:cBhvr>
                                        <p:cTn id="1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6" end="6"/>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animEffect transition="in" filter="fade">
                                      <p:cBhvr>
                                        <p:cTn id="17" dur="1000"/>
                                        <p:tgtEl>
                                          <p:spTgt spid="2">
                                            <p:txEl>
                                              <p:pRg st="7" end="7"/>
                                            </p:txEl>
                                          </p:spTgt>
                                        </p:tgtEl>
                                      </p:cBhvr>
                                    </p:animEffect>
                                    <p:anim calcmode="lin" valueType="num">
                                      <p:cBhvr>
                                        <p:cTn id="18"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7" end="7"/>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8" end="8"/>
                                            </p:txEl>
                                          </p:spTgt>
                                        </p:tgtEl>
                                        <p:attrNameLst>
                                          <p:attrName>style.visibility</p:attrName>
                                        </p:attrNameLst>
                                      </p:cBhvr>
                                      <p:to>
                                        <p:strVal val="visible"/>
                                      </p:to>
                                    </p:set>
                                    <p:animEffect transition="in" filter="fade">
                                      <p:cBhvr>
                                        <p:cTn id="22" dur="1000"/>
                                        <p:tgtEl>
                                          <p:spTgt spid="2">
                                            <p:txEl>
                                              <p:pRg st="8" end="8"/>
                                            </p:txEl>
                                          </p:spTgt>
                                        </p:tgtEl>
                                      </p:cBhvr>
                                    </p:animEffect>
                                    <p:anim calcmode="lin" valueType="num">
                                      <p:cBhvr>
                                        <p:cTn id="23"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8" end="8"/>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
                                            <p:txEl>
                                              <p:pRg st="9" end="9"/>
                                            </p:txEl>
                                          </p:spTgt>
                                        </p:tgtEl>
                                        <p:attrNameLst>
                                          <p:attrName>style.visibility</p:attrName>
                                        </p:attrNameLst>
                                      </p:cBhvr>
                                      <p:to>
                                        <p:strVal val="visible"/>
                                      </p:to>
                                    </p:set>
                                    <p:animEffect transition="in" filter="fade">
                                      <p:cBhvr>
                                        <p:cTn id="27" dur="1000"/>
                                        <p:tgtEl>
                                          <p:spTgt spid="2">
                                            <p:txEl>
                                              <p:pRg st="9" end="9"/>
                                            </p:txEl>
                                          </p:spTgt>
                                        </p:tgtEl>
                                      </p:cBhvr>
                                    </p:animEffect>
                                    <p:anim calcmode="lin" valueType="num">
                                      <p:cBhvr>
                                        <p:cTn id="28"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9" end="9"/>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
                                            <p:txEl>
                                              <p:pRg st="10" end="10"/>
                                            </p:txEl>
                                          </p:spTgt>
                                        </p:tgtEl>
                                        <p:attrNameLst>
                                          <p:attrName>style.visibility</p:attrName>
                                        </p:attrNameLst>
                                      </p:cBhvr>
                                      <p:to>
                                        <p:strVal val="visible"/>
                                      </p:to>
                                    </p:set>
                                    <p:animEffect transition="in" filter="fade">
                                      <p:cBhvr>
                                        <p:cTn id="32" dur="1000"/>
                                        <p:tgtEl>
                                          <p:spTgt spid="2">
                                            <p:txEl>
                                              <p:pRg st="10" end="10"/>
                                            </p:txEl>
                                          </p:spTgt>
                                        </p:tgtEl>
                                      </p:cBhvr>
                                    </p:animEffect>
                                    <p:anim calcmode="lin" valueType="num">
                                      <p:cBhvr>
                                        <p:cTn id="33"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10" end="10"/>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
                                            <p:txEl>
                                              <p:pRg st="11" end="11"/>
                                            </p:txEl>
                                          </p:spTgt>
                                        </p:tgtEl>
                                        <p:attrNameLst>
                                          <p:attrName>style.visibility</p:attrName>
                                        </p:attrNameLst>
                                      </p:cBhvr>
                                      <p:to>
                                        <p:strVal val="visible"/>
                                      </p:to>
                                    </p:set>
                                    <p:animEffect transition="in" filter="fade">
                                      <p:cBhvr>
                                        <p:cTn id="37" dur="1000"/>
                                        <p:tgtEl>
                                          <p:spTgt spid="2">
                                            <p:txEl>
                                              <p:pRg st="11" end="11"/>
                                            </p:txEl>
                                          </p:spTgt>
                                        </p:tgtEl>
                                      </p:cBhvr>
                                    </p:animEffect>
                                    <p:anim calcmode="lin" valueType="num">
                                      <p:cBhvr>
                                        <p:cTn id="38"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B20A86-B3EB-4D0E-9A2B-7C9D60E2D1D3}"/>
              </a:ext>
            </a:extLst>
          </p:cNvPr>
          <p:cNvSpPr txBox="1"/>
          <p:nvPr/>
        </p:nvSpPr>
        <p:spPr>
          <a:xfrm>
            <a:off x="571499" y="368300"/>
            <a:ext cx="8102237" cy="2308324"/>
          </a:xfrm>
          <a:prstGeom prst="rect">
            <a:avLst/>
          </a:prstGeom>
          <a:noFill/>
        </p:spPr>
        <p:txBody>
          <a:bodyPr wrap="square" rtlCol="0">
            <a:spAutoFit/>
          </a:bodyPr>
          <a:lstStyle/>
          <a:p>
            <a:pPr lvl="0" algn="ctr"/>
            <a:r>
              <a:rPr lang="en-US" sz="2800" b="1" u="sng" dirty="0">
                <a:latin typeface="Arial Narrow" pitchFamily="34" charset="0"/>
              </a:rPr>
              <a:t>Restoration of God’s People</a:t>
            </a:r>
            <a:r>
              <a:rPr lang="en-US" sz="2800" b="1" dirty="0">
                <a:latin typeface="Arial Narrow" pitchFamily="34" charset="0"/>
              </a:rPr>
              <a:t> (33-48)</a:t>
            </a:r>
          </a:p>
          <a:p>
            <a:pPr lvl="0" algn="ctr"/>
            <a:endParaRPr lang="en-US" sz="2000" b="1" dirty="0">
              <a:latin typeface="Arial Narrow" pitchFamily="34" charset="0"/>
            </a:endParaRPr>
          </a:p>
          <a:p>
            <a:pPr marL="514350" indent="-514350">
              <a:buFont typeface="+mj-lt"/>
              <a:buAutoNum type="alphaUcPeriod"/>
            </a:pPr>
            <a:r>
              <a:rPr lang="en-US" sz="2400" i="1" dirty="0">
                <a:latin typeface="Arial Narrow" pitchFamily="34" charset="0"/>
              </a:rPr>
              <a:t>Return to their land (33-36)</a:t>
            </a:r>
          </a:p>
          <a:p>
            <a:pPr marL="514350" indent="-514350">
              <a:buFont typeface="+mj-lt"/>
              <a:buAutoNum type="alphaUcPeriod"/>
            </a:pPr>
            <a:r>
              <a:rPr lang="en-US" sz="2400" i="1" dirty="0">
                <a:latin typeface="Arial Narrow" pitchFamily="34" charset="0"/>
              </a:rPr>
              <a:t>New life and unity (37)</a:t>
            </a:r>
          </a:p>
          <a:p>
            <a:pPr marL="514350" indent="-514350">
              <a:buFont typeface="+mj-lt"/>
              <a:buAutoNum type="alphaUcPeriod"/>
            </a:pPr>
            <a:r>
              <a:rPr lang="en-US" sz="2400" i="1" dirty="0">
                <a:latin typeface="Arial Narrow" pitchFamily="34" charset="0"/>
              </a:rPr>
              <a:t>Protection from their enemies (38-39)</a:t>
            </a:r>
          </a:p>
          <a:p>
            <a:pPr marL="514350" indent="-514350">
              <a:buFont typeface="+mj-lt"/>
              <a:buAutoNum type="alphaUcPeriod"/>
            </a:pPr>
            <a:r>
              <a:rPr lang="en-US" sz="2400" i="1" dirty="0">
                <a:latin typeface="Arial Narrow" pitchFamily="34" charset="0"/>
              </a:rPr>
              <a:t>Worship the Lord acceptably (40-48)</a:t>
            </a:r>
          </a:p>
        </p:txBody>
      </p:sp>
      <p:sp>
        <p:nvSpPr>
          <p:cNvPr id="3" name="Rectangle: Rounded Corners 2">
            <a:extLst>
              <a:ext uri="{FF2B5EF4-FFF2-40B4-BE49-F238E27FC236}">
                <a16:creationId xmlns:a16="http://schemas.microsoft.com/office/drawing/2014/main" id="{120C4980-E754-4B70-871C-1319DEA9296F}"/>
              </a:ext>
            </a:extLst>
          </p:cNvPr>
          <p:cNvSpPr/>
          <p:nvPr/>
        </p:nvSpPr>
        <p:spPr>
          <a:xfrm>
            <a:off x="1374320" y="3332290"/>
            <a:ext cx="6496594" cy="1672046"/>
          </a:xfrm>
          <a:prstGeom prst="roundRect">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ctr">
              <a:buFont typeface="Wingdings" panose="05000000000000000000" pitchFamily="2" charset="2"/>
              <a:buChar char="§"/>
            </a:pPr>
            <a:r>
              <a:rPr lang="en-US" sz="2800" dirty="0">
                <a:solidFill>
                  <a:schemeClr val="bg1"/>
                </a:solidFill>
              </a:rPr>
              <a:t>Vision (40:2) – the 3</a:t>
            </a:r>
            <a:r>
              <a:rPr lang="en-US" sz="2800" baseline="30000" dirty="0">
                <a:solidFill>
                  <a:schemeClr val="bg1"/>
                </a:solidFill>
              </a:rPr>
              <a:t>rd</a:t>
            </a:r>
            <a:endParaRPr lang="en-US" sz="2800" dirty="0">
              <a:solidFill>
                <a:schemeClr val="bg1"/>
              </a:solidFill>
            </a:endParaRPr>
          </a:p>
          <a:p>
            <a:pPr marL="457200" indent="-457200" algn="ctr">
              <a:buFont typeface="Wingdings" panose="05000000000000000000" pitchFamily="2" charset="2"/>
              <a:buChar char="§"/>
            </a:pPr>
            <a:r>
              <a:rPr lang="en-US" sz="2800" dirty="0">
                <a:solidFill>
                  <a:schemeClr val="bg1"/>
                </a:solidFill>
              </a:rPr>
              <a:t>Symbolic – not literal</a:t>
            </a:r>
          </a:p>
        </p:txBody>
      </p:sp>
    </p:spTree>
    <p:extLst>
      <p:ext uri="{BB962C8B-B14F-4D97-AF65-F5344CB8AC3E}">
        <p14:creationId xmlns:p14="http://schemas.microsoft.com/office/powerpoint/2010/main" val="33369932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46909" y="515983"/>
            <a:ext cx="7696200" cy="954107"/>
          </a:xfrm>
          <a:prstGeom prst="rect">
            <a:avLst/>
          </a:prstGeom>
          <a:solidFill>
            <a:schemeClr val="tx2"/>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2800" dirty="0">
                <a:effectLst>
                  <a:outerShdw blurRad="38100" dist="38100" dir="2700000" algn="tl">
                    <a:srgbClr val="000000">
                      <a:alpha val="43137"/>
                    </a:srgbClr>
                  </a:outerShdw>
                </a:effectLst>
              </a:rPr>
              <a:t>Symbolic &amp; Figurative</a:t>
            </a:r>
          </a:p>
          <a:p>
            <a:pPr algn="ctr"/>
            <a:r>
              <a:rPr lang="en-US" sz="2800" dirty="0">
                <a:effectLst>
                  <a:outerShdw blurRad="38100" dist="38100" dir="2700000" algn="tl">
                    <a:srgbClr val="000000">
                      <a:alpha val="43137"/>
                    </a:srgbClr>
                  </a:outerShdw>
                </a:effectLst>
              </a:rPr>
              <a:t>Cannot Be Literal</a:t>
            </a:r>
          </a:p>
        </p:txBody>
      </p:sp>
      <p:sp>
        <p:nvSpPr>
          <p:cNvPr id="3" name="TextBox 2"/>
          <p:cNvSpPr txBox="1"/>
          <p:nvPr/>
        </p:nvSpPr>
        <p:spPr>
          <a:xfrm>
            <a:off x="957943" y="1695994"/>
            <a:ext cx="7924800" cy="4524315"/>
          </a:xfrm>
          <a:prstGeom prst="rect">
            <a:avLst/>
          </a:prstGeom>
          <a:noFill/>
        </p:spPr>
        <p:txBody>
          <a:bodyPr wrap="square" rtlCol="0">
            <a:spAutoFit/>
          </a:bodyPr>
          <a:lstStyle/>
          <a:p>
            <a:pPr>
              <a:buFont typeface="Arial" pitchFamily="34" charset="0"/>
              <a:buChar char="•"/>
            </a:pPr>
            <a:r>
              <a:rPr lang="en-US" sz="2400" dirty="0"/>
              <a:t> David will be king (37:22-24)</a:t>
            </a:r>
          </a:p>
          <a:p>
            <a:pPr>
              <a:buFont typeface="Arial" pitchFamily="34" charset="0"/>
              <a:buChar char="•"/>
            </a:pPr>
            <a:r>
              <a:rPr lang="en-US" sz="2400" dirty="0"/>
              <a:t> Dwell in land forever (37:25)</a:t>
            </a:r>
          </a:p>
          <a:p>
            <a:pPr>
              <a:buFont typeface="Arial" pitchFamily="34" charset="0"/>
              <a:buChar char="•"/>
            </a:pPr>
            <a:r>
              <a:rPr lang="en-US" sz="2400" dirty="0"/>
              <a:t> Weapons used in war (39:9-10)</a:t>
            </a:r>
          </a:p>
          <a:p>
            <a:pPr>
              <a:buFont typeface="Arial" pitchFamily="34" charset="0"/>
              <a:buChar char="•"/>
            </a:pPr>
            <a:r>
              <a:rPr lang="en-US" sz="2400" dirty="0"/>
              <a:t> Use of “seven” (39:9, 12)</a:t>
            </a:r>
          </a:p>
          <a:p>
            <a:pPr>
              <a:buFont typeface="Arial" pitchFamily="34" charset="0"/>
              <a:buChar char="•"/>
            </a:pPr>
            <a:r>
              <a:rPr lang="en-US" sz="2400" dirty="0"/>
              <a:t> No temple has ever been built to fit description</a:t>
            </a:r>
          </a:p>
          <a:p>
            <a:pPr>
              <a:buFont typeface="Arial" pitchFamily="34" charset="0"/>
              <a:buChar char="•"/>
            </a:pPr>
            <a:r>
              <a:rPr lang="en-US" sz="2400" dirty="0"/>
              <a:t> Animal sacrifices restored (43:19, 20, 21, …)</a:t>
            </a:r>
          </a:p>
          <a:p>
            <a:pPr>
              <a:buFont typeface="Arial" pitchFamily="34" charset="0"/>
              <a:buChar char="•"/>
            </a:pPr>
            <a:r>
              <a:rPr lang="en-US" sz="2400" dirty="0"/>
              <a:t> Circumcision binding (44:9)</a:t>
            </a:r>
          </a:p>
          <a:p>
            <a:pPr>
              <a:buFont typeface="Arial" pitchFamily="34" charset="0"/>
              <a:buChar char="•"/>
            </a:pPr>
            <a:r>
              <a:rPr lang="en-US" sz="2400" dirty="0"/>
              <a:t> God dwell in this temple forever (43:7)</a:t>
            </a:r>
          </a:p>
          <a:p>
            <a:pPr>
              <a:buFont typeface="Arial" pitchFamily="34" charset="0"/>
              <a:buChar char="•"/>
            </a:pPr>
            <a:r>
              <a:rPr lang="en-US" sz="2400" dirty="0"/>
              <a:t> Measuring new temple causes shame (43:10)</a:t>
            </a:r>
          </a:p>
          <a:p>
            <a:pPr>
              <a:buFont typeface="Arial" pitchFamily="34" charset="0"/>
              <a:buChar char="•"/>
            </a:pPr>
            <a:r>
              <a:rPr lang="en-US" sz="2400" dirty="0"/>
              <a:t> Only those of lineage of </a:t>
            </a:r>
            <a:r>
              <a:rPr lang="en-US" sz="2400" dirty="0" err="1"/>
              <a:t>Zadok</a:t>
            </a:r>
            <a:r>
              <a:rPr lang="en-US" sz="2400" dirty="0"/>
              <a:t> offer sac. (43:18-19)</a:t>
            </a:r>
          </a:p>
          <a:p>
            <a:pPr>
              <a:buFont typeface="Arial" pitchFamily="34" charset="0"/>
              <a:buChar char="•"/>
            </a:pPr>
            <a:r>
              <a:rPr lang="en-US" sz="2400" dirty="0"/>
              <a:t> Sacrifices (46:1-8) not harmonize with Num. 28:9-15)</a:t>
            </a:r>
          </a:p>
          <a:p>
            <a:pPr>
              <a:buFont typeface="Arial" pitchFamily="34" charset="0"/>
              <a:buChar char="•"/>
            </a:pPr>
            <a:r>
              <a:rPr lang="en-US" sz="2400" dirty="0"/>
              <a:t> River flowing from the temple (47:1-7)</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838200"/>
            <a:ext cx="7696200" cy="523220"/>
          </a:xfrm>
          <a:prstGeom prst="rect">
            <a:avLst/>
          </a:prstGeom>
          <a:solidFill>
            <a:schemeClr val="tx2"/>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2800" dirty="0">
                <a:effectLst>
                  <a:outerShdw blurRad="38100" dist="38100" dir="2700000" algn="tl">
                    <a:srgbClr val="000000">
                      <a:alpha val="43137"/>
                    </a:srgbClr>
                  </a:outerShdw>
                </a:effectLst>
              </a:rPr>
              <a:t>What is the Point?</a:t>
            </a:r>
          </a:p>
        </p:txBody>
      </p:sp>
      <p:sp>
        <p:nvSpPr>
          <p:cNvPr id="4" name="TextBox 3"/>
          <p:cNvSpPr txBox="1"/>
          <p:nvPr/>
        </p:nvSpPr>
        <p:spPr>
          <a:xfrm>
            <a:off x="1143000" y="2057400"/>
            <a:ext cx="7391400" cy="3046988"/>
          </a:xfrm>
          <a:prstGeom prst="rect">
            <a:avLst/>
          </a:prstGeom>
          <a:noFill/>
        </p:spPr>
        <p:txBody>
          <a:bodyPr wrap="square" rtlCol="0">
            <a:spAutoFit/>
          </a:bodyPr>
          <a:lstStyle/>
          <a:p>
            <a:r>
              <a:rPr lang="en-US" sz="2400" dirty="0"/>
              <a:t>“Understand it simply as a picture of glory for the Jew under the Messiah without descending to details and making those details allegorical… I believe that Ezekiel is now telling the beaten Jew that the day was coming when they would enjoy prosperity and glory under the Lord and that he described it in terms with which they were altogether familiar.”</a:t>
            </a:r>
          </a:p>
          <a:p>
            <a:pPr algn="r"/>
            <a:r>
              <a:rPr lang="en-US" sz="2400" i="1" dirty="0"/>
              <a:t>(Jim </a:t>
            </a:r>
            <a:r>
              <a:rPr lang="en-US" sz="2400" i="1" dirty="0" err="1"/>
              <a:t>McGuiggan</a:t>
            </a:r>
            <a:r>
              <a:rPr lang="en-US" sz="2400" i="1" dirty="0"/>
              <a:t>, 340)</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3900" y="724989"/>
            <a:ext cx="7696200" cy="523220"/>
          </a:xfrm>
          <a:prstGeom prst="rect">
            <a:avLst/>
          </a:prstGeom>
          <a:solidFill>
            <a:schemeClr val="tx2"/>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2800" dirty="0">
                <a:effectLst>
                  <a:outerShdw blurRad="38100" dist="38100" dir="2700000" algn="tl">
                    <a:srgbClr val="000000">
                      <a:alpha val="43137"/>
                    </a:srgbClr>
                  </a:outerShdw>
                </a:effectLst>
              </a:rPr>
              <a:t>What is the Point?</a:t>
            </a:r>
          </a:p>
        </p:txBody>
      </p:sp>
      <p:sp>
        <p:nvSpPr>
          <p:cNvPr id="4" name="TextBox 3"/>
          <p:cNvSpPr txBox="1"/>
          <p:nvPr/>
        </p:nvSpPr>
        <p:spPr>
          <a:xfrm>
            <a:off x="876300" y="2057400"/>
            <a:ext cx="7391400" cy="1569660"/>
          </a:xfrm>
          <a:prstGeom prst="rect">
            <a:avLst/>
          </a:prstGeom>
          <a:noFill/>
        </p:spPr>
        <p:txBody>
          <a:bodyPr wrap="square" rtlCol="0">
            <a:spAutoFit/>
          </a:bodyPr>
          <a:lstStyle/>
          <a:p>
            <a:r>
              <a:rPr lang="en-US" sz="2400" dirty="0"/>
              <a:t>“Therefore the entire vision Ezekiel portrays in these closing chapters is symbolical of the Gospel Age, and the spiritual temple which is the church of the Lord.”</a:t>
            </a:r>
          </a:p>
          <a:p>
            <a:pPr algn="r"/>
            <a:r>
              <a:rPr lang="en-US" sz="2400" i="1" dirty="0"/>
              <a:t>(R. </a:t>
            </a:r>
            <a:r>
              <a:rPr lang="en-US" sz="2400" i="1" dirty="0" err="1"/>
              <a:t>Harkrider</a:t>
            </a:r>
            <a:r>
              <a:rPr lang="en-US" sz="2400" i="1" dirty="0"/>
              <a:t>, 99)</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3900" y="755072"/>
            <a:ext cx="7696200" cy="523220"/>
          </a:xfrm>
          <a:prstGeom prst="rect">
            <a:avLst/>
          </a:prstGeom>
          <a:solidFill>
            <a:schemeClr val="tx2"/>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2800" dirty="0">
                <a:effectLst>
                  <a:outerShdw blurRad="38100" dist="38100" dir="2700000" algn="tl">
                    <a:srgbClr val="000000">
                      <a:alpha val="43137"/>
                    </a:srgbClr>
                  </a:outerShdw>
                </a:effectLst>
              </a:rPr>
              <a:t>What is the Point?</a:t>
            </a:r>
          </a:p>
        </p:txBody>
      </p:sp>
      <p:sp>
        <p:nvSpPr>
          <p:cNvPr id="4" name="TextBox 3"/>
          <p:cNvSpPr txBox="1"/>
          <p:nvPr/>
        </p:nvSpPr>
        <p:spPr>
          <a:xfrm>
            <a:off x="876300" y="1796143"/>
            <a:ext cx="7391400" cy="3416320"/>
          </a:xfrm>
          <a:prstGeom prst="rect">
            <a:avLst/>
          </a:prstGeom>
          <a:noFill/>
        </p:spPr>
        <p:txBody>
          <a:bodyPr wrap="square" rtlCol="0">
            <a:spAutoFit/>
          </a:bodyPr>
          <a:lstStyle/>
          <a:p>
            <a:r>
              <a:rPr lang="en-US" sz="2400" dirty="0"/>
              <a:t>“Now in this section Ezekiel describes the new kingdom of God which is born out of the throes of all this suffering they have endured. A new Jerusalem, a new temple, a new order of worship will be instituted. He uses language with which the Jewish mind is familiar, but in apocalyptic style he symbolizes the new spiritual temple which is holy and must be kept that way. It will be strong to resist any onslaught which can be brought against it.”</a:t>
            </a:r>
          </a:p>
          <a:p>
            <a:pPr algn="r"/>
            <a:r>
              <a:rPr lang="en-US" sz="2400" i="1" dirty="0"/>
              <a:t>(R. </a:t>
            </a:r>
            <a:r>
              <a:rPr lang="en-US" sz="2400" i="1" dirty="0" err="1"/>
              <a:t>Harkrider</a:t>
            </a:r>
            <a:r>
              <a:rPr lang="en-US" sz="2400" i="1" dirty="0"/>
              <a:t>, 103)</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3900" y="733697"/>
            <a:ext cx="7696200" cy="523220"/>
          </a:xfrm>
          <a:prstGeom prst="rect">
            <a:avLst/>
          </a:prstGeom>
          <a:solidFill>
            <a:schemeClr val="tx2"/>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2800" dirty="0">
                <a:effectLst>
                  <a:outerShdw blurRad="38100" dist="38100" dir="2700000" algn="tl">
                    <a:srgbClr val="000000">
                      <a:alpha val="43137"/>
                    </a:srgbClr>
                  </a:outerShdw>
                </a:effectLst>
              </a:rPr>
              <a:t>Why the Details of the New Temple?</a:t>
            </a:r>
          </a:p>
        </p:txBody>
      </p:sp>
      <p:sp>
        <p:nvSpPr>
          <p:cNvPr id="4" name="TextBox 3"/>
          <p:cNvSpPr txBox="1"/>
          <p:nvPr/>
        </p:nvSpPr>
        <p:spPr>
          <a:xfrm>
            <a:off x="876300" y="1865812"/>
            <a:ext cx="7391400" cy="2308324"/>
          </a:xfrm>
          <a:prstGeom prst="rect">
            <a:avLst/>
          </a:prstGeom>
          <a:noFill/>
        </p:spPr>
        <p:txBody>
          <a:bodyPr wrap="square" rtlCol="0">
            <a:spAutoFit/>
          </a:bodyPr>
          <a:lstStyle/>
          <a:p>
            <a:r>
              <a:rPr lang="en-US" sz="2400" dirty="0"/>
              <a:t>“The people are being called to holiness the like of which they had not been practicing. The very structure of the temple was calling them to that. That’s why the prophet was going into so many details with regard to the measurements of the temple.”</a:t>
            </a:r>
          </a:p>
          <a:p>
            <a:pPr algn="r"/>
            <a:r>
              <a:rPr lang="en-US" sz="2400" i="1" dirty="0"/>
              <a:t>(Jim </a:t>
            </a:r>
            <a:r>
              <a:rPr lang="en-US" sz="2400" i="1" dirty="0" err="1"/>
              <a:t>McGuiggan</a:t>
            </a:r>
            <a:r>
              <a:rPr lang="en-US" sz="2400" i="1" dirty="0"/>
              <a:t>, 348)</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 y="0"/>
            <a:ext cx="8875059" cy="6858000"/>
          </a:xfrm>
          <a:prstGeom prst="rect">
            <a:avLst/>
          </a:prstGeom>
        </p:spPr>
      </p:pic>
    </p:spTree>
    <p:extLst>
      <p:ext uri="{BB962C8B-B14F-4D97-AF65-F5344CB8AC3E}">
        <p14:creationId xmlns:p14="http://schemas.microsoft.com/office/powerpoint/2010/main" val="2786152473"/>
      </p:ext>
    </p:extLst>
  </p:cSld>
  <p:clrMapOvr>
    <a:masterClrMapping/>
  </p:clrMapOvr>
  <p:transition spd="med">
    <p:strips dir="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747"/>
            <a:ext cx="9144000" cy="6852505"/>
          </a:xfrm>
          <a:prstGeom prst="rect">
            <a:avLst/>
          </a:prstGeom>
        </p:spPr>
      </p:pic>
    </p:spTree>
    <p:extLst>
      <p:ext uri="{BB962C8B-B14F-4D97-AF65-F5344CB8AC3E}">
        <p14:creationId xmlns:p14="http://schemas.microsoft.com/office/powerpoint/2010/main" val="873626360"/>
      </p:ext>
    </p:extLst>
  </p:cSld>
  <p:clrMapOvr>
    <a:masterClrMapping/>
  </p:clrMapOvr>
  <p:transition spd="med">
    <p:strips dir="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B20A86-B3EB-4D0E-9A2B-7C9D60E2D1D3}"/>
              </a:ext>
            </a:extLst>
          </p:cNvPr>
          <p:cNvSpPr txBox="1"/>
          <p:nvPr/>
        </p:nvSpPr>
        <p:spPr>
          <a:xfrm>
            <a:off x="571499" y="368300"/>
            <a:ext cx="8102237" cy="4339650"/>
          </a:xfrm>
          <a:prstGeom prst="rect">
            <a:avLst/>
          </a:prstGeom>
          <a:noFill/>
        </p:spPr>
        <p:txBody>
          <a:bodyPr wrap="square" rtlCol="0">
            <a:spAutoFit/>
          </a:bodyPr>
          <a:lstStyle/>
          <a:p>
            <a:pPr lvl="0" algn="ctr"/>
            <a:r>
              <a:rPr lang="en-US" sz="2800" b="1" u="sng" dirty="0">
                <a:latin typeface="Arial Narrow" pitchFamily="34" charset="0"/>
              </a:rPr>
              <a:t>Restoration of God’s People</a:t>
            </a:r>
            <a:r>
              <a:rPr lang="en-US" sz="2800" b="1" dirty="0">
                <a:latin typeface="Arial Narrow" pitchFamily="34" charset="0"/>
              </a:rPr>
              <a:t> (33-48)</a:t>
            </a:r>
          </a:p>
          <a:p>
            <a:pPr lvl="0" algn="ctr"/>
            <a:endParaRPr lang="en-US" sz="2000" b="1" dirty="0">
              <a:latin typeface="Arial Narrow" pitchFamily="34" charset="0"/>
            </a:endParaRPr>
          </a:p>
          <a:p>
            <a:pPr marL="514350" indent="-514350">
              <a:buFont typeface="+mj-lt"/>
              <a:buAutoNum type="alphaUcPeriod"/>
            </a:pPr>
            <a:r>
              <a:rPr lang="en-US" sz="2400" i="1" dirty="0">
                <a:latin typeface="Arial Narrow" pitchFamily="34" charset="0"/>
              </a:rPr>
              <a:t>Return to their land (33-36)</a:t>
            </a:r>
          </a:p>
          <a:p>
            <a:pPr marL="514350" indent="-514350">
              <a:buFont typeface="+mj-lt"/>
              <a:buAutoNum type="alphaUcPeriod"/>
            </a:pPr>
            <a:r>
              <a:rPr lang="en-US" sz="2400" i="1" dirty="0">
                <a:latin typeface="Arial Narrow" pitchFamily="34" charset="0"/>
              </a:rPr>
              <a:t>New life and unity (37)</a:t>
            </a:r>
          </a:p>
          <a:p>
            <a:pPr marL="514350" indent="-514350">
              <a:buFont typeface="+mj-lt"/>
              <a:buAutoNum type="alphaUcPeriod"/>
            </a:pPr>
            <a:r>
              <a:rPr lang="en-US" sz="2400" i="1" dirty="0">
                <a:latin typeface="Arial Narrow" pitchFamily="34" charset="0"/>
              </a:rPr>
              <a:t>Protection from their enemies (38-39)</a:t>
            </a:r>
          </a:p>
          <a:p>
            <a:pPr marL="514350" indent="-514350">
              <a:buFont typeface="+mj-lt"/>
              <a:buAutoNum type="alphaUcPeriod"/>
            </a:pPr>
            <a:r>
              <a:rPr lang="en-US" sz="2400" i="1" dirty="0">
                <a:latin typeface="Arial Narrow" pitchFamily="34" charset="0"/>
              </a:rPr>
              <a:t>Worship the Lord acceptably (40-48)</a:t>
            </a:r>
          </a:p>
          <a:p>
            <a:pPr marL="971550" lvl="1" indent="-514350">
              <a:buFont typeface="+mj-lt"/>
              <a:buAutoNum type="arabicPeriod"/>
            </a:pPr>
            <a:r>
              <a:rPr lang="en-US" sz="2200" dirty="0">
                <a:latin typeface="Arial Narrow" pitchFamily="34" charset="0"/>
              </a:rPr>
              <a:t>New temple (40-43)</a:t>
            </a:r>
          </a:p>
          <a:p>
            <a:pPr marL="1428750" lvl="2" indent="-514350">
              <a:buFont typeface="Arial" panose="020B0604020202020204" pitchFamily="34" charset="0"/>
              <a:buChar char="•"/>
            </a:pPr>
            <a:r>
              <a:rPr lang="en-US" sz="2200" dirty="0">
                <a:latin typeface="Arial Narrow" pitchFamily="34" charset="0"/>
              </a:rPr>
              <a:t>Outer court of temple (40)</a:t>
            </a:r>
          </a:p>
          <a:p>
            <a:pPr marL="1885950" lvl="3" indent="-514350">
              <a:buFont typeface="Wingdings" panose="05000000000000000000" pitchFamily="2" charset="2"/>
              <a:buChar char="ü"/>
            </a:pPr>
            <a:r>
              <a:rPr lang="en-US" sz="2200" dirty="0">
                <a:latin typeface="Arial Narrow" pitchFamily="34" charset="0"/>
              </a:rPr>
              <a:t>Walls (v. 5)</a:t>
            </a:r>
          </a:p>
          <a:p>
            <a:pPr marL="1885950" lvl="3" indent="-514350">
              <a:buFont typeface="Wingdings" panose="05000000000000000000" pitchFamily="2" charset="2"/>
              <a:buChar char="ü"/>
            </a:pPr>
            <a:r>
              <a:rPr lang="en-US" sz="2200" dirty="0">
                <a:latin typeface="Arial Narrow" pitchFamily="34" charset="0"/>
              </a:rPr>
              <a:t>Gateways (vv. 6-16; 20-27)</a:t>
            </a:r>
          </a:p>
          <a:p>
            <a:pPr marL="1885950" lvl="3" indent="-514350">
              <a:buFont typeface="Wingdings" panose="05000000000000000000" pitchFamily="2" charset="2"/>
              <a:buChar char="ü"/>
            </a:pPr>
            <a:r>
              <a:rPr lang="en-US" sz="2200" dirty="0">
                <a:latin typeface="Arial Narrow" pitchFamily="34" charset="0"/>
              </a:rPr>
              <a:t>Outer court (vv. 17-19)</a:t>
            </a:r>
          </a:p>
          <a:p>
            <a:pPr marL="1885950" lvl="3" indent="-514350">
              <a:buFont typeface="Wingdings" panose="05000000000000000000" pitchFamily="2" charset="2"/>
              <a:buChar char="ü"/>
            </a:pPr>
            <a:r>
              <a:rPr lang="en-US" sz="2200" dirty="0">
                <a:latin typeface="Arial Narrow" pitchFamily="34" charset="0"/>
              </a:rPr>
              <a:t>Inner court (vv. 28-49) </a:t>
            </a:r>
          </a:p>
        </p:txBody>
      </p:sp>
    </p:spTree>
    <p:extLst>
      <p:ext uri="{BB962C8B-B14F-4D97-AF65-F5344CB8AC3E}">
        <p14:creationId xmlns:p14="http://schemas.microsoft.com/office/powerpoint/2010/main" val="3653836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Effect transition="in" filter="fade">
                                      <p:cBhvr>
                                        <p:cTn id="7" dur="1000"/>
                                        <p:tgtEl>
                                          <p:spTgt spid="2">
                                            <p:txEl>
                                              <p:pRg st="6" end="6"/>
                                            </p:txEl>
                                          </p:spTgt>
                                        </p:tgtEl>
                                      </p:cBhvr>
                                    </p:animEffect>
                                    <p:anim calcmode="lin" valueType="num">
                                      <p:cBhvr>
                                        <p:cTn id="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6" end="6"/>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7" end="7"/>
                                            </p:txEl>
                                          </p:spTgt>
                                        </p:tgtEl>
                                        <p:attrNameLst>
                                          <p:attrName>style.visibility</p:attrName>
                                        </p:attrNameLst>
                                      </p:cBhvr>
                                      <p:to>
                                        <p:strVal val="visible"/>
                                      </p:to>
                                    </p:set>
                                    <p:animEffect transition="in" filter="fade">
                                      <p:cBhvr>
                                        <p:cTn id="12" dur="1000"/>
                                        <p:tgtEl>
                                          <p:spTgt spid="2">
                                            <p:txEl>
                                              <p:pRg st="7" end="7"/>
                                            </p:txEl>
                                          </p:spTgt>
                                        </p:tgtEl>
                                      </p:cBhvr>
                                    </p:animEffect>
                                    <p:anim calcmode="lin" valueType="num">
                                      <p:cBhvr>
                                        <p:cTn id="1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7" end="7"/>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8" end="8"/>
                                            </p:txEl>
                                          </p:spTgt>
                                        </p:tgtEl>
                                        <p:attrNameLst>
                                          <p:attrName>style.visibility</p:attrName>
                                        </p:attrNameLst>
                                      </p:cBhvr>
                                      <p:to>
                                        <p:strVal val="visible"/>
                                      </p:to>
                                    </p:set>
                                    <p:animEffect transition="in" filter="fade">
                                      <p:cBhvr>
                                        <p:cTn id="17" dur="1000"/>
                                        <p:tgtEl>
                                          <p:spTgt spid="2">
                                            <p:txEl>
                                              <p:pRg st="8" end="8"/>
                                            </p:txEl>
                                          </p:spTgt>
                                        </p:tgtEl>
                                      </p:cBhvr>
                                    </p:animEffect>
                                    <p:anim calcmode="lin" valueType="num">
                                      <p:cBhvr>
                                        <p:cTn id="18"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8" end="8"/>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9" end="9"/>
                                            </p:txEl>
                                          </p:spTgt>
                                        </p:tgtEl>
                                        <p:attrNameLst>
                                          <p:attrName>style.visibility</p:attrName>
                                        </p:attrNameLst>
                                      </p:cBhvr>
                                      <p:to>
                                        <p:strVal val="visible"/>
                                      </p:to>
                                    </p:set>
                                    <p:animEffect transition="in" filter="fade">
                                      <p:cBhvr>
                                        <p:cTn id="22" dur="1000"/>
                                        <p:tgtEl>
                                          <p:spTgt spid="2">
                                            <p:txEl>
                                              <p:pRg st="9" end="9"/>
                                            </p:txEl>
                                          </p:spTgt>
                                        </p:tgtEl>
                                      </p:cBhvr>
                                    </p:animEffect>
                                    <p:anim calcmode="lin" valueType="num">
                                      <p:cBhvr>
                                        <p:cTn id="23"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9" end="9"/>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animEffect transition="in" filter="fade">
                                      <p:cBhvr>
                                        <p:cTn id="27" dur="1000"/>
                                        <p:tgtEl>
                                          <p:spTgt spid="2">
                                            <p:txEl>
                                              <p:pRg st="10" end="10"/>
                                            </p:txEl>
                                          </p:spTgt>
                                        </p:tgtEl>
                                      </p:cBhvr>
                                    </p:animEffect>
                                    <p:anim calcmode="lin" valueType="num">
                                      <p:cBhvr>
                                        <p:cTn id="28"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10" end="10"/>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
                                            <p:txEl>
                                              <p:pRg st="11" end="11"/>
                                            </p:txEl>
                                          </p:spTgt>
                                        </p:tgtEl>
                                        <p:attrNameLst>
                                          <p:attrName>style.visibility</p:attrName>
                                        </p:attrNameLst>
                                      </p:cBhvr>
                                      <p:to>
                                        <p:strVal val="visible"/>
                                      </p:to>
                                    </p:set>
                                    <p:animEffect transition="in" filter="fade">
                                      <p:cBhvr>
                                        <p:cTn id="32" dur="1000"/>
                                        <p:tgtEl>
                                          <p:spTgt spid="2">
                                            <p:txEl>
                                              <p:pRg st="11" end="11"/>
                                            </p:txEl>
                                          </p:spTgt>
                                        </p:tgtEl>
                                      </p:cBhvr>
                                    </p:animEffect>
                                    <p:anim calcmode="lin" valueType="num">
                                      <p:cBhvr>
                                        <p:cTn id="33"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B20A86-B3EB-4D0E-9A2B-7C9D60E2D1D3}"/>
              </a:ext>
            </a:extLst>
          </p:cNvPr>
          <p:cNvSpPr txBox="1"/>
          <p:nvPr/>
        </p:nvSpPr>
        <p:spPr>
          <a:xfrm>
            <a:off x="571499" y="368300"/>
            <a:ext cx="8102237" cy="5016758"/>
          </a:xfrm>
          <a:prstGeom prst="rect">
            <a:avLst/>
          </a:prstGeom>
          <a:noFill/>
        </p:spPr>
        <p:txBody>
          <a:bodyPr wrap="square" rtlCol="0">
            <a:spAutoFit/>
          </a:bodyPr>
          <a:lstStyle/>
          <a:p>
            <a:pPr lvl="0" algn="ctr"/>
            <a:r>
              <a:rPr lang="en-US" sz="2800" b="1" u="sng" dirty="0">
                <a:latin typeface="Arial Narrow" pitchFamily="34" charset="0"/>
              </a:rPr>
              <a:t>Restoration of God’s People</a:t>
            </a:r>
            <a:r>
              <a:rPr lang="en-US" sz="2800" b="1" dirty="0">
                <a:latin typeface="Arial Narrow" pitchFamily="34" charset="0"/>
              </a:rPr>
              <a:t> (33-48)</a:t>
            </a:r>
          </a:p>
          <a:p>
            <a:pPr lvl="0" algn="ctr"/>
            <a:endParaRPr lang="en-US" sz="2000" b="1" dirty="0">
              <a:latin typeface="Arial Narrow" pitchFamily="34" charset="0"/>
            </a:endParaRPr>
          </a:p>
          <a:p>
            <a:pPr marL="514350" indent="-514350">
              <a:buFont typeface="+mj-lt"/>
              <a:buAutoNum type="alphaUcPeriod"/>
            </a:pPr>
            <a:r>
              <a:rPr lang="en-US" sz="2400" i="1" dirty="0">
                <a:latin typeface="Arial Narrow" pitchFamily="34" charset="0"/>
              </a:rPr>
              <a:t>Return to their land (33-36)</a:t>
            </a:r>
          </a:p>
          <a:p>
            <a:pPr marL="514350" indent="-514350">
              <a:buFont typeface="+mj-lt"/>
              <a:buAutoNum type="alphaUcPeriod"/>
            </a:pPr>
            <a:r>
              <a:rPr lang="en-US" sz="2400" i="1" dirty="0">
                <a:latin typeface="Arial Narrow" pitchFamily="34" charset="0"/>
              </a:rPr>
              <a:t>New life and unity (37)</a:t>
            </a:r>
          </a:p>
          <a:p>
            <a:pPr marL="514350" indent="-514350">
              <a:buFont typeface="+mj-lt"/>
              <a:buAutoNum type="alphaUcPeriod"/>
            </a:pPr>
            <a:r>
              <a:rPr lang="en-US" sz="2400" i="1" dirty="0">
                <a:latin typeface="Arial Narrow" pitchFamily="34" charset="0"/>
              </a:rPr>
              <a:t>Protection from their enemies (38-39)</a:t>
            </a:r>
          </a:p>
          <a:p>
            <a:pPr marL="514350" indent="-514350">
              <a:buFont typeface="+mj-lt"/>
              <a:buAutoNum type="alphaUcPeriod"/>
            </a:pPr>
            <a:r>
              <a:rPr lang="en-US" sz="2400" i="1" dirty="0">
                <a:latin typeface="Arial Narrow" pitchFamily="34" charset="0"/>
              </a:rPr>
              <a:t>Worship the Lord acceptably (40-48)</a:t>
            </a:r>
          </a:p>
          <a:p>
            <a:pPr marL="971550" lvl="1" indent="-514350">
              <a:buFont typeface="+mj-lt"/>
              <a:buAutoNum type="arabicPeriod"/>
            </a:pPr>
            <a:r>
              <a:rPr lang="en-US" sz="2200" dirty="0">
                <a:latin typeface="Arial Narrow" pitchFamily="34" charset="0"/>
              </a:rPr>
              <a:t>New temple (40-43)</a:t>
            </a:r>
          </a:p>
          <a:p>
            <a:pPr marL="1428750" lvl="2" indent="-514350">
              <a:buFont typeface="Arial" panose="020B0604020202020204" pitchFamily="34" charset="0"/>
              <a:buChar char="•"/>
            </a:pPr>
            <a:r>
              <a:rPr lang="en-US" sz="2200" dirty="0">
                <a:latin typeface="Arial Narrow" pitchFamily="34" charset="0"/>
              </a:rPr>
              <a:t>Outer court of temple (40)</a:t>
            </a:r>
          </a:p>
          <a:p>
            <a:pPr marL="1428750" lvl="2" indent="-514350">
              <a:buFont typeface="Arial" panose="020B0604020202020204" pitchFamily="34" charset="0"/>
              <a:buChar char="•"/>
            </a:pPr>
            <a:r>
              <a:rPr lang="en-US" sz="2200" dirty="0">
                <a:latin typeface="Arial Narrow" pitchFamily="34" charset="0"/>
              </a:rPr>
              <a:t>Temple itself (41)</a:t>
            </a:r>
          </a:p>
          <a:p>
            <a:pPr marL="1885950" lvl="3" indent="-514350">
              <a:buFont typeface="Wingdings" panose="05000000000000000000" pitchFamily="2" charset="2"/>
              <a:buChar char="ü"/>
            </a:pPr>
            <a:r>
              <a:rPr lang="en-US" sz="2200" dirty="0">
                <a:latin typeface="Arial Narrow" pitchFamily="34" charset="0"/>
              </a:rPr>
              <a:t>Sanctuary &amp; most holy (vv. 1-4)</a:t>
            </a:r>
          </a:p>
          <a:p>
            <a:pPr marL="1885950" lvl="3" indent="-514350">
              <a:buFont typeface="Wingdings" panose="05000000000000000000" pitchFamily="2" charset="2"/>
              <a:buChar char="ü"/>
            </a:pPr>
            <a:r>
              <a:rPr lang="en-US" sz="2200" dirty="0">
                <a:latin typeface="Arial Narrow" pitchFamily="34" charset="0"/>
              </a:rPr>
              <a:t>Walls and side chambers (vv. 5-11)</a:t>
            </a:r>
          </a:p>
          <a:p>
            <a:pPr marL="1885950" lvl="3" indent="-514350">
              <a:buFont typeface="Wingdings" panose="05000000000000000000" pitchFamily="2" charset="2"/>
              <a:buChar char="ü"/>
            </a:pPr>
            <a:r>
              <a:rPr lang="en-US" sz="2200" dirty="0">
                <a:latin typeface="Arial Narrow" pitchFamily="34" charset="0"/>
              </a:rPr>
              <a:t>Separate building (v. 12)</a:t>
            </a:r>
          </a:p>
          <a:p>
            <a:pPr marL="1885950" lvl="3" indent="-514350">
              <a:buFont typeface="Wingdings" panose="05000000000000000000" pitchFamily="2" charset="2"/>
              <a:buChar char="ü"/>
            </a:pPr>
            <a:r>
              <a:rPr lang="en-US" sz="2200" dirty="0">
                <a:latin typeface="Arial Narrow" pitchFamily="34" charset="0"/>
              </a:rPr>
              <a:t>Measurement of temple area (vv. 13-16a)</a:t>
            </a:r>
          </a:p>
          <a:p>
            <a:pPr marL="1885950" lvl="3" indent="-514350">
              <a:buFont typeface="Wingdings" panose="05000000000000000000" pitchFamily="2" charset="2"/>
              <a:buChar char="ü"/>
            </a:pPr>
            <a:r>
              <a:rPr lang="en-US" sz="2200" dirty="0">
                <a:latin typeface="Arial Narrow" pitchFamily="34" charset="0"/>
              </a:rPr>
              <a:t>Interior of temple (vv. 16b-26)</a:t>
            </a:r>
          </a:p>
        </p:txBody>
      </p:sp>
    </p:spTree>
    <p:extLst>
      <p:ext uri="{BB962C8B-B14F-4D97-AF65-F5344CB8AC3E}">
        <p14:creationId xmlns:p14="http://schemas.microsoft.com/office/powerpoint/2010/main" val="25005428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9" end="9"/>
                                            </p:txEl>
                                          </p:spTgt>
                                        </p:tgtEl>
                                        <p:attrNameLst>
                                          <p:attrName>style.visibility</p:attrName>
                                        </p:attrNameLst>
                                      </p:cBhvr>
                                      <p:to>
                                        <p:strVal val="visible"/>
                                      </p:to>
                                    </p:set>
                                    <p:animEffect transition="in" filter="fade">
                                      <p:cBhvr>
                                        <p:cTn id="7" dur="1000"/>
                                        <p:tgtEl>
                                          <p:spTgt spid="2">
                                            <p:txEl>
                                              <p:pRg st="9" end="9"/>
                                            </p:txEl>
                                          </p:spTgt>
                                        </p:tgtEl>
                                      </p:cBhvr>
                                    </p:animEffect>
                                    <p:anim calcmode="lin" valueType="num">
                                      <p:cBhvr>
                                        <p:cTn id="8"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9" end="9"/>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0" end="10"/>
                                            </p:txEl>
                                          </p:spTgt>
                                        </p:tgtEl>
                                        <p:attrNameLst>
                                          <p:attrName>style.visibility</p:attrName>
                                        </p:attrNameLst>
                                      </p:cBhvr>
                                      <p:to>
                                        <p:strVal val="visible"/>
                                      </p:to>
                                    </p:set>
                                    <p:animEffect transition="in" filter="fade">
                                      <p:cBhvr>
                                        <p:cTn id="12" dur="1000"/>
                                        <p:tgtEl>
                                          <p:spTgt spid="2">
                                            <p:txEl>
                                              <p:pRg st="10" end="10"/>
                                            </p:txEl>
                                          </p:spTgt>
                                        </p:tgtEl>
                                      </p:cBhvr>
                                    </p:animEffect>
                                    <p:anim calcmode="lin" valueType="num">
                                      <p:cBhvr>
                                        <p:cTn id="13"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0" end="1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11" end="11"/>
                                            </p:txEl>
                                          </p:spTgt>
                                        </p:tgtEl>
                                        <p:attrNameLst>
                                          <p:attrName>style.visibility</p:attrName>
                                        </p:attrNameLst>
                                      </p:cBhvr>
                                      <p:to>
                                        <p:strVal val="visible"/>
                                      </p:to>
                                    </p:set>
                                    <p:animEffect transition="in" filter="fade">
                                      <p:cBhvr>
                                        <p:cTn id="17" dur="1000"/>
                                        <p:tgtEl>
                                          <p:spTgt spid="2">
                                            <p:txEl>
                                              <p:pRg st="11" end="11"/>
                                            </p:txEl>
                                          </p:spTgt>
                                        </p:tgtEl>
                                      </p:cBhvr>
                                    </p:animEffect>
                                    <p:anim calcmode="lin" valueType="num">
                                      <p:cBhvr>
                                        <p:cTn id="18"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11" end="11"/>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12" end="12"/>
                                            </p:txEl>
                                          </p:spTgt>
                                        </p:tgtEl>
                                        <p:attrNameLst>
                                          <p:attrName>style.visibility</p:attrName>
                                        </p:attrNameLst>
                                      </p:cBhvr>
                                      <p:to>
                                        <p:strVal val="visible"/>
                                      </p:to>
                                    </p:set>
                                    <p:animEffect transition="in" filter="fade">
                                      <p:cBhvr>
                                        <p:cTn id="22" dur="1000"/>
                                        <p:tgtEl>
                                          <p:spTgt spid="2">
                                            <p:txEl>
                                              <p:pRg st="12" end="12"/>
                                            </p:txEl>
                                          </p:spTgt>
                                        </p:tgtEl>
                                      </p:cBhvr>
                                    </p:animEffect>
                                    <p:anim calcmode="lin" valueType="num">
                                      <p:cBhvr>
                                        <p:cTn id="23"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12" end="12"/>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
                                            <p:txEl>
                                              <p:pRg st="13" end="13"/>
                                            </p:txEl>
                                          </p:spTgt>
                                        </p:tgtEl>
                                        <p:attrNameLst>
                                          <p:attrName>style.visibility</p:attrName>
                                        </p:attrNameLst>
                                      </p:cBhvr>
                                      <p:to>
                                        <p:strVal val="visible"/>
                                      </p:to>
                                    </p:set>
                                    <p:animEffect transition="in" filter="fade">
                                      <p:cBhvr>
                                        <p:cTn id="27" dur="1000"/>
                                        <p:tgtEl>
                                          <p:spTgt spid="2">
                                            <p:txEl>
                                              <p:pRg st="13" end="13"/>
                                            </p:txEl>
                                          </p:spTgt>
                                        </p:tgtEl>
                                      </p:cBhvr>
                                    </p:animEffect>
                                    <p:anim calcmode="lin" valueType="num">
                                      <p:cBhvr>
                                        <p:cTn id="28" dur="1000" fill="hold"/>
                                        <p:tgtEl>
                                          <p:spTgt spid="2">
                                            <p:txEl>
                                              <p:pRg st="13" end="13"/>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B20A86-B3EB-4D0E-9A2B-7C9D60E2D1D3}"/>
              </a:ext>
            </a:extLst>
          </p:cNvPr>
          <p:cNvSpPr txBox="1"/>
          <p:nvPr/>
        </p:nvSpPr>
        <p:spPr>
          <a:xfrm>
            <a:off x="571499" y="368300"/>
            <a:ext cx="8102237" cy="4339650"/>
          </a:xfrm>
          <a:prstGeom prst="rect">
            <a:avLst/>
          </a:prstGeom>
          <a:noFill/>
        </p:spPr>
        <p:txBody>
          <a:bodyPr wrap="square" rtlCol="0">
            <a:spAutoFit/>
          </a:bodyPr>
          <a:lstStyle/>
          <a:p>
            <a:pPr lvl="0" algn="ctr"/>
            <a:r>
              <a:rPr lang="en-US" sz="2800" b="1" u="sng" dirty="0">
                <a:latin typeface="Arial Narrow" pitchFamily="34" charset="0"/>
              </a:rPr>
              <a:t>Restoration of God’s People</a:t>
            </a:r>
            <a:r>
              <a:rPr lang="en-US" sz="2800" b="1" dirty="0">
                <a:latin typeface="Arial Narrow" pitchFamily="34" charset="0"/>
              </a:rPr>
              <a:t> (33-48)</a:t>
            </a:r>
          </a:p>
          <a:p>
            <a:pPr lvl="0" algn="ctr"/>
            <a:endParaRPr lang="en-US" sz="2000" b="1" dirty="0">
              <a:latin typeface="Arial Narrow" pitchFamily="34" charset="0"/>
            </a:endParaRPr>
          </a:p>
          <a:p>
            <a:pPr marL="514350" indent="-514350">
              <a:buFont typeface="+mj-lt"/>
              <a:buAutoNum type="alphaUcPeriod"/>
            </a:pPr>
            <a:r>
              <a:rPr lang="en-US" sz="2400" i="1" dirty="0">
                <a:latin typeface="Arial Narrow" pitchFamily="34" charset="0"/>
              </a:rPr>
              <a:t>Return to their land (33-36)</a:t>
            </a:r>
          </a:p>
          <a:p>
            <a:pPr marL="514350" indent="-514350">
              <a:buFont typeface="+mj-lt"/>
              <a:buAutoNum type="alphaUcPeriod"/>
            </a:pPr>
            <a:r>
              <a:rPr lang="en-US" sz="2400" i="1" dirty="0">
                <a:latin typeface="Arial Narrow" pitchFamily="34" charset="0"/>
              </a:rPr>
              <a:t>New life and unity (37)</a:t>
            </a:r>
          </a:p>
          <a:p>
            <a:pPr marL="514350" indent="-514350">
              <a:buFont typeface="+mj-lt"/>
              <a:buAutoNum type="alphaUcPeriod"/>
            </a:pPr>
            <a:r>
              <a:rPr lang="en-US" sz="2400" i="1" dirty="0">
                <a:latin typeface="Arial Narrow" pitchFamily="34" charset="0"/>
              </a:rPr>
              <a:t>Protection from their enemies (38-39)</a:t>
            </a:r>
          </a:p>
          <a:p>
            <a:pPr marL="514350" indent="-514350">
              <a:buFont typeface="+mj-lt"/>
              <a:buAutoNum type="alphaUcPeriod"/>
            </a:pPr>
            <a:r>
              <a:rPr lang="en-US" sz="2400" i="1" dirty="0">
                <a:latin typeface="Arial Narrow" pitchFamily="34" charset="0"/>
              </a:rPr>
              <a:t>Worship the Lord acceptably (40-48)</a:t>
            </a:r>
          </a:p>
          <a:p>
            <a:pPr marL="971550" lvl="1" indent="-514350">
              <a:buFont typeface="+mj-lt"/>
              <a:buAutoNum type="arabicPeriod"/>
            </a:pPr>
            <a:r>
              <a:rPr lang="en-US" sz="2200" dirty="0">
                <a:latin typeface="Arial Narrow" pitchFamily="34" charset="0"/>
              </a:rPr>
              <a:t>New temple (40-43)</a:t>
            </a:r>
          </a:p>
          <a:p>
            <a:pPr marL="1428750" lvl="2" indent="-514350">
              <a:buFont typeface="Arial" panose="020B0604020202020204" pitchFamily="34" charset="0"/>
              <a:buChar char="•"/>
            </a:pPr>
            <a:r>
              <a:rPr lang="en-US" sz="2200" dirty="0">
                <a:latin typeface="Arial Narrow" pitchFamily="34" charset="0"/>
              </a:rPr>
              <a:t>Outer court of temple (40)</a:t>
            </a:r>
          </a:p>
          <a:p>
            <a:pPr marL="1428750" lvl="2" indent="-514350">
              <a:buFont typeface="Arial" panose="020B0604020202020204" pitchFamily="34" charset="0"/>
              <a:buChar char="•"/>
            </a:pPr>
            <a:r>
              <a:rPr lang="en-US" sz="2200" dirty="0">
                <a:latin typeface="Arial Narrow" pitchFamily="34" charset="0"/>
              </a:rPr>
              <a:t>Temple itself (41)</a:t>
            </a:r>
          </a:p>
          <a:p>
            <a:pPr marL="1428750" lvl="2" indent="-514350">
              <a:buFont typeface="Arial" panose="020B0604020202020204" pitchFamily="34" charset="0"/>
              <a:buChar char="•"/>
            </a:pPr>
            <a:r>
              <a:rPr lang="en-US" sz="2200" dirty="0">
                <a:latin typeface="Arial Narrow" pitchFamily="34" charset="0"/>
              </a:rPr>
              <a:t>Priest chambers and total dimensions of temple (42)</a:t>
            </a:r>
          </a:p>
          <a:p>
            <a:pPr marL="1885950" lvl="3" indent="-514350">
              <a:buFont typeface="Wingdings" panose="05000000000000000000" pitchFamily="2" charset="2"/>
              <a:buChar char="ü"/>
            </a:pPr>
            <a:r>
              <a:rPr lang="en-US" sz="2200" dirty="0">
                <a:latin typeface="Arial Narrow" pitchFamily="34" charset="0"/>
              </a:rPr>
              <a:t>Chambers for priests (vv. 1-14)</a:t>
            </a:r>
          </a:p>
          <a:p>
            <a:pPr marL="1885950" lvl="3" indent="-514350">
              <a:buFont typeface="Wingdings" panose="05000000000000000000" pitchFamily="2" charset="2"/>
              <a:buChar char="ü"/>
            </a:pPr>
            <a:r>
              <a:rPr lang="en-US" sz="2200" dirty="0">
                <a:latin typeface="Arial Narrow" pitchFamily="34" charset="0"/>
              </a:rPr>
              <a:t>Total dimensions of temple (vv. 15-20)</a:t>
            </a:r>
          </a:p>
        </p:txBody>
      </p:sp>
    </p:spTree>
    <p:extLst>
      <p:ext uri="{BB962C8B-B14F-4D97-AF65-F5344CB8AC3E}">
        <p14:creationId xmlns:p14="http://schemas.microsoft.com/office/powerpoint/2010/main" val="1923550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0" end="10"/>
                                            </p:txEl>
                                          </p:spTgt>
                                        </p:tgtEl>
                                        <p:attrNameLst>
                                          <p:attrName>style.visibility</p:attrName>
                                        </p:attrNameLst>
                                      </p:cBhvr>
                                      <p:to>
                                        <p:strVal val="visible"/>
                                      </p:to>
                                    </p:set>
                                    <p:animEffect transition="in" filter="fade">
                                      <p:cBhvr>
                                        <p:cTn id="7" dur="1000"/>
                                        <p:tgtEl>
                                          <p:spTgt spid="2">
                                            <p:txEl>
                                              <p:pRg st="10" end="10"/>
                                            </p:txEl>
                                          </p:spTgt>
                                        </p:tgtEl>
                                      </p:cBhvr>
                                    </p:animEffect>
                                    <p:anim calcmode="lin" valueType="num">
                                      <p:cBhvr>
                                        <p:cTn id="8"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0" end="1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1" end="11"/>
                                            </p:txEl>
                                          </p:spTgt>
                                        </p:tgtEl>
                                        <p:attrNameLst>
                                          <p:attrName>style.visibility</p:attrName>
                                        </p:attrNameLst>
                                      </p:cBhvr>
                                      <p:to>
                                        <p:strVal val="visible"/>
                                      </p:to>
                                    </p:set>
                                    <p:animEffect transition="in" filter="fade">
                                      <p:cBhvr>
                                        <p:cTn id="12" dur="1000"/>
                                        <p:tgtEl>
                                          <p:spTgt spid="2">
                                            <p:txEl>
                                              <p:pRg st="11" end="11"/>
                                            </p:txEl>
                                          </p:spTgt>
                                        </p:tgtEl>
                                      </p:cBhvr>
                                    </p:animEffect>
                                    <p:anim calcmode="lin" valueType="num">
                                      <p:cBhvr>
                                        <p:cTn id="13"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B20A86-B3EB-4D0E-9A2B-7C9D60E2D1D3}"/>
              </a:ext>
            </a:extLst>
          </p:cNvPr>
          <p:cNvSpPr txBox="1"/>
          <p:nvPr/>
        </p:nvSpPr>
        <p:spPr>
          <a:xfrm>
            <a:off x="571499" y="368300"/>
            <a:ext cx="8102237" cy="4678204"/>
          </a:xfrm>
          <a:prstGeom prst="rect">
            <a:avLst/>
          </a:prstGeom>
          <a:noFill/>
        </p:spPr>
        <p:txBody>
          <a:bodyPr wrap="square" rtlCol="0">
            <a:spAutoFit/>
          </a:bodyPr>
          <a:lstStyle/>
          <a:p>
            <a:pPr lvl="0" algn="ctr"/>
            <a:r>
              <a:rPr lang="en-US" sz="2800" b="1" u="sng" dirty="0">
                <a:latin typeface="Arial Narrow" pitchFamily="34" charset="0"/>
              </a:rPr>
              <a:t>Restoration of God’s People</a:t>
            </a:r>
            <a:r>
              <a:rPr lang="en-US" sz="2800" b="1" dirty="0">
                <a:latin typeface="Arial Narrow" pitchFamily="34" charset="0"/>
              </a:rPr>
              <a:t> (33-48)</a:t>
            </a:r>
          </a:p>
          <a:p>
            <a:pPr lvl="0" algn="ctr"/>
            <a:endParaRPr lang="en-US" sz="2000" b="1" dirty="0">
              <a:latin typeface="Arial Narrow" pitchFamily="34" charset="0"/>
            </a:endParaRPr>
          </a:p>
          <a:p>
            <a:pPr marL="514350" indent="-514350">
              <a:buFont typeface="+mj-lt"/>
              <a:buAutoNum type="alphaUcPeriod"/>
            </a:pPr>
            <a:r>
              <a:rPr lang="en-US" sz="2400" i="1" dirty="0">
                <a:latin typeface="Arial Narrow" pitchFamily="34" charset="0"/>
              </a:rPr>
              <a:t>Return to their land (33-36)</a:t>
            </a:r>
          </a:p>
          <a:p>
            <a:pPr marL="514350" indent="-514350">
              <a:buFont typeface="+mj-lt"/>
              <a:buAutoNum type="alphaUcPeriod"/>
            </a:pPr>
            <a:r>
              <a:rPr lang="en-US" sz="2400" i="1" dirty="0">
                <a:latin typeface="Arial Narrow" pitchFamily="34" charset="0"/>
              </a:rPr>
              <a:t>New life and unity (37)</a:t>
            </a:r>
          </a:p>
          <a:p>
            <a:pPr marL="514350" indent="-514350">
              <a:buFont typeface="+mj-lt"/>
              <a:buAutoNum type="alphaUcPeriod"/>
            </a:pPr>
            <a:r>
              <a:rPr lang="en-US" sz="2400" i="1" dirty="0">
                <a:latin typeface="Arial Narrow" pitchFamily="34" charset="0"/>
              </a:rPr>
              <a:t>Protection from their enemies (38-39)</a:t>
            </a:r>
          </a:p>
          <a:p>
            <a:pPr marL="514350" indent="-514350">
              <a:buFont typeface="+mj-lt"/>
              <a:buAutoNum type="alphaUcPeriod"/>
            </a:pPr>
            <a:r>
              <a:rPr lang="en-US" sz="2400" i="1" dirty="0">
                <a:latin typeface="Arial Narrow" pitchFamily="34" charset="0"/>
              </a:rPr>
              <a:t>Worship the Lord acceptably (40-48)</a:t>
            </a:r>
          </a:p>
          <a:p>
            <a:pPr marL="971550" lvl="1" indent="-514350">
              <a:buFont typeface="+mj-lt"/>
              <a:buAutoNum type="arabicPeriod"/>
            </a:pPr>
            <a:r>
              <a:rPr lang="en-US" sz="2200" dirty="0">
                <a:latin typeface="Arial Narrow" pitchFamily="34" charset="0"/>
              </a:rPr>
              <a:t>New temple (40-43)</a:t>
            </a:r>
          </a:p>
          <a:p>
            <a:pPr marL="1428750" lvl="2" indent="-514350">
              <a:buFont typeface="Arial" panose="020B0604020202020204" pitchFamily="34" charset="0"/>
              <a:buChar char="•"/>
            </a:pPr>
            <a:r>
              <a:rPr lang="en-US" sz="2200" dirty="0">
                <a:latin typeface="Arial Narrow" pitchFamily="34" charset="0"/>
              </a:rPr>
              <a:t>Outer court of temple (40)</a:t>
            </a:r>
          </a:p>
          <a:p>
            <a:pPr marL="1428750" lvl="2" indent="-514350">
              <a:buFont typeface="Arial" panose="020B0604020202020204" pitchFamily="34" charset="0"/>
              <a:buChar char="•"/>
            </a:pPr>
            <a:r>
              <a:rPr lang="en-US" sz="2200" dirty="0">
                <a:latin typeface="Arial Narrow" pitchFamily="34" charset="0"/>
              </a:rPr>
              <a:t>Temple itself (41)</a:t>
            </a:r>
          </a:p>
          <a:p>
            <a:pPr marL="1428750" lvl="2" indent="-514350">
              <a:buFont typeface="Arial" panose="020B0604020202020204" pitchFamily="34" charset="0"/>
              <a:buChar char="•"/>
            </a:pPr>
            <a:r>
              <a:rPr lang="en-US" sz="2200" dirty="0">
                <a:latin typeface="Arial Narrow" pitchFamily="34" charset="0"/>
              </a:rPr>
              <a:t>Priest chambers and total dimensions of temple (42)</a:t>
            </a:r>
          </a:p>
          <a:p>
            <a:pPr marL="1428750" lvl="2" indent="-514350">
              <a:buFont typeface="Arial" panose="020B0604020202020204" pitchFamily="34" charset="0"/>
              <a:buChar char="•"/>
            </a:pPr>
            <a:r>
              <a:rPr lang="en-US" sz="2200" dirty="0">
                <a:latin typeface="Arial Narrow" pitchFamily="34" charset="0"/>
              </a:rPr>
              <a:t>Glory of God returning to temple (43)</a:t>
            </a:r>
          </a:p>
          <a:p>
            <a:pPr marL="1885950" lvl="3" indent="-514350">
              <a:buFont typeface="Wingdings" panose="05000000000000000000" pitchFamily="2" charset="2"/>
              <a:buChar char="ü"/>
            </a:pPr>
            <a:r>
              <a:rPr lang="en-US" sz="2200" dirty="0">
                <a:latin typeface="Arial Narrow" pitchFamily="34" charset="0"/>
              </a:rPr>
              <a:t>Glory of God enters (vv. 1-12)</a:t>
            </a:r>
          </a:p>
          <a:p>
            <a:pPr marL="1885950" lvl="3" indent="-514350">
              <a:buFont typeface="Wingdings" panose="05000000000000000000" pitchFamily="2" charset="2"/>
              <a:buChar char="ü"/>
            </a:pPr>
            <a:r>
              <a:rPr lang="en-US" sz="2200" dirty="0">
                <a:latin typeface="Arial Narrow" pitchFamily="34" charset="0"/>
              </a:rPr>
              <a:t>Alter of burnt offerings (vv. 13-27)</a:t>
            </a:r>
          </a:p>
        </p:txBody>
      </p:sp>
    </p:spTree>
    <p:extLst>
      <p:ext uri="{BB962C8B-B14F-4D97-AF65-F5344CB8AC3E}">
        <p14:creationId xmlns:p14="http://schemas.microsoft.com/office/powerpoint/2010/main" val="479902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1" end="11"/>
                                            </p:txEl>
                                          </p:spTgt>
                                        </p:tgtEl>
                                        <p:attrNameLst>
                                          <p:attrName>style.visibility</p:attrName>
                                        </p:attrNameLst>
                                      </p:cBhvr>
                                      <p:to>
                                        <p:strVal val="visible"/>
                                      </p:to>
                                    </p:set>
                                    <p:animEffect transition="in" filter="fade">
                                      <p:cBhvr>
                                        <p:cTn id="7" dur="1000"/>
                                        <p:tgtEl>
                                          <p:spTgt spid="2">
                                            <p:txEl>
                                              <p:pRg st="11" end="11"/>
                                            </p:txEl>
                                          </p:spTgt>
                                        </p:tgtEl>
                                      </p:cBhvr>
                                    </p:animEffect>
                                    <p:anim calcmode="lin" valueType="num">
                                      <p:cBhvr>
                                        <p:cTn id="8"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1" end="1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2" end="12"/>
                                            </p:txEl>
                                          </p:spTgt>
                                        </p:tgtEl>
                                        <p:attrNameLst>
                                          <p:attrName>style.visibility</p:attrName>
                                        </p:attrNameLst>
                                      </p:cBhvr>
                                      <p:to>
                                        <p:strVal val="visible"/>
                                      </p:to>
                                    </p:set>
                                    <p:animEffect transition="in" filter="fade">
                                      <p:cBhvr>
                                        <p:cTn id="12" dur="1000"/>
                                        <p:tgtEl>
                                          <p:spTgt spid="2">
                                            <p:txEl>
                                              <p:pRg st="12" end="12"/>
                                            </p:txEl>
                                          </p:spTgt>
                                        </p:tgtEl>
                                      </p:cBhvr>
                                    </p:animEffect>
                                    <p:anim calcmode="lin" valueType="num">
                                      <p:cBhvr>
                                        <p:cTn id="13"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B20A86-B3EB-4D0E-9A2B-7C9D60E2D1D3}"/>
              </a:ext>
            </a:extLst>
          </p:cNvPr>
          <p:cNvSpPr txBox="1"/>
          <p:nvPr/>
        </p:nvSpPr>
        <p:spPr>
          <a:xfrm>
            <a:off x="571499" y="368300"/>
            <a:ext cx="8102237" cy="4339650"/>
          </a:xfrm>
          <a:prstGeom prst="rect">
            <a:avLst/>
          </a:prstGeom>
          <a:noFill/>
        </p:spPr>
        <p:txBody>
          <a:bodyPr wrap="square" rtlCol="0">
            <a:spAutoFit/>
          </a:bodyPr>
          <a:lstStyle/>
          <a:p>
            <a:pPr lvl="0" algn="ctr"/>
            <a:r>
              <a:rPr lang="en-US" sz="2800" b="1" u="sng" dirty="0">
                <a:latin typeface="Arial Narrow" pitchFamily="34" charset="0"/>
              </a:rPr>
              <a:t>Restoration of God’s People</a:t>
            </a:r>
            <a:r>
              <a:rPr lang="en-US" sz="2800" b="1" dirty="0">
                <a:latin typeface="Arial Narrow" pitchFamily="34" charset="0"/>
              </a:rPr>
              <a:t> (33-48)</a:t>
            </a:r>
          </a:p>
          <a:p>
            <a:pPr lvl="0" algn="ctr"/>
            <a:endParaRPr lang="en-US" sz="2000" b="1" dirty="0">
              <a:latin typeface="Arial Narrow" pitchFamily="34" charset="0"/>
            </a:endParaRPr>
          </a:p>
          <a:p>
            <a:pPr marL="514350" indent="-514350">
              <a:buFont typeface="+mj-lt"/>
              <a:buAutoNum type="alphaUcPeriod"/>
            </a:pPr>
            <a:r>
              <a:rPr lang="en-US" sz="2400" i="1" dirty="0">
                <a:latin typeface="Arial Narrow" pitchFamily="34" charset="0"/>
              </a:rPr>
              <a:t>Return to their land (33-36)</a:t>
            </a:r>
          </a:p>
          <a:p>
            <a:pPr marL="514350" indent="-514350">
              <a:buFont typeface="+mj-lt"/>
              <a:buAutoNum type="alphaUcPeriod"/>
            </a:pPr>
            <a:r>
              <a:rPr lang="en-US" sz="2400" i="1" dirty="0">
                <a:latin typeface="Arial Narrow" pitchFamily="34" charset="0"/>
              </a:rPr>
              <a:t>New life and unity (37)</a:t>
            </a:r>
          </a:p>
          <a:p>
            <a:pPr marL="514350" indent="-514350">
              <a:buFont typeface="+mj-lt"/>
              <a:buAutoNum type="alphaUcPeriod"/>
            </a:pPr>
            <a:r>
              <a:rPr lang="en-US" sz="2400" i="1" dirty="0">
                <a:latin typeface="Arial Narrow" pitchFamily="34" charset="0"/>
              </a:rPr>
              <a:t>Protection from their enemies (38-39)</a:t>
            </a:r>
          </a:p>
          <a:p>
            <a:pPr marL="514350" indent="-514350">
              <a:buFont typeface="+mj-lt"/>
              <a:buAutoNum type="alphaUcPeriod"/>
            </a:pPr>
            <a:r>
              <a:rPr lang="en-US" sz="2400" i="1" dirty="0">
                <a:latin typeface="Arial Narrow" pitchFamily="34" charset="0"/>
              </a:rPr>
              <a:t>Worship the Lord acceptably (40-48)</a:t>
            </a:r>
          </a:p>
          <a:p>
            <a:pPr marL="971550" lvl="1" indent="-514350">
              <a:buFont typeface="+mj-lt"/>
              <a:buAutoNum type="arabicPeriod"/>
            </a:pPr>
            <a:r>
              <a:rPr lang="en-US" sz="2200" dirty="0">
                <a:latin typeface="Arial Narrow" pitchFamily="34" charset="0"/>
              </a:rPr>
              <a:t>New temple (40-43)</a:t>
            </a:r>
          </a:p>
          <a:p>
            <a:pPr marL="971550" lvl="1" indent="-514350">
              <a:buFont typeface="+mj-lt"/>
              <a:buAutoNum type="arabicPeriod"/>
            </a:pPr>
            <a:r>
              <a:rPr lang="en-US" sz="2200" dirty="0">
                <a:latin typeface="Arial Narrow" pitchFamily="34" charset="0"/>
              </a:rPr>
              <a:t>The temple service (44-46)</a:t>
            </a:r>
          </a:p>
          <a:p>
            <a:pPr marL="1428750" lvl="2" indent="-514350">
              <a:buFont typeface="Arial" panose="020B0604020202020204" pitchFamily="34" charset="0"/>
              <a:buChar char="•"/>
            </a:pPr>
            <a:r>
              <a:rPr lang="en-US" sz="2200" dirty="0">
                <a:latin typeface="Arial Narrow" pitchFamily="34" charset="0"/>
              </a:rPr>
              <a:t>Those allowed in temple (44:1-14)</a:t>
            </a:r>
          </a:p>
          <a:p>
            <a:pPr marL="1885950" lvl="3" indent="-514350">
              <a:buFont typeface="Wingdings" panose="05000000000000000000" pitchFamily="2" charset="2"/>
              <a:buChar char="ü"/>
            </a:pPr>
            <a:r>
              <a:rPr lang="en-US" sz="2200" dirty="0">
                <a:latin typeface="Arial Narrow" pitchFamily="34" charset="0"/>
              </a:rPr>
              <a:t>Prince of sanctuary (vv. 1-3)</a:t>
            </a:r>
          </a:p>
          <a:p>
            <a:pPr marL="1885950" lvl="3" indent="-514350">
              <a:buFont typeface="Wingdings" panose="05000000000000000000" pitchFamily="2" charset="2"/>
              <a:buChar char="ü"/>
            </a:pPr>
            <a:r>
              <a:rPr lang="en-US" sz="2200" dirty="0">
                <a:latin typeface="Arial Narrow" pitchFamily="34" charset="0"/>
              </a:rPr>
              <a:t>Foreigner excluded (vv. 4-9)</a:t>
            </a:r>
          </a:p>
          <a:p>
            <a:pPr marL="1885950" lvl="3" indent="-514350">
              <a:buFont typeface="Wingdings" panose="05000000000000000000" pitchFamily="2" charset="2"/>
              <a:buChar char="ü"/>
            </a:pPr>
            <a:r>
              <a:rPr lang="en-US" sz="2200" dirty="0">
                <a:latin typeface="Arial Narrow" pitchFamily="34" charset="0"/>
              </a:rPr>
              <a:t>Priests (vv. 10-14)</a:t>
            </a:r>
          </a:p>
        </p:txBody>
      </p:sp>
    </p:spTree>
    <p:extLst>
      <p:ext uri="{BB962C8B-B14F-4D97-AF65-F5344CB8AC3E}">
        <p14:creationId xmlns:p14="http://schemas.microsoft.com/office/powerpoint/2010/main" val="16569033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8" end="8"/>
                                            </p:txEl>
                                          </p:spTgt>
                                        </p:tgtEl>
                                        <p:attrNameLst>
                                          <p:attrName>style.visibility</p:attrName>
                                        </p:attrNameLst>
                                      </p:cBhvr>
                                      <p:to>
                                        <p:strVal val="visible"/>
                                      </p:to>
                                    </p:set>
                                    <p:animEffect transition="in" filter="fade">
                                      <p:cBhvr>
                                        <p:cTn id="7" dur="1000"/>
                                        <p:tgtEl>
                                          <p:spTgt spid="2">
                                            <p:txEl>
                                              <p:pRg st="8" end="8"/>
                                            </p:txEl>
                                          </p:spTgt>
                                        </p:tgtEl>
                                      </p:cBhvr>
                                    </p:animEffect>
                                    <p:anim calcmode="lin" valueType="num">
                                      <p:cBhvr>
                                        <p:cTn id="8"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8" end="8"/>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9" end="9"/>
                                            </p:txEl>
                                          </p:spTgt>
                                        </p:tgtEl>
                                        <p:attrNameLst>
                                          <p:attrName>style.visibility</p:attrName>
                                        </p:attrNameLst>
                                      </p:cBhvr>
                                      <p:to>
                                        <p:strVal val="visible"/>
                                      </p:to>
                                    </p:set>
                                    <p:animEffect transition="in" filter="fade">
                                      <p:cBhvr>
                                        <p:cTn id="12" dur="1000"/>
                                        <p:tgtEl>
                                          <p:spTgt spid="2">
                                            <p:txEl>
                                              <p:pRg st="9" end="9"/>
                                            </p:txEl>
                                          </p:spTgt>
                                        </p:tgtEl>
                                      </p:cBhvr>
                                    </p:animEffect>
                                    <p:anim calcmode="lin" valueType="num">
                                      <p:cBhvr>
                                        <p:cTn id="13"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9" end="9"/>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10" end="10"/>
                                            </p:txEl>
                                          </p:spTgt>
                                        </p:tgtEl>
                                        <p:attrNameLst>
                                          <p:attrName>style.visibility</p:attrName>
                                        </p:attrNameLst>
                                      </p:cBhvr>
                                      <p:to>
                                        <p:strVal val="visible"/>
                                      </p:to>
                                    </p:set>
                                    <p:animEffect transition="in" filter="fade">
                                      <p:cBhvr>
                                        <p:cTn id="17" dur="1000"/>
                                        <p:tgtEl>
                                          <p:spTgt spid="2">
                                            <p:txEl>
                                              <p:pRg st="10" end="10"/>
                                            </p:txEl>
                                          </p:spTgt>
                                        </p:tgtEl>
                                      </p:cBhvr>
                                    </p:animEffect>
                                    <p:anim calcmode="lin" valueType="num">
                                      <p:cBhvr>
                                        <p:cTn id="18"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10" end="10"/>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11" end="11"/>
                                            </p:txEl>
                                          </p:spTgt>
                                        </p:tgtEl>
                                        <p:attrNameLst>
                                          <p:attrName>style.visibility</p:attrName>
                                        </p:attrNameLst>
                                      </p:cBhvr>
                                      <p:to>
                                        <p:strVal val="visible"/>
                                      </p:to>
                                    </p:set>
                                    <p:animEffect transition="in" filter="fade">
                                      <p:cBhvr>
                                        <p:cTn id="22" dur="1000"/>
                                        <p:tgtEl>
                                          <p:spTgt spid="2">
                                            <p:txEl>
                                              <p:pRg st="11" end="11"/>
                                            </p:txEl>
                                          </p:spTgt>
                                        </p:tgtEl>
                                      </p:cBhvr>
                                    </p:animEffect>
                                    <p:anim calcmode="lin" valueType="num">
                                      <p:cBhvr>
                                        <p:cTn id="23"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B20A86-B3EB-4D0E-9A2B-7C9D60E2D1D3}"/>
              </a:ext>
            </a:extLst>
          </p:cNvPr>
          <p:cNvSpPr txBox="1"/>
          <p:nvPr/>
        </p:nvSpPr>
        <p:spPr>
          <a:xfrm>
            <a:off x="571499" y="368300"/>
            <a:ext cx="8102237" cy="5693866"/>
          </a:xfrm>
          <a:prstGeom prst="rect">
            <a:avLst/>
          </a:prstGeom>
          <a:noFill/>
        </p:spPr>
        <p:txBody>
          <a:bodyPr wrap="square" rtlCol="0">
            <a:spAutoFit/>
          </a:bodyPr>
          <a:lstStyle/>
          <a:p>
            <a:pPr lvl="0" algn="ctr"/>
            <a:r>
              <a:rPr lang="en-US" sz="2800" b="1" u="sng" dirty="0">
                <a:latin typeface="Arial Narrow" pitchFamily="34" charset="0"/>
              </a:rPr>
              <a:t>Restoration of God’s People</a:t>
            </a:r>
            <a:r>
              <a:rPr lang="en-US" sz="2800" b="1" dirty="0">
                <a:latin typeface="Arial Narrow" pitchFamily="34" charset="0"/>
              </a:rPr>
              <a:t> (33-48)</a:t>
            </a:r>
          </a:p>
          <a:p>
            <a:pPr lvl="0" algn="ctr"/>
            <a:endParaRPr lang="en-US" sz="2000" b="1" dirty="0">
              <a:latin typeface="Arial Narrow" pitchFamily="34" charset="0"/>
            </a:endParaRPr>
          </a:p>
          <a:p>
            <a:pPr marL="514350" indent="-514350">
              <a:buFont typeface="+mj-lt"/>
              <a:buAutoNum type="alphaUcPeriod"/>
            </a:pPr>
            <a:r>
              <a:rPr lang="en-US" sz="2400" i="1" dirty="0">
                <a:latin typeface="Arial Narrow" pitchFamily="34" charset="0"/>
              </a:rPr>
              <a:t>Return to their land (33-36)</a:t>
            </a:r>
          </a:p>
          <a:p>
            <a:pPr marL="514350" indent="-514350">
              <a:buFont typeface="+mj-lt"/>
              <a:buAutoNum type="alphaUcPeriod"/>
            </a:pPr>
            <a:r>
              <a:rPr lang="en-US" sz="2400" i="1" dirty="0">
                <a:latin typeface="Arial Narrow" pitchFamily="34" charset="0"/>
              </a:rPr>
              <a:t>New life and unity (37)</a:t>
            </a:r>
          </a:p>
          <a:p>
            <a:pPr marL="514350" indent="-514350">
              <a:buFont typeface="+mj-lt"/>
              <a:buAutoNum type="alphaUcPeriod"/>
            </a:pPr>
            <a:r>
              <a:rPr lang="en-US" sz="2400" i="1" dirty="0">
                <a:latin typeface="Arial Narrow" pitchFamily="34" charset="0"/>
              </a:rPr>
              <a:t>Protection from their enemies (38-39)</a:t>
            </a:r>
          </a:p>
          <a:p>
            <a:pPr marL="514350" indent="-514350">
              <a:buFont typeface="+mj-lt"/>
              <a:buAutoNum type="alphaUcPeriod"/>
            </a:pPr>
            <a:r>
              <a:rPr lang="en-US" sz="2400" i="1" dirty="0">
                <a:latin typeface="Arial Narrow" pitchFamily="34" charset="0"/>
              </a:rPr>
              <a:t>Worship the Lord acceptably (40-48)</a:t>
            </a:r>
          </a:p>
          <a:p>
            <a:pPr marL="971550" lvl="1" indent="-514350">
              <a:buFont typeface="+mj-lt"/>
              <a:buAutoNum type="arabicPeriod"/>
            </a:pPr>
            <a:r>
              <a:rPr lang="en-US" sz="2200" dirty="0">
                <a:latin typeface="Arial Narrow" pitchFamily="34" charset="0"/>
              </a:rPr>
              <a:t>New temple (40-43)</a:t>
            </a:r>
          </a:p>
          <a:p>
            <a:pPr marL="971550" lvl="1" indent="-514350">
              <a:buFont typeface="+mj-lt"/>
              <a:buAutoNum type="arabicPeriod"/>
            </a:pPr>
            <a:r>
              <a:rPr lang="en-US" sz="2200" dirty="0">
                <a:latin typeface="Arial Narrow" pitchFamily="34" charset="0"/>
              </a:rPr>
              <a:t>The temple service (44-46)</a:t>
            </a:r>
          </a:p>
          <a:p>
            <a:pPr marL="1428750" lvl="2" indent="-514350">
              <a:buFont typeface="Arial" panose="020B0604020202020204" pitchFamily="34" charset="0"/>
              <a:buChar char="•"/>
            </a:pPr>
            <a:r>
              <a:rPr lang="en-US" sz="2200" dirty="0">
                <a:latin typeface="Arial Narrow" pitchFamily="34" charset="0"/>
              </a:rPr>
              <a:t>Those allowed in temple (44:1-14)</a:t>
            </a:r>
          </a:p>
          <a:p>
            <a:pPr marL="1428750" lvl="2" indent="-514350">
              <a:buFont typeface="Arial" panose="020B0604020202020204" pitchFamily="34" charset="0"/>
              <a:buChar char="•"/>
            </a:pPr>
            <a:r>
              <a:rPr lang="en-US" sz="2200" dirty="0">
                <a:latin typeface="Arial Narrow" pitchFamily="34" charset="0"/>
              </a:rPr>
              <a:t>Priests who serve (44:15-45:12)</a:t>
            </a:r>
          </a:p>
          <a:p>
            <a:pPr marL="1885950" lvl="3" indent="-514350">
              <a:buFont typeface="Wingdings" panose="05000000000000000000" pitchFamily="2" charset="2"/>
              <a:buChar char="ü"/>
            </a:pPr>
            <a:r>
              <a:rPr lang="en-US" sz="2200" dirty="0">
                <a:latin typeface="Arial Narrow" pitchFamily="34" charset="0"/>
              </a:rPr>
              <a:t>Who (44:15-16)</a:t>
            </a:r>
          </a:p>
          <a:p>
            <a:pPr marL="1885950" lvl="3" indent="-514350">
              <a:buFont typeface="Wingdings" panose="05000000000000000000" pitchFamily="2" charset="2"/>
              <a:buChar char="ü"/>
            </a:pPr>
            <a:r>
              <a:rPr lang="en-US" sz="2200" dirty="0">
                <a:latin typeface="Arial Narrow" pitchFamily="34" charset="0"/>
              </a:rPr>
              <a:t>Garments and conduct (44:17-22)</a:t>
            </a:r>
          </a:p>
          <a:p>
            <a:pPr marL="1885950" lvl="3" indent="-514350">
              <a:buFont typeface="Wingdings" panose="05000000000000000000" pitchFamily="2" charset="2"/>
              <a:buChar char="ü"/>
            </a:pPr>
            <a:r>
              <a:rPr lang="en-US" sz="2200" dirty="0">
                <a:latin typeface="Arial Narrow" pitchFamily="34" charset="0"/>
              </a:rPr>
              <a:t>Function (44:23-27)</a:t>
            </a:r>
          </a:p>
          <a:p>
            <a:pPr marL="1885950" lvl="3" indent="-514350">
              <a:buFont typeface="Wingdings" panose="05000000000000000000" pitchFamily="2" charset="2"/>
              <a:buChar char="ü"/>
            </a:pPr>
            <a:r>
              <a:rPr lang="en-US" sz="2200" dirty="0">
                <a:latin typeface="Arial Narrow" pitchFamily="34" charset="0"/>
              </a:rPr>
              <a:t>Inheritance (44:28-31)</a:t>
            </a:r>
          </a:p>
          <a:p>
            <a:pPr marL="1885950" lvl="3" indent="-514350">
              <a:buFont typeface="Wingdings" panose="05000000000000000000" pitchFamily="2" charset="2"/>
              <a:buChar char="ü"/>
            </a:pPr>
            <a:r>
              <a:rPr lang="en-US" sz="2200" dirty="0">
                <a:latin typeface="Arial Narrow" pitchFamily="34" charset="0"/>
              </a:rPr>
              <a:t>Land for the priests (45:1-8)</a:t>
            </a:r>
          </a:p>
          <a:p>
            <a:pPr marL="1885950" lvl="3" indent="-514350">
              <a:buFont typeface="Wingdings" panose="05000000000000000000" pitchFamily="2" charset="2"/>
              <a:buChar char="ü"/>
            </a:pPr>
            <a:r>
              <a:rPr lang="en-US" sz="2200" dirty="0">
                <a:latin typeface="Arial Narrow" pitchFamily="34" charset="0"/>
              </a:rPr>
              <a:t>To deal justly (45:9-12)</a:t>
            </a:r>
          </a:p>
        </p:txBody>
      </p:sp>
    </p:spTree>
    <p:extLst>
      <p:ext uri="{BB962C8B-B14F-4D97-AF65-F5344CB8AC3E}">
        <p14:creationId xmlns:p14="http://schemas.microsoft.com/office/powerpoint/2010/main" val="24887819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0" end="10"/>
                                            </p:txEl>
                                          </p:spTgt>
                                        </p:tgtEl>
                                        <p:attrNameLst>
                                          <p:attrName>style.visibility</p:attrName>
                                        </p:attrNameLst>
                                      </p:cBhvr>
                                      <p:to>
                                        <p:strVal val="visible"/>
                                      </p:to>
                                    </p:set>
                                    <p:animEffect transition="in" filter="fade">
                                      <p:cBhvr>
                                        <p:cTn id="7" dur="1000"/>
                                        <p:tgtEl>
                                          <p:spTgt spid="2">
                                            <p:txEl>
                                              <p:pRg st="10" end="10"/>
                                            </p:txEl>
                                          </p:spTgt>
                                        </p:tgtEl>
                                      </p:cBhvr>
                                    </p:animEffect>
                                    <p:anim calcmode="lin" valueType="num">
                                      <p:cBhvr>
                                        <p:cTn id="8"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0" end="1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1" end="11"/>
                                            </p:txEl>
                                          </p:spTgt>
                                        </p:tgtEl>
                                        <p:attrNameLst>
                                          <p:attrName>style.visibility</p:attrName>
                                        </p:attrNameLst>
                                      </p:cBhvr>
                                      <p:to>
                                        <p:strVal val="visible"/>
                                      </p:to>
                                    </p:set>
                                    <p:animEffect transition="in" filter="fade">
                                      <p:cBhvr>
                                        <p:cTn id="12" dur="1000"/>
                                        <p:tgtEl>
                                          <p:spTgt spid="2">
                                            <p:txEl>
                                              <p:pRg st="11" end="11"/>
                                            </p:txEl>
                                          </p:spTgt>
                                        </p:tgtEl>
                                      </p:cBhvr>
                                    </p:animEffect>
                                    <p:anim calcmode="lin" valueType="num">
                                      <p:cBhvr>
                                        <p:cTn id="13"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1" end="1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12" end="12"/>
                                            </p:txEl>
                                          </p:spTgt>
                                        </p:tgtEl>
                                        <p:attrNameLst>
                                          <p:attrName>style.visibility</p:attrName>
                                        </p:attrNameLst>
                                      </p:cBhvr>
                                      <p:to>
                                        <p:strVal val="visible"/>
                                      </p:to>
                                    </p:set>
                                    <p:animEffect transition="in" filter="fade">
                                      <p:cBhvr>
                                        <p:cTn id="17" dur="1000"/>
                                        <p:tgtEl>
                                          <p:spTgt spid="2">
                                            <p:txEl>
                                              <p:pRg st="12" end="12"/>
                                            </p:txEl>
                                          </p:spTgt>
                                        </p:tgtEl>
                                      </p:cBhvr>
                                    </p:animEffect>
                                    <p:anim calcmode="lin" valueType="num">
                                      <p:cBhvr>
                                        <p:cTn id="18"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12" end="1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13" end="13"/>
                                            </p:txEl>
                                          </p:spTgt>
                                        </p:tgtEl>
                                        <p:attrNameLst>
                                          <p:attrName>style.visibility</p:attrName>
                                        </p:attrNameLst>
                                      </p:cBhvr>
                                      <p:to>
                                        <p:strVal val="visible"/>
                                      </p:to>
                                    </p:set>
                                    <p:animEffect transition="in" filter="fade">
                                      <p:cBhvr>
                                        <p:cTn id="22" dur="1000"/>
                                        <p:tgtEl>
                                          <p:spTgt spid="2">
                                            <p:txEl>
                                              <p:pRg st="13" end="13"/>
                                            </p:txEl>
                                          </p:spTgt>
                                        </p:tgtEl>
                                      </p:cBhvr>
                                    </p:animEffect>
                                    <p:anim calcmode="lin" valueType="num">
                                      <p:cBhvr>
                                        <p:cTn id="23" dur="1000" fill="hold"/>
                                        <p:tgtEl>
                                          <p:spTgt spid="2">
                                            <p:txEl>
                                              <p:pRg st="13" end="1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13" end="1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
                                            <p:txEl>
                                              <p:pRg st="14" end="14"/>
                                            </p:txEl>
                                          </p:spTgt>
                                        </p:tgtEl>
                                        <p:attrNameLst>
                                          <p:attrName>style.visibility</p:attrName>
                                        </p:attrNameLst>
                                      </p:cBhvr>
                                      <p:to>
                                        <p:strVal val="visible"/>
                                      </p:to>
                                    </p:set>
                                    <p:animEffect transition="in" filter="fade">
                                      <p:cBhvr>
                                        <p:cTn id="27" dur="1000"/>
                                        <p:tgtEl>
                                          <p:spTgt spid="2">
                                            <p:txEl>
                                              <p:pRg st="14" end="14"/>
                                            </p:txEl>
                                          </p:spTgt>
                                        </p:tgtEl>
                                      </p:cBhvr>
                                    </p:animEffect>
                                    <p:anim calcmode="lin" valueType="num">
                                      <p:cBhvr>
                                        <p:cTn id="28" dur="1000" fill="hold"/>
                                        <p:tgtEl>
                                          <p:spTgt spid="2">
                                            <p:txEl>
                                              <p:pRg st="14" end="14"/>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14" end="1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
                                            <p:txEl>
                                              <p:pRg st="15" end="15"/>
                                            </p:txEl>
                                          </p:spTgt>
                                        </p:tgtEl>
                                        <p:attrNameLst>
                                          <p:attrName>style.visibility</p:attrName>
                                        </p:attrNameLst>
                                      </p:cBhvr>
                                      <p:to>
                                        <p:strVal val="visible"/>
                                      </p:to>
                                    </p:set>
                                    <p:animEffect transition="in" filter="fade">
                                      <p:cBhvr>
                                        <p:cTn id="32" dur="1000"/>
                                        <p:tgtEl>
                                          <p:spTgt spid="2">
                                            <p:txEl>
                                              <p:pRg st="15" end="15"/>
                                            </p:txEl>
                                          </p:spTgt>
                                        </p:tgtEl>
                                      </p:cBhvr>
                                    </p:animEffect>
                                    <p:anim calcmode="lin" valueType="num">
                                      <p:cBhvr>
                                        <p:cTn id="33" dur="1000" fill="hold"/>
                                        <p:tgtEl>
                                          <p:spTgt spid="2">
                                            <p:txEl>
                                              <p:pRg st="15" end="15"/>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15" end="1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B20A86-B3EB-4D0E-9A2B-7C9D60E2D1D3}"/>
              </a:ext>
            </a:extLst>
          </p:cNvPr>
          <p:cNvSpPr txBox="1"/>
          <p:nvPr/>
        </p:nvSpPr>
        <p:spPr>
          <a:xfrm>
            <a:off x="571499" y="368300"/>
            <a:ext cx="8102237" cy="4001095"/>
          </a:xfrm>
          <a:prstGeom prst="rect">
            <a:avLst/>
          </a:prstGeom>
          <a:noFill/>
        </p:spPr>
        <p:txBody>
          <a:bodyPr wrap="square" rtlCol="0">
            <a:spAutoFit/>
          </a:bodyPr>
          <a:lstStyle/>
          <a:p>
            <a:pPr lvl="0" algn="ctr"/>
            <a:r>
              <a:rPr lang="en-US" sz="2800" b="1" u="sng" dirty="0">
                <a:latin typeface="Arial Narrow" pitchFamily="34" charset="0"/>
              </a:rPr>
              <a:t>Restoration of God’s People</a:t>
            </a:r>
            <a:r>
              <a:rPr lang="en-US" sz="2800" b="1" dirty="0">
                <a:latin typeface="Arial Narrow" pitchFamily="34" charset="0"/>
              </a:rPr>
              <a:t> (33-48)</a:t>
            </a:r>
          </a:p>
          <a:p>
            <a:pPr lvl="0" algn="ctr"/>
            <a:endParaRPr lang="en-US" sz="2000" b="1" dirty="0">
              <a:latin typeface="Arial Narrow" pitchFamily="34" charset="0"/>
            </a:endParaRPr>
          </a:p>
          <a:p>
            <a:pPr marL="514350" indent="-514350">
              <a:buFont typeface="+mj-lt"/>
              <a:buAutoNum type="alphaUcPeriod"/>
            </a:pPr>
            <a:r>
              <a:rPr lang="en-US" sz="2400" i="1" dirty="0">
                <a:latin typeface="Arial Narrow" pitchFamily="34" charset="0"/>
              </a:rPr>
              <a:t>Return to their land (33-36)</a:t>
            </a:r>
          </a:p>
          <a:p>
            <a:pPr marL="514350" indent="-514350">
              <a:buFont typeface="+mj-lt"/>
              <a:buAutoNum type="alphaUcPeriod"/>
            </a:pPr>
            <a:r>
              <a:rPr lang="en-US" sz="2400" i="1" dirty="0">
                <a:latin typeface="Arial Narrow" pitchFamily="34" charset="0"/>
              </a:rPr>
              <a:t>New life and unity (37)</a:t>
            </a:r>
          </a:p>
          <a:p>
            <a:pPr marL="514350" indent="-514350">
              <a:buFont typeface="+mj-lt"/>
              <a:buAutoNum type="alphaUcPeriod"/>
            </a:pPr>
            <a:r>
              <a:rPr lang="en-US" sz="2400" i="1" dirty="0">
                <a:latin typeface="Arial Narrow" pitchFamily="34" charset="0"/>
              </a:rPr>
              <a:t>Protection from their enemies (38-39)</a:t>
            </a:r>
          </a:p>
          <a:p>
            <a:pPr marL="514350" indent="-514350">
              <a:buFont typeface="+mj-lt"/>
              <a:buAutoNum type="alphaUcPeriod"/>
            </a:pPr>
            <a:r>
              <a:rPr lang="en-US" sz="2400" i="1" dirty="0">
                <a:latin typeface="Arial Narrow" pitchFamily="34" charset="0"/>
              </a:rPr>
              <a:t>Worship the Lord acceptably (40-48)</a:t>
            </a:r>
          </a:p>
          <a:p>
            <a:pPr marL="971550" lvl="1" indent="-514350">
              <a:buFont typeface="+mj-lt"/>
              <a:buAutoNum type="arabicPeriod"/>
            </a:pPr>
            <a:r>
              <a:rPr lang="en-US" sz="2200" dirty="0">
                <a:latin typeface="Arial Narrow" pitchFamily="34" charset="0"/>
              </a:rPr>
              <a:t>New temple (40-43)</a:t>
            </a:r>
          </a:p>
          <a:p>
            <a:pPr marL="971550" lvl="1" indent="-514350">
              <a:buFont typeface="+mj-lt"/>
              <a:buAutoNum type="arabicPeriod"/>
            </a:pPr>
            <a:r>
              <a:rPr lang="en-US" sz="2200" dirty="0">
                <a:latin typeface="Arial Narrow" pitchFamily="34" charset="0"/>
              </a:rPr>
              <a:t>The temple service (44-46)</a:t>
            </a:r>
          </a:p>
          <a:p>
            <a:pPr marL="1428750" lvl="2" indent="-514350">
              <a:buFont typeface="Arial" panose="020B0604020202020204" pitchFamily="34" charset="0"/>
              <a:buChar char="•"/>
            </a:pPr>
            <a:r>
              <a:rPr lang="en-US" sz="2200" dirty="0">
                <a:latin typeface="Arial Narrow" pitchFamily="34" charset="0"/>
              </a:rPr>
              <a:t>Those allowed in temple (44:1-14)</a:t>
            </a:r>
          </a:p>
          <a:p>
            <a:pPr marL="1428750" lvl="2" indent="-514350">
              <a:buFont typeface="Arial" panose="020B0604020202020204" pitchFamily="34" charset="0"/>
              <a:buChar char="•"/>
            </a:pPr>
            <a:r>
              <a:rPr lang="en-US" sz="2200" dirty="0">
                <a:latin typeface="Arial Narrow" pitchFamily="34" charset="0"/>
              </a:rPr>
              <a:t>Priests who serve (44:15-45:12)</a:t>
            </a:r>
          </a:p>
          <a:p>
            <a:pPr marL="1428750" lvl="2" indent="-514350">
              <a:buFont typeface="Arial" panose="020B0604020202020204" pitchFamily="34" charset="0"/>
              <a:buChar char="•"/>
            </a:pPr>
            <a:r>
              <a:rPr lang="en-US" sz="2200" dirty="0">
                <a:latin typeface="Arial Narrow" pitchFamily="34" charset="0"/>
              </a:rPr>
              <a:t>The sacrifices (45:13 – 46:24)</a:t>
            </a:r>
            <a:endParaRPr lang="en-US" dirty="0">
              <a:latin typeface="Arial Narrow" pitchFamily="34" charset="0"/>
            </a:endParaRPr>
          </a:p>
        </p:txBody>
      </p:sp>
    </p:spTree>
    <p:extLst>
      <p:ext uri="{BB962C8B-B14F-4D97-AF65-F5344CB8AC3E}">
        <p14:creationId xmlns:p14="http://schemas.microsoft.com/office/powerpoint/2010/main" val="40331844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8170CA-AD66-4926-B870-FF3C6184A199}"/>
              </a:ext>
            </a:extLst>
          </p:cNvPr>
          <p:cNvSpPr txBox="1"/>
          <p:nvPr/>
        </p:nvSpPr>
        <p:spPr>
          <a:xfrm>
            <a:off x="539931" y="949235"/>
            <a:ext cx="7210697" cy="3170099"/>
          </a:xfrm>
          <a:prstGeom prst="rect">
            <a:avLst/>
          </a:prstGeom>
          <a:noFill/>
        </p:spPr>
        <p:txBody>
          <a:bodyPr wrap="square" rtlCol="0">
            <a:spAutoFit/>
          </a:bodyPr>
          <a:lstStyle/>
          <a:p>
            <a:pPr marL="1428750" lvl="2" indent="-514350">
              <a:buFont typeface="Arial" panose="020B0604020202020204" pitchFamily="34" charset="0"/>
              <a:buChar char="•"/>
            </a:pPr>
            <a:r>
              <a:rPr lang="en-US" sz="2400" dirty="0">
                <a:latin typeface="Arial Narrow" pitchFamily="34" charset="0"/>
              </a:rPr>
              <a:t>The sacrifices (45:13 – 46:24)</a:t>
            </a:r>
          </a:p>
          <a:p>
            <a:pPr marL="1885950" lvl="3" indent="-514350">
              <a:buFont typeface="Wingdings" panose="05000000000000000000" pitchFamily="2" charset="2"/>
              <a:buChar char="ü"/>
            </a:pPr>
            <a:r>
              <a:rPr lang="en-US" sz="2200" dirty="0">
                <a:latin typeface="Arial Narrow" pitchFamily="34" charset="0"/>
              </a:rPr>
              <a:t>Of the people (45:13-17)</a:t>
            </a:r>
          </a:p>
          <a:p>
            <a:pPr marL="1885950" lvl="3" indent="-514350">
              <a:buFont typeface="Wingdings" panose="05000000000000000000" pitchFamily="2" charset="2"/>
              <a:buChar char="ü"/>
            </a:pPr>
            <a:r>
              <a:rPr lang="en-US" sz="2200" dirty="0">
                <a:latin typeface="Arial Narrow" pitchFamily="34" charset="0"/>
              </a:rPr>
              <a:t>To cleanse sanctuary (45:18-20)</a:t>
            </a:r>
          </a:p>
          <a:p>
            <a:pPr marL="1885950" lvl="3" indent="-514350">
              <a:buFont typeface="Wingdings" panose="05000000000000000000" pitchFamily="2" charset="2"/>
              <a:buChar char="ü"/>
            </a:pPr>
            <a:r>
              <a:rPr lang="en-US" sz="2200" dirty="0">
                <a:latin typeface="Arial Narrow" pitchFamily="34" charset="0"/>
              </a:rPr>
              <a:t>Passover and feast (45:21-25)</a:t>
            </a:r>
          </a:p>
          <a:p>
            <a:pPr marL="1885950" lvl="3" indent="-514350">
              <a:buFont typeface="Wingdings" panose="05000000000000000000" pitchFamily="2" charset="2"/>
              <a:buChar char="ü"/>
            </a:pPr>
            <a:r>
              <a:rPr lang="en-US" sz="2200" dirty="0">
                <a:latin typeface="Arial Narrow" pitchFamily="34" charset="0"/>
              </a:rPr>
              <a:t>Sabbath (46:1-8)</a:t>
            </a:r>
          </a:p>
          <a:p>
            <a:pPr marL="1885950" lvl="3" indent="-514350">
              <a:buFont typeface="Wingdings" panose="05000000000000000000" pitchFamily="2" charset="2"/>
              <a:buChar char="ü"/>
            </a:pPr>
            <a:r>
              <a:rPr lang="en-US" sz="2200" dirty="0">
                <a:latin typeface="Arial Narrow" pitchFamily="34" charset="0"/>
              </a:rPr>
              <a:t>Orderly entrance and exit (46:9-12)</a:t>
            </a:r>
          </a:p>
          <a:p>
            <a:pPr marL="1885950" lvl="3" indent="-514350">
              <a:buFont typeface="Wingdings" panose="05000000000000000000" pitchFamily="2" charset="2"/>
              <a:buChar char="ü"/>
            </a:pPr>
            <a:r>
              <a:rPr lang="en-US" sz="2200" dirty="0">
                <a:latin typeface="Arial Narrow" pitchFamily="34" charset="0"/>
              </a:rPr>
              <a:t>Daily sacrifice (46:13-15)</a:t>
            </a:r>
          </a:p>
          <a:p>
            <a:pPr marL="1885950" lvl="3" indent="-514350">
              <a:buFont typeface="Wingdings" panose="05000000000000000000" pitchFamily="2" charset="2"/>
              <a:buChar char="ü"/>
            </a:pPr>
            <a:r>
              <a:rPr lang="en-US" sz="2200" dirty="0">
                <a:latin typeface="Arial Narrow" pitchFamily="34" charset="0"/>
              </a:rPr>
              <a:t>Inheritance of priests (46:16-18)</a:t>
            </a:r>
          </a:p>
          <a:p>
            <a:pPr marL="1885950" lvl="3" indent="-514350">
              <a:buFont typeface="Wingdings" panose="05000000000000000000" pitchFamily="2" charset="2"/>
              <a:buChar char="ü"/>
            </a:pPr>
            <a:r>
              <a:rPr lang="en-US" sz="2200" dirty="0">
                <a:latin typeface="Arial Narrow" pitchFamily="34" charset="0"/>
              </a:rPr>
              <a:t>Preparation place for offerings (46:19-24)</a:t>
            </a:r>
          </a:p>
        </p:txBody>
      </p:sp>
    </p:spTree>
    <p:extLst>
      <p:ext uri="{BB962C8B-B14F-4D97-AF65-F5344CB8AC3E}">
        <p14:creationId xmlns:p14="http://schemas.microsoft.com/office/powerpoint/2010/main" val="10353220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B20A86-B3EB-4D0E-9A2B-7C9D60E2D1D3}"/>
              </a:ext>
            </a:extLst>
          </p:cNvPr>
          <p:cNvSpPr txBox="1"/>
          <p:nvPr/>
        </p:nvSpPr>
        <p:spPr>
          <a:xfrm>
            <a:off x="571499" y="368300"/>
            <a:ext cx="8102237" cy="4339650"/>
          </a:xfrm>
          <a:prstGeom prst="rect">
            <a:avLst/>
          </a:prstGeom>
          <a:noFill/>
        </p:spPr>
        <p:txBody>
          <a:bodyPr wrap="square" rtlCol="0">
            <a:spAutoFit/>
          </a:bodyPr>
          <a:lstStyle/>
          <a:p>
            <a:pPr lvl="0" algn="ctr"/>
            <a:r>
              <a:rPr lang="en-US" sz="2800" b="1" u="sng" dirty="0">
                <a:latin typeface="Arial Narrow" pitchFamily="34" charset="0"/>
              </a:rPr>
              <a:t>Restoration of God’s People</a:t>
            </a:r>
            <a:r>
              <a:rPr lang="en-US" sz="2800" b="1" dirty="0">
                <a:latin typeface="Arial Narrow" pitchFamily="34" charset="0"/>
              </a:rPr>
              <a:t> (33-48)</a:t>
            </a:r>
          </a:p>
          <a:p>
            <a:pPr lvl="0" algn="ctr"/>
            <a:endParaRPr lang="en-US" sz="2000" b="1" dirty="0">
              <a:latin typeface="Arial Narrow" pitchFamily="34" charset="0"/>
            </a:endParaRPr>
          </a:p>
          <a:p>
            <a:pPr marL="514350" indent="-514350">
              <a:buFont typeface="+mj-lt"/>
              <a:buAutoNum type="alphaUcPeriod"/>
            </a:pPr>
            <a:r>
              <a:rPr lang="en-US" sz="2400" i="1" dirty="0">
                <a:latin typeface="Arial Narrow" pitchFamily="34" charset="0"/>
              </a:rPr>
              <a:t>Return to their land (33-36)</a:t>
            </a:r>
          </a:p>
          <a:p>
            <a:pPr marL="514350" indent="-514350">
              <a:buFont typeface="+mj-lt"/>
              <a:buAutoNum type="alphaUcPeriod"/>
            </a:pPr>
            <a:r>
              <a:rPr lang="en-US" sz="2400" i="1" dirty="0">
                <a:latin typeface="Arial Narrow" pitchFamily="34" charset="0"/>
              </a:rPr>
              <a:t>New life and unity (37)</a:t>
            </a:r>
          </a:p>
          <a:p>
            <a:pPr marL="514350" indent="-514350">
              <a:buFont typeface="+mj-lt"/>
              <a:buAutoNum type="alphaUcPeriod"/>
            </a:pPr>
            <a:r>
              <a:rPr lang="en-US" sz="2400" i="1" dirty="0">
                <a:latin typeface="Arial Narrow" pitchFamily="34" charset="0"/>
              </a:rPr>
              <a:t>Protection from their enemies (38-39)</a:t>
            </a:r>
          </a:p>
          <a:p>
            <a:pPr marL="514350" indent="-514350">
              <a:buFont typeface="+mj-lt"/>
              <a:buAutoNum type="alphaUcPeriod"/>
            </a:pPr>
            <a:r>
              <a:rPr lang="en-US" sz="2400" i="1" dirty="0">
                <a:latin typeface="Arial Narrow" pitchFamily="34" charset="0"/>
              </a:rPr>
              <a:t>Worship the Lord acceptably (40-48)</a:t>
            </a:r>
          </a:p>
          <a:p>
            <a:pPr marL="971550" lvl="1" indent="-514350">
              <a:buFont typeface="+mj-lt"/>
              <a:buAutoNum type="arabicPeriod"/>
            </a:pPr>
            <a:r>
              <a:rPr lang="en-US" sz="2200" dirty="0">
                <a:latin typeface="Arial Narrow" pitchFamily="34" charset="0"/>
              </a:rPr>
              <a:t>New temple (40-43)</a:t>
            </a:r>
          </a:p>
          <a:p>
            <a:pPr marL="971550" lvl="1" indent="-514350">
              <a:buFont typeface="+mj-lt"/>
              <a:buAutoNum type="arabicPeriod"/>
            </a:pPr>
            <a:r>
              <a:rPr lang="en-US" sz="2200" dirty="0">
                <a:latin typeface="Arial Narrow" pitchFamily="34" charset="0"/>
              </a:rPr>
              <a:t>The temple service (44-46)</a:t>
            </a:r>
          </a:p>
          <a:p>
            <a:pPr marL="971550" lvl="1" indent="-514350">
              <a:buFont typeface="+mj-lt"/>
              <a:buAutoNum type="arabicPeriod"/>
            </a:pPr>
            <a:r>
              <a:rPr lang="en-US" sz="2200" dirty="0">
                <a:latin typeface="Arial Narrow" pitchFamily="34" charset="0"/>
              </a:rPr>
              <a:t>The land (47-48)</a:t>
            </a:r>
          </a:p>
          <a:p>
            <a:pPr marL="1428750" lvl="2" indent="-514350">
              <a:buFont typeface="Arial" panose="020B0604020202020204" pitchFamily="34" charset="0"/>
              <a:buChar char="•"/>
            </a:pPr>
            <a:r>
              <a:rPr lang="en-US" sz="2200" dirty="0">
                <a:latin typeface="Arial Narrow" pitchFamily="34" charset="0"/>
              </a:rPr>
              <a:t>River and boundaries of the land (47)</a:t>
            </a:r>
          </a:p>
          <a:p>
            <a:pPr marL="1885950" lvl="3" indent="-514350">
              <a:buFont typeface="Wingdings" panose="05000000000000000000" pitchFamily="2" charset="2"/>
              <a:buChar char="ü"/>
            </a:pPr>
            <a:r>
              <a:rPr lang="en-US" sz="2200" dirty="0">
                <a:latin typeface="Arial Narrow" pitchFamily="34" charset="0"/>
              </a:rPr>
              <a:t>River of water of life (vv. 1-12)</a:t>
            </a:r>
          </a:p>
          <a:p>
            <a:pPr marL="1885950" lvl="3" indent="-514350">
              <a:buFont typeface="Wingdings" panose="05000000000000000000" pitchFamily="2" charset="2"/>
              <a:buChar char="ü"/>
            </a:pPr>
            <a:r>
              <a:rPr lang="en-US" sz="2200" dirty="0">
                <a:latin typeface="Arial Narrow" pitchFamily="34" charset="0"/>
              </a:rPr>
              <a:t>Boundaries (vv. 13-23)</a:t>
            </a:r>
          </a:p>
        </p:txBody>
      </p:sp>
    </p:spTree>
    <p:extLst>
      <p:ext uri="{BB962C8B-B14F-4D97-AF65-F5344CB8AC3E}">
        <p14:creationId xmlns:p14="http://schemas.microsoft.com/office/powerpoint/2010/main" val="34498534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9" end="9"/>
                                            </p:txEl>
                                          </p:spTgt>
                                        </p:tgtEl>
                                        <p:attrNameLst>
                                          <p:attrName>style.visibility</p:attrName>
                                        </p:attrNameLst>
                                      </p:cBhvr>
                                      <p:to>
                                        <p:strVal val="visible"/>
                                      </p:to>
                                    </p:set>
                                    <p:animEffect transition="in" filter="fade">
                                      <p:cBhvr>
                                        <p:cTn id="7" dur="1000"/>
                                        <p:tgtEl>
                                          <p:spTgt spid="2">
                                            <p:txEl>
                                              <p:pRg st="9" end="9"/>
                                            </p:txEl>
                                          </p:spTgt>
                                        </p:tgtEl>
                                      </p:cBhvr>
                                    </p:animEffect>
                                    <p:anim calcmode="lin" valueType="num">
                                      <p:cBhvr>
                                        <p:cTn id="8"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9" end="9"/>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0" end="10"/>
                                            </p:txEl>
                                          </p:spTgt>
                                        </p:tgtEl>
                                        <p:attrNameLst>
                                          <p:attrName>style.visibility</p:attrName>
                                        </p:attrNameLst>
                                      </p:cBhvr>
                                      <p:to>
                                        <p:strVal val="visible"/>
                                      </p:to>
                                    </p:set>
                                    <p:animEffect transition="in" filter="fade">
                                      <p:cBhvr>
                                        <p:cTn id="12" dur="1000"/>
                                        <p:tgtEl>
                                          <p:spTgt spid="2">
                                            <p:txEl>
                                              <p:pRg st="10" end="10"/>
                                            </p:txEl>
                                          </p:spTgt>
                                        </p:tgtEl>
                                      </p:cBhvr>
                                    </p:animEffect>
                                    <p:anim calcmode="lin" valueType="num">
                                      <p:cBhvr>
                                        <p:cTn id="13"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0" end="1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11" end="11"/>
                                            </p:txEl>
                                          </p:spTgt>
                                        </p:tgtEl>
                                        <p:attrNameLst>
                                          <p:attrName>style.visibility</p:attrName>
                                        </p:attrNameLst>
                                      </p:cBhvr>
                                      <p:to>
                                        <p:strVal val="visible"/>
                                      </p:to>
                                    </p:set>
                                    <p:animEffect transition="in" filter="fade">
                                      <p:cBhvr>
                                        <p:cTn id="17" dur="1000"/>
                                        <p:tgtEl>
                                          <p:spTgt spid="2">
                                            <p:txEl>
                                              <p:pRg st="11" end="11"/>
                                            </p:txEl>
                                          </p:spTgt>
                                        </p:tgtEl>
                                      </p:cBhvr>
                                    </p:animEffect>
                                    <p:anim calcmode="lin" valueType="num">
                                      <p:cBhvr>
                                        <p:cTn id="18"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B20A86-B3EB-4D0E-9A2B-7C9D60E2D1D3}"/>
              </a:ext>
            </a:extLst>
          </p:cNvPr>
          <p:cNvSpPr txBox="1"/>
          <p:nvPr/>
        </p:nvSpPr>
        <p:spPr>
          <a:xfrm>
            <a:off x="571499" y="368300"/>
            <a:ext cx="8102237" cy="5355312"/>
          </a:xfrm>
          <a:prstGeom prst="rect">
            <a:avLst/>
          </a:prstGeom>
          <a:noFill/>
        </p:spPr>
        <p:txBody>
          <a:bodyPr wrap="square" rtlCol="0">
            <a:spAutoFit/>
          </a:bodyPr>
          <a:lstStyle/>
          <a:p>
            <a:pPr lvl="0" algn="ctr"/>
            <a:r>
              <a:rPr lang="en-US" sz="2800" b="1" u="sng" dirty="0">
                <a:latin typeface="Arial Narrow" pitchFamily="34" charset="0"/>
              </a:rPr>
              <a:t>Restoration of God’s People</a:t>
            </a:r>
            <a:r>
              <a:rPr lang="en-US" sz="2800" b="1" dirty="0">
                <a:latin typeface="Arial Narrow" pitchFamily="34" charset="0"/>
              </a:rPr>
              <a:t> (33-48)</a:t>
            </a:r>
          </a:p>
          <a:p>
            <a:pPr lvl="0" algn="ctr"/>
            <a:endParaRPr lang="en-US" sz="2000" b="1" dirty="0">
              <a:latin typeface="Arial Narrow" pitchFamily="34" charset="0"/>
            </a:endParaRPr>
          </a:p>
          <a:p>
            <a:pPr marL="514350" indent="-514350">
              <a:buFont typeface="+mj-lt"/>
              <a:buAutoNum type="alphaUcPeriod"/>
            </a:pPr>
            <a:r>
              <a:rPr lang="en-US" sz="2400" i="1" dirty="0">
                <a:latin typeface="Arial Narrow" pitchFamily="34" charset="0"/>
              </a:rPr>
              <a:t>Return to their land (33-36)</a:t>
            </a:r>
          </a:p>
          <a:p>
            <a:pPr marL="514350" indent="-514350">
              <a:buFont typeface="+mj-lt"/>
              <a:buAutoNum type="alphaUcPeriod"/>
            </a:pPr>
            <a:r>
              <a:rPr lang="en-US" sz="2400" i="1" dirty="0">
                <a:latin typeface="Arial Narrow" pitchFamily="34" charset="0"/>
              </a:rPr>
              <a:t>New life and unity (37)</a:t>
            </a:r>
          </a:p>
          <a:p>
            <a:pPr marL="514350" indent="-514350">
              <a:buFont typeface="+mj-lt"/>
              <a:buAutoNum type="alphaUcPeriod"/>
            </a:pPr>
            <a:r>
              <a:rPr lang="en-US" sz="2400" i="1" dirty="0">
                <a:latin typeface="Arial Narrow" pitchFamily="34" charset="0"/>
              </a:rPr>
              <a:t>Protection from their enemies (38-39)</a:t>
            </a:r>
          </a:p>
          <a:p>
            <a:pPr marL="514350" indent="-514350">
              <a:buFont typeface="+mj-lt"/>
              <a:buAutoNum type="alphaUcPeriod"/>
            </a:pPr>
            <a:r>
              <a:rPr lang="en-US" sz="2400" i="1" dirty="0">
                <a:latin typeface="Arial Narrow" pitchFamily="34" charset="0"/>
              </a:rPr>
              <a:t>Worship the Lord acceptably (40-48)</a:t>
            </a:r>
          </a:p>
          <a:p>
            <a:pPr marL="971550" lvl="1" indent="-514350">
              <a:buFont typeface="+mj-lt"/>
              <a:buAutoNum type="arabicPeriod"/>
            </a:pPr>
            <a:r>
              <a:rPr lang="en-US" sz="2200" dirty="0">
                <a:latin typeface="Arial Narrow" pitchFamily="34" charset="0"/>
              </a:rPr>
              <a:t>New temple (40-43)</a:t>
            </a:r>
          </a:p>
          <a:p>
            <a:pPr marL="971550" lvl="1" indent="-514350">
              <a:buFont typeface="+mj-lt"/>
              <a:buAutoNum type="arabicPeriod"/>
            </a:pPr>
            <a:r>
              <a:rPr lang="en-US" sz="2200" dirty="0">
                <a:latin typeface="Arial Narrow" pitchFamily="34" charset="0"/>
              </a:rPr>
              <a:t>The temple service (44-46)</a:t>
            </a:r>
          </a:p>
          <a:p>
            <a:pPr marL="971550" lvl="1" indent="-514350">
              <a:buFont typeface="+mj-lt"/>
              <a:buAutoNum type="arabicPeriod"/>
            </a:pPr>
            <a:r>
              <a:rPr lang="en-US" sz="2200" dirty="0">
                <a:latin typeface="Arial Narrow" pitchFamily="34" charset="0"/>
              </a:rPr>
              <a:t>The land (47-48)</a:t>
            </a:r>
          </a:p>
          <a:p>
            <a:pPr marL="1428750" lvl="2" indent="-514350">
              <a:buFont typeface="Arial" panose="020B0604020202020204" pitchFamily="34" charset="0"/>
              <a:buChar char="•"/>
            </a:pPr>
            <a:r>
              <a:rPr lang="en-US" sz="2200" dirty="0">
                <a:latin typeface="Arial Narrow" pitchFamily="34" charset="0"/>
              </a:rPr>
              <a:t>River and boundaries of the land (47)</a:t>
            </a:r>
          </a:p>
          <a:p>
            <a:pPr marL="1428750" lvl="2" indent="-514350">
              <a:buFont typeface="Arial" panose="020B0604020202020204" pitchFamily="34" charset="0"/>
              <a:buChar char="•"/>
            </a:pPr>
            <a:r>
              <a:rPr lang="en-US" sz="2200" dirty="0">
                <a:latin typeface="Arial Narrow" pitchFamily="34" charset="0"/>
              </a:rPr>
              <a:t>Division of the land (48)</a:t>
            </a:r>
          </a:p>
          <a:p>
            <a:pPr marL="1885950" lvl="3" indent="-514350">
              <a:buFont typeface="Wingdings" panose="05000000000000000000" pitchFamily="2" charset="2"/>
              <a:buChar char="ü"/>
            </a:pPr>
            <a:r>
              <a:rPr lang="en-US" sz="2200" dirty="0">
                <a:latin typeface="Arial Narrow" pitchFamily="34" charset="0"/>
              </a:rPr>
              <a:t>Northern tribes (vv. 1-7)</a:t>
            </a:r>
          </a:p>
          <a:p>
            <a:pPr marL="1885950" lvl="3" indent="-514350">
              <a:buFont typeface="Wingdings" panose="05000000000000000000" pitchFamily="2" charset="2"/>
              <a:buChar char="ü"/>
            </a:pPr>
            <a:r>
              <a:rPr lang="en-US" sz="2200" dirty="0">
                <a:latin typeface="Arial Narrow" pitchFamily="34" charset="0"/>
              </a:rPr>
              <a:t>Sanctuary and priests (vv. 8-22)</a:t>
            </a:r>
          </a:p>
          <a:p>
            <a:pPr marL="1885950" lvl="3" indent="-514350">
              <a:buFont typeface="Wingdings" panose="05000000000000000000" pitchFamily="2" charset="2"/>
              <a:buChar char="ü"/>
            </a:pPr>
            <a:r>
              <a:rPr lang="en-US" sz="2200" dirty="0">
                <a:latin typeface="Arial Narrow" pitchFamily="34" charset="0"/>
              </a:rPr>
              <a:t>Southern tribes (vv. 23-29)</a:t>
            </a:r>
          </a:p>
          <a:p>
            <a:pPr marL="1885950" lvl="3" indent="-514350">
              <a:buFont typeface="Wingdings" panose="05000000000000000000" pitchFamily="2" charset="2"/>
              <a:buChar char="ü"/>
            </a:pPr>
            <a:r>
              <a:rPr lang="en-US" sz="2200" dirty="0">
                <a:latin typeface="Arial Narrow" pitchFamily="34" charset="0"/>
              </a:rPr>
              <a:t>Gates and name (vv. 30-35)</a:t>
            </a:r>
          </a:p>
        </p:txBody>
      </p:sp>
    </p:spTree>
    <p:extLst>
      <p:ext uri="{BB962C8B-B14F-4D97-AF65-F5344CB8AC3E}">
        <p14:creationId xmlns:p14="http://schemas.microsoft.com/office/powerpoint/2010/main" val="4696539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1" end="11"/>
                                            </p:txEl>
                                          </p:spTgt>
                                        </p:tgtEl>
                                        <p:attrNameLst>
                                          <p:attrName>style.visibility</p:attrName>
                                        </p:attrNameLst>
                                      </p:cBhvr>
                                      <p:to>
                                        <p:strVal val="visible"/>
                                      </p:to>
                                    </p:set>
                                    <p:animEffect transition="in" filter="fade">
                                      <p:cBhvr>
                                        <p:cTn id="7" dur="1000"/>
                                        <p:tgtEl>
                                          <p:spTgt spid="2">
                                            <p:txEl>
                                              <p:pRg st="11" end="11"/>
                                            </p:txEl>
                                          </p:spTgt>
                                        </p:tgtEl>
                                      </p:cBhvr>
                                    </p:animEffect>
                                    <p:anim calcmode="lin" valueType="num">
                                      <p:cBhvr>
                                        <p:cTn id="8"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1" end="1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2" end="12"/>
                                            </p:txEl>
                                          </p:spTgt>
                                        </p:tgtEl>
                                        <p:attrNameLst>
                                          <p:attrName>style.visibility</p:attrName>
                                        </p:attrNameLst>
                                      </p:cBhvr>
                                      <p:to>
                                        <p:strVal val="visible"/>
                                      </p:to>
                                    </p:set>
                                    <p:animEffect transition="in" filter="fade">
                                      <p:cBhvr>
                                        <p:cTn id="12" dur="1000"/>
                                        <p:tgtEl>
                                          <p:spTgt spid="2">
                                            <p:txEl>
                                              <p:pRg st="12" end="12"/>
                                            </p:txEl>
                                          </p:spTgt>
                                        </p:tgtEl>
                                      </p:cBhvr>
                                    </p:animEffect>
                                    <p:anim calcmode="lin" valueType="num">
                                      <p:cBhvr>
                                        <p:cTn id="13"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2" end="1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13" end="13"/>
                                            </p:txEl>
                                          </p:spTgt>
                                        </p:tgtEl>
                                        <p:attrNameLst>
                                          <p:attrName>style.visibility</p:attrName>
                                        </p:attrNameLst>
                                      </p:cBhvr>
                                      <p:to>
                                        <p:strVal val="visible"/>
                                      </p:to>
                                    </p:set>
                                    <p:animEffect transition="in" filter="fade">
                                      <p:cBhvr>
                                        <p:cTn id="17" dur="1000"/>
                                        <p:tgtEl>
                                          <p:spTgt spid="2">
                                            <p:txEl>
                                              <p:pRg st="13" end="13"/>
                                            </p:txEl>
                                          </p:spTgt>
                                        </p:tgtEl>
                                      </p:cBhvr>
                                    </p:animEffect>
                                    <p:anim calcmode="lin" valueType="num">
                                      <p:cBhvr>
                                        <p:cTn id="18" dur="1000" fill="hold"/>
                                        <p:tgtEl>
                                          <p:spTgt spid="2">
                                            <p:txEl>
                                              <p:pRg st="13" end="13"/>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13" end="1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14" end="14"/>
                                            </p:txEl>
                                          </p:spTgt>
                                        </p:tgtEl>
                                        <p:attrNameLst>
                                          <p:attrName>style.visibility</p:attrName>
                                        </p:attrNameLst>
                                      </p:cBhvr>
                                      <p:to>
                                        <p:strVal val="visible"/>
                                      </p:to>
                                    </p:set>
                                    <p:animEffect transition="in" filter="fade">
                                      <p:cBhvr>
                                        <p:cTn id="22" dur="1000"/>
                                        <p:tgtEl>
                                          <p:spTgt spid="2">
                                            <p:txEl>
                                              <p:pRg st="14" end="14"/>
                                            </p:txEl>
                                          </p:spTgt>
                                        </p:tgtEl>
                                      </p:cBhvr>
                                    </p:animEffect>
                                    <p:anim calcmode="lin" valueType="num">
                                      <p:cBhvr>
                                        <p:cTn id="23" dur="1000" fill="hold"/>
                                        <p:tgtEl>
                                          <p:spTgt spid="2">
                                            <p:txEl>
                                              <p:pRg st="14" end="14"/>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43F104-7270-4653-8B07-445CE677C519}"/>
              </a:ext>
            </a:extLst>
          </p:cNvPr>
          <p:cNvSpPr txBox="1"/>
          <p:nvPr/>
        </p:nvSpPr>
        <p:spPr>
          <a:xfrm>
            <a:off x="1071880" y="1442720"/>
            <a:ext cx="7000240" cy="1631216"/>
          </a:xfrm>
          <a:prstGeom prst="rect">
            <a:avLst/>
          </a:prstGeom>
          <a:noFill/>
          <a:ln>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Ezekiel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Chapters 33-48</a:t>
            </a:r>
          </a:p>
        </p:txBody>
      </p:sp>
      <p:sp>
        <p:nvSpPr>
          <p:cNvPr id="3" name="TextBox 2">
            <a:extLst>
              <a:ext uri="{FF2B5EF4-FFF2-40B4-BE49-F238E27FC236}">
                <a16:creationId xmlns:a16="http://schemas.microsoft.com/office/drawing/2014/main" id="{DB2F5496-CDA6-4AA4-A44D-22126789B033}"/>
              </a:ext>
            </a:extLst>
          </p:cNvPr>
          <p:cNvSpPr txBox="1"/>
          <p:nvPr/>
        </p:nvSpPr>
        <p:spPr>
          <a:xfrm>
            <a:off x="1158240" y="680720"/>
            <a:ext cx="3078480" cy="461665"/>
          </a:xfrm>
          <a:prstGeom prst="rect">
            <a:avLst/>
          </a:prstGeom>
          <a:noFill/>
        </p:spPr>
        <p:txBody>
          <a:bodyPr wrap="square" rtlCol="0">
            <a:spAutoFit/>
          </a:bodyPr>
          <a:lstStyle/>
          <a:p>
            <a:pPr algn="l"/>
            <a:r>
              <a:rPr lang="en-US" sz="2400" dirty="0">
                <a:latin typeface="Arial" panose="020B0604020202020204" pitchFamily="34" charset="0"/>
                <a:cs typeface="Arial" panose="020B0604020202020204" pitchFamily="34" charset="0"/>
              </a:rPr>
              <a:t>Lessons Learned </a:t>
            </a:r>
          </a:p>
        </p:txBody>
      </p:sp>
      <p:sp>
        <p:nvSpPr>
          <p:cNvPr id="4" name="TextBox 3">
            <a:extLst>
              <a:ext uri="{FF2B5EF4-FFF2-40B4-BE49-F238E27FC236}">
                <a16:creationId xmlns:a16="http://schemas.microsoft.com/office/drawing/2014/main" id="{1A61F9B7-99CF-4858-A5EC-2A4ADA9470C3}"/>
              </a:ext>
            </a:extLst>
          </p:cNvPr>
          <p:cNvSpPr txBox="1"/>
          <p:nvPr/>
        </p:nvSpPr>
        <p:spPr>
          <a:xfrm>
            <a:off x="1071880" y="3737908"/>
            <a:ext cx="7000240" cy="1200329"/>
          </a:xfrm>
          <a:prstGeom prst="rect">
            <a:avLst/>
          </a:prstGeom>
          <a:noFill/>
        </p:spPr>
        <p:txBody>
          <a:bodyPr wrap="square" rtlCol="0">
            <a:spAutoFit/>
          </a:bodyPr>
          <a:lstStyle/>
          <a:p>
            <a:pPr marL="342900"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There is hope for the future</a:t>
            </a:r>
          </a:p>
          <a:p>
            <a:pPr marL="342900"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There will be a remnant</a:t>
            </a:r>
          </a:p>
          <a:p>
            <a:pPr marL="342900"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Glory of God is in the new temple (kingdom)</a:t>
            </a:r>
          </a:p>
        </p:txBody>
      </p:sp>
    </p:spTree>
    <p:extLst>
      <p:ext uri="{BB962C8B-B14F-4D97-AF65-F5344CB8AC3E}">
        <p14:creationId xmlns:p14="http://schemas.microsoft.com/office/powerpoint/2010/main" val="3010812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AccentBoxVTI">
  <a:themeElements>
    <a:clrScheme name="AnalogousFromDarkSeedLeftStep">
      <a:dk1>
        <a:srgbClr val="000000"/>
      </a:dk1>
      <a:lt1>
        <a:srgbClr val="FFFFFF"/>
      </a:lt1>
      <a:dk2>
        <a:srgbClr val="243841"/>
      </a:dk2>
      <a:lt2>
        <a:srgbClr val="E8E4E2"/>
      </a:lt2>
      <a:accent1>
        <a:srgbClr val="33A7DD"/>
      </a:accent1>
      <a:accent2>
        <a:srgbClr val="1DB5A6"/>
      </a:accent2>
      <a:accent3>
        <a:srgbClr val="2AB76E"/>
      </a:accent3>
      <a:accent4>
        <a:srgbClr val="1EBA29"/>
      </a:accent4>
      <a:accent5>
        <a:srgbClr val="5BB62A"/>
      </a:accent5>
      <a:accent6>
        <a:srgbClr val="8BAD1C"/>
      </a:accent6>
      <a:hlink>
        <a:srgbClr val="429230"/>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xml><?xml version="1.0" encoding="utf-8"?>
<a:theme xmlns:a="http://schemas.openxmlformats.org/drawingml/2006/main" name="1_AccentBoxVTI">
  <a:themeElements>
    <a:clrScheme name="AnalogousFromDarkSeedLeftStep">
      <a:dk1>
        <a:srgbClr val="000000"/>
      </a:dk1>
      <a:lt1>
        <a:srgbClr val="FFFFFF"/>
      </a:lt1>
      <a:dk2>
        <a:srgbClr val="243841"/>
      </a:dk2>
      <a:lt2>
        <a:srgbClr val="E8E4E2"/>
      </a:lt2>
      <a:accent1>
        <a:srgbClr val="33A7DD"/>
      </a:accent1>
      <a:accent2>
        <a:srgbClr val="1DB5A6"/>
      </a:accent2>
      <a:accent3>
        <a:srgbClr val="2AB76E"/>
      </a:accent3>
      <a:accent4>
        <a:srgbClr val="1EBA29"/>
      </a:accent4>
      <a:accent5>
        <a:srgbClr val="5BB62A"/>
      </a:accent5>
      <a:accent6>
        <a:srgbClr val="8BAD1C"/>
      </a:accent6>
      <a:hlink>
        <a:srgbClr val="429230"/>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dirty="0" err="1" smtClean="0">
            <a:latin typeface="Arial Narrow" panose="020B060602020203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25591</TotalTime>
  <Words>1938</Words>
  <Application>Microsoft Office PowerPoint</Application>
  <PresentationFormat>On-screen Show (4:3)</PresentationFormat>
  <Paragraphs>268</Paragraphs>
  <Slides>30</Slides>
  <Notes>0</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30</vt:i4>
      </vt:variant>
    </vt:vector>
  </HeadingPairs>
  <TitlesOfParts>
    <vt:vector size="42" baseType="lpstr">
      <vt:lpstr>Arial Narrow</vt:lpstr>
      <vt:lpstr>Arial Nova</vt:lpstr>
      <vt:lpstr>Calibri Light</vt:lpstr>
      <vt:lpstr>Calibri</vt:lpstr>
      <vt:lpstr>Arial</vt:lpstr>
      <vt:lpstr>Wingdings</vt:lpstr>
      <vt:lpstr>Avenir Next LT Pro</vt:lpstr>
      <vt:lpstr>AccentBoxVTI</vt:lpstr>
      <vt:lpstr>1_AccentBoxVTI</vt:lpstr>
      <vt:lpstr>5_Office Theme</vt:lpstr>
      <vt:lpstr>8_Office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157</cp:revision>
  <cp:lastPrinted>2020-09-20T21:18:20Z</cp:lastPrinted>
  <dcterms:created xsi:type="dcterms:W3CDTF">2020-01-23T16:47:22Z</dcterms:created>
  <dcterms:modified xsi:type="dcterms:W3CDTF">2020-09-20T21:23:13Z</dcterms:modified>
</cp:coreProperties>
</file>