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7" r:id="rId1"/>
    <p:sldMasterId id="2147483750" r:id="rId2"/>
    <p:sldMasterId id="2147483738" r:id="rId3"/>
  </p:sldMasterIdLst>
  <p:sldIdLst>
    <p:sldId id="337" r:id="rId4"/>
    <p:sldId id="332" r:id="rId5"/>
    <p:sldId id="281" r:id="rId6"/>
    <p:sldId id="270" r:id="rId7"/>
    <p:sldId id="257" r:id="rId8"/>
    <p:sldId id="260" r:id="rId9"/>
    <p:sldId id="340" r:id="rId10"/>
    <p:sldId id="342" r:id="rId11"/>
    <p:sldId id="343" r:id="rId12"/>
    <p:sldId id="339" r:id="rId13"/>
    <p:sldId id="344" r:id="rId14"/>
    <p:sldId id="345" r:id="rId15"/>
    <p:sldId id="346" r:id="rId16"/>
    <p:sldId id="347" r:id="rId17"/>
    <p:sldId id="259" r:id="rId18"/>
    <p:sldId id="261" r:id="rId19"/>
    <p:sldId id="263" r:id="rId20"/>
    <p:sldId id="349" r:id="rId21"/>
    <p:sldId id="348" r:id="rId22"/>
    <p:sldId id="262" r:id="rId23"/>
  </p:sldIdLst>
  <p:sldSz cx="9144000" cy="6858000" type="screen4x3"/>
  <p:notesSz cx="7010400" cy="9296400"/>
  <p:embeddedFontLst>
    <p:embeddedFont>
      <p:font typeface="Arial Black" panose="020B0A04020102020204" pitchFamily="34" charset="0"/>
      <p:bold r:id="rId24"/>
    </p:embeddedFont>
    <p:embeddedFont>
      <p:font typeface="Avenir Next LT Pro" panose="020B0504020202020204" pitchFamily="34" charset="0"/>
      <p:regular r:id="rId25"/>
      <p:bold r:id="rId26"/>
      <p:italic r:id="rId27"/>
      <p:boldItalic r:id="rId28"/>
    </p:embeddedFont>
    <p:embeddedFont>
      <p:font typeface="Avenir Next LT Pro Light" panose="020B0304020202020204" pitchFamily="34" charset="0"/>
      <p:regular r:id="rId29"/>
      <p: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Georgia Pro Cond Light" panose="02040306050405020303" pitchFamily="18" charset="0"/>
      <p:regular r:id="rId35"/>
      <p:italic r:id="rId36"/>
    </p:embeddedFont>
    <p:embeddedFont>
      <p:font typeface="Speak Pro" panose="020B0504020101020102" pitchFamily="34" charset="0"/>
      <p:regular r:id="rId37"/>
      <p:bold r:id="rId38"/>
      <p:italic r:id="rId39"/>
      <p:boldItalic r:id="rId40"/>
    </p:embeddedFont>
    <p:embeddedFont>
      <p:font typeface="Wingdings 2" panose="05020102010507070707" pitchFamily="18" charset="2"/>
      <p:regular r:id="rId4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045C"/>
    <a:srgbClr val="591069"/>
    <a:srgbClr val="E5D7F1"/>
    <a:srgbClr val="F7D690"/>
    <a:srgbClr val="CFCFCF"/>
    <a:srgbClr val="DDC4EC"/>
    <a:srgbClr val="47035A"/>
    <a:srgbClr val="570E67"/>
    <a:srgbClr val="CB9EE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0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18.xml"/><Relationship Id="rId34" Type="http://schemas.openxmlformats.org/officeDocument/2006/relationships/font" Target="fonts/font11.fntdata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8.fntdata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20" Type="http://schemas.openxmlformats.org/officeDocument/2006/relationships/slide" Target="slides/slide17.xml"/><Relationship Id="rId41" Type="http://schemas.openxmlformats.org/officeDocument/2006/relationships/font" Target="fonts/font1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99484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2965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971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19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451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882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7037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902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9088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4679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418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C24A9-CCB6-4F8D-B8DB-C2F3692CFA5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9/18/2020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C25EE-239B-4C5F-AAD1-255A7D5F1E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69906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C24A9-CCB6-4F8D-B8DB-C2F3692CFA5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C25EE-239B-4C5F-AAD1-255A7D5F1E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6004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C24A9-CCB6-4F8D-B8DB-C2F3692CFA5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C25EE-239B-4C5F-AAD1-255A7D5F1E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69755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C24A9-CCB6-4F8D-B8DB-C2F3692CFA5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C25EE-239B-4C5F-AAD1-255A7D5F1E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4348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C24A9-CCB6-4F8D-B8DB-C2F3692CFA5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C25EE-239B-4C5F-AAD1-255A7D5F1E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42755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C24A9-CCB6-4F8D-B8DB-C2F3692CFA5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C25EE-239B-4C5F-AAD1-255A7D5F1E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61440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C24A9-CCB6-4F8D-B8DB-C2F3692CFA5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C25EE-239B-4C5F-AAD1-255A7D5F1E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49254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C24A9-CCB6-4F8D-B8DB-C2F3692CFA5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9/18/2020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C25EE-239B-4C5F-AAD1-255A7D5F1E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6258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C24A9-CCB6-4F8D-B8DB-C2F3692CFA5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C25EE-239B-4C5F-AAD1-255A7D5F1E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1114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C24A9-CCB6-4F8D-B8DB-C2F3692CFA5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C25EE-239B-4C5F-AAD1-255A7D5F1E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0969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C24A9-CCB6-4F8D-B8DB-C2F3692CFA5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C25EE-239B-4C5F-AAD1-255A7D5F1E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2691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807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677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9835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974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741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0457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192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025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410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088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2324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03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able, bed&#10;&#10;Description automatically generated">
            <a:extLst>
              <a:ext uri="{FF2B5EF4-FFF2-40B4-BE49-F238E27FC236}">
                <a16:creationId xmlns:a16="http://schemas.microsoft.com/office/drawing/2014/main" id="{C957269C-EE89-4371-823D-99FE3667B4C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88" y="-14719"/>
            <a:ext cx="8564136" cy="6872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463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0" r:id="rId6"/>
    <p:sldLayoutId id="2147483726" r:id="rId7"/>
    <p:sldLayoutId id="2147483727" r:id="rId8"/>
    <p:sldLayoutId id="2147483728" r:id="rId9"/>
    <p:sldLayoutId id="2147483729" r:id="rId10"/>
    <p:sldLayoutId id="214748373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FC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C24A9-CCB6-4F8D-B8DB-C2F3692CFA5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9/18/2020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C25EE-239B-4C5F-AAD1-255A7D5F1E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8" name="Picture 7" descr="A picture containing table, bed&#10;&#10;Description automatically generated">
            <a:extLst>
              <a:ext uri="{FF2B5EF4-FFF2-40B4-BE49-F238E27FC236}">
                <a16:creationId xmlns:a16="http://schemas.microsoft.com/office/drawing/2014/main" id="{C957269C-EE89-4371-823D-99FE3667B4C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88" y="-14719"/>
            <a:ext cx="8564136" cy="6872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941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DC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69D759-0ADC-4B34-8B28-880C50D83F5F}"/>
              </a:ext>
            </a:extLst>
          </p:cNvPr>
          <p:cNvSpPr/>
          <p:nvPr userDrawn="1"/>
        </p:nvSpPr>
        <p:spPr>
          <a:xfrm>
            <a:off x="0" y="0"/>
            <a:ext cx="178904" cy="6858000"/>
          </a:xfrm>
          <a:prstGeom prst="rect">
            <a:avLst/>
          </a:prstGeom>
          <a:solidFill>
            <a:srgbClr val="5910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1EDB3C-71A7-47BE-84D9-2C92BA6EF154}"/>
              </a:ext>
            </a:extLst>
          </p:cNvPr>
          <p:cNvSpPr/>
          <p:nvPr userDrawn="1"/>
        </p:nvSpPr>
        <p:spPr>
          <a:xfrm rot="5400000">
            <a:off x="4482548" y="-4482548"/>
            <a:ext cx="178904" cy="9144000"/>
          </a:xfrm>
          <a:prstGeom prst="rect">
            <a:avLst/>
          </a:prstGeom>
          <a:solidFill>
            <a:srgbClr val="591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table, bed&#10;&#10;Description automatically generated">
            <a:extLst>
              <a:ext uri="{FF2B5EF4-FFF2-40B4-BE49-F238E27FC236}">
                <a16:creationId xmlns:a16="http://schemas.microsoft.com/office/drawing/2014/main" id="{C957269C-EE89-4371-823D-99FE3667B4C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14600" cy="2017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4216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>
            <a:extLst>
              <a:ext uri="{FF2B5EF4-FFF2-40B4-BE49-F238E27FC236}">
                <a16:creationId xmlns:a16="http://schemas.microsoft.com/office/drawing/2014/main" id="{02633AFE-C792-467D-B6AC-C833751AF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09800"/>
            <a:ext cx="84582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406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406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406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406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dirty="0">
                <a:latin typeface="Arial" panose="020B0604020202020204" pitchFamily="34" charset="0"/>
              </a:rPr>
              <a:t>I. </a:t>
            </a:r>
            <a:r>
              <a:rPr lang="en-US" altLang="en-US" sz="3200" b="1" u="sng" dirty="0">
                <a:latin typeface="Arial" panose="020B0604020202020204" pitchFamily="34" charset="0"/>
              </a:rPr>
              <a:t>Genuine Apostleship &amp; Joy Over First 	</a:t>
            </a:r>
            <a:r>
              <a:rPr lang="en-US" altLang="en-US" sz="3200" b="1" dirty="0">
                <a:latin typeface="Arial" panose="020B0604020202020204" pitchFamily="34" charset="0"/>
              </a:rPr>
              <a:t>	</a:t>
            </a:r>
            <a:r>
              <a:rPr lang="en-US" altLang="en-US" sz="3200" b="1" u="sng" dirty="0">
                <a:latin typeface="Arial" panose="020B0604020202020204" pitchFamily="34" charset="0"/>
              </a:rPr>
              <a:t>Letter</a:t>
            </a:r>
            <a:r>
              <a:rPr lang="en-US" altLang="en-US" sz="3200" b="1" dirty="0">
                <a:latin typeface="Arial" panose="020B0604020202020204" pitchFamily="34" charset="0"/>
              </a:rPr>
              <a:t> (1-7)</a:t>
            </a:r>
          </a:p>
          <a:p>
            <a:endParaRPr lang="en-US" altLang="en-US" sz="3200" b="1" dirty="0">
              <a:latin typeface="Arial" panose="020B0604020202020204" pitchFamily="34" charset="0"/>
            </a:endParaRPr>
          </a:p>
          <a:p>
            <a:r>
              <a:rPr lang="en-US" altLang="en-US" sz="3200" b="1" dirty="0">
                <a:latin typeface="Arial" panose="020B0604020202020204" pitchFamily="34" charset="0"/>
              </a:rPr>
              <a:t>II. </a:t>
            </a:r>
            <a:r>
              <a:rPr lang="en-US" altLang="en-US" sz="3200" b="1" u="sng" dirty="0">
                <a:latin typeface="Arial" panose="020B0604020202020204" pitchFamily="34" charset="0"/>
              </a:rPr>
              <a:t>Collection For The Poor Saints</a:t>
            </a:r>
            <a:r>
              <a:rPr lang="en-US" altLang="en-US" sz="3200" b="1" dirty="0">
                <a:latin typeface="Arial" panose="020B0604020202020204" pitchFamily="34" charset="0"/>
              </a:rPr>
              <a:t> (8-9)</a:t>
            </a:r>
          </a:p>
          <a:p>
            <a:endParaRPr lang="en-US" altLang="en-US" sz="3200" b="1" dirty="0">
              <a:latin typeface="Arial" panose="020B0604020202020204" pitchFamily="34" charset="0"/>
            </a:endParaRPr>
          </a:p>
          <a:p>
            <a:r>
              <a:rPr lang="en-US" altLang="en-US" sz="3200" b="1" dirty="0">
                <a:latin typeface="Arial" panose="020B0604020202020204" pitchFamily="34" charset="0"/>
              </a:rPr>
              <a:t>III. </a:t>
            </a:r>
            <a:r>
              <a:rPr lang="en-US" altLang="en-US" sz="3200" b="1" u="sng" dirty="0">
                <a:latin typeface="Arial" panose="020B0604020202020204" pitchFamily="34" charset="0"/>
              </a:rPr>
              <a:t>Defense Of His Apostleship And Attack </a:t>
            </a:r>
            <a:r>
              <a:rPr lang="en-US" altLang="en-US" sz="3200" b="1" dirty="0">
                <a:latin typeface="Arial" panose="020B0604020202020204" pitchFamily="34" charset="0"/>
              </a:rPr>
              <a:t>	</a:t>
            </a:r>
            <a:r>
              <a:rPr lang="en-US" altLang="en-US" sz="3200" b="1" u="sng" dirty="0">
                <a:latin typeface="Arial" panose="020B0604020202020204" pitchFamily="34" charset="0"/>
              </a:rPr>
              <a:t>Of False Teachers</a:t>
            </a:r>
            <a:r>
              <a:rPr lang="en-US" altLang="en-US" sz="3200" b="1" dirty="0">
                <a:latin typeface="Arial" panose="020B0604020202020204" pitchFamily="34" charset="0"/>
              </a:rPr>
              <a:t> (10-13)</a:t>
            </a:r>
          </a:p>
        </p:txBody>
      </p:sp>
      <p:sp>
        <p:nvSpPr>
          <p:cNvPr id="139267" name="Text Box 3">
            <a:extLst>
              <a:ext uri="{FF2B5EF4-FFF2-40B4-BE49-F238E27FC236}">
                <a16:creationId xmlns:a16="http://schemas.microsoft.com/office/drawing/2014/main" id="{AD786AC0-8488-4324-933D-24FD84B06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588963"/>
          </a:xfrm>
          <a:prstGeom prst="rect">
            <a:avLst/>
          </a:prstGeom>
          <a:gradFill rotWithShape="0">
            <a:gsLst>
              <a:gs pos="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200" b="1">
                <a:solidFill>
                  <a:srgbClr val="FFFF00"/>
                </a:solidFill>
              </a:rPr>
              <a:t>Paul’s Defense Of His Apostleship &amp; Ministry</a:t>
            </a:r>
          </a:p>
        </p:txBody>
      </p:sp>
      <p:sp>
        <p:nvSpPr>
          <p:cNvPr id="139269" name="WordArt 5">
            <a:extLst>
              <a:ext uri="{FF2B5EF4-FFF2-40B4-BE49-F238E27FC236}">
                <a16:creationId xmlns:a16="http://schemas.microsoft.com/office/drawing/2014/main" id="{F365D6C3-155E-4F53-AAA4-837AFAACBE1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43200" y="228600"/>
            <a:ext cx="3314700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2 Corinthians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33956BE-B923-4A62-8C60-AE2DB40E1E09}"/>
              </a:ext>
            </a:extLst>
          </p:cNvPr>
          <p:cNvSpPr/>
          <p:nvPr/>
        </p:nvSpPr>
        <p:spPr bwMode="auto">
          <a:xfrm>
            <a:off x="-228600" y="1905000"/>
            <a:ext cx="9372600" cy="167640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634779923">
                  <a:custGeom>
                    <a:avLst/>
                    <a:gdLst>
                      <a:gd name="connsiteX0" fmla="*/ 0 w 9372600"/>
                      <a:gd name="connsiteY0" fmla="*/ 838200 h 1676400"/>
                      <a:gd name="connsiteX1" fmla="*/ 4686300 w 9372600"/>
                      <a:gd name="connsiteY1" fmla="*/ 0 h 1676400"/>
                      <a:gd name="connsiteX2" fmla="*/ 9372600 w 9372600"/>
                      <a:gd name="connsiteY2" fmla="*/ 838200 h 1676400"/>
                      <a:gd name="connsiteX3" fmla="*/ 4686300 w 9372600"/>
                      <a:gd name="connsiteY3" fmla="*/ 1676400 h 1676400"/>
                      <a:gd name="connsiteX4" fmla="*/ 0 w 9372600"/>
                      <a:gd name="connsiteY4" fmla="*/ 838200 h 167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72600" h="1676400" extrusionOk="0">
                        <a:moveTo>
                          <a:pt x="0" y="838200"/>
                        </a:moveTo>
                        <a:cubicBezTo>
                          <a:pt x="-26338" y="534662"/>
                          <a:pt x="2106581" y="374247"/>
                          <a:pt x="4686300" y="0"/>
                        </a:cubicBezTo>
                        <a:cubicBezTo>
                          <a:pt x="7336602" y="-32909"/>
                          <a:pt x="9441976" y="341363"/>
                          <a:pt x="9372600" y="838200"/>
                        </a:cubicBezTo>
                        <a:cubicBezTo>
                          <a:pt x="9507429" y="1270772"/>
                          <a:pt x="7262128" y="1957331"/>
                          <a:pt x="4686300" y="1676400"/>
                        </a:cubicBezTo>
                        <a:cubicBezTo>
                          <a:pt x="2116796" y="1705973"/>
                          <a:pt x="-6600" y="1294309"/>
                          <a:pt x="0" y="8382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186567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7" name="Text Box 5">
            <a:extLst>
              <a:ext uri="{FF2B5EF4-FFF2-40B4-BE49-F238E27FC236}">
                <a16:creationId xmlns:a16="http://schemas.microsoft.com/office/drawing/2014/main" id="{009787B9-4E59-4F06-8ED1-ACB42C637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228600"/>
            <a:ext cx="9220200" cy="49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3200" b="1" u="sng" dirty="0"/>
              <a:t>2 Corinthians 4</a:t>
            </a:r>
          </a:p>
        </p:txBody>
      </p:sp>
      <p:sp>
        <p:nvSpPr>
          <p:cNvPr id="161798" name="Text Box 6">
            <a:extLst>
              <a:ext uri="{FF2B5EF4-FFF2-40B4-BE49-F238E27FC236}">
                <a16:creationId xmlns:a16="http://schemas.microsoft.com/office/drawing/2014/main" id="{13024A14-293B-419D-8905-2E8A20606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3581400" cy="2680286"/>
          </a:xfrm>
          <a:prstGeom prst="rect">
            <a:avLst/>
          </a:prstGeom>
          <a:solidFill>
            <a:srgbClr val="9900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endParaRPr lang="en-US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Chapter 3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Ministers = Servants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New Covenant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(v. 6)</a:t>
            </a:r>
          </a:p>
        </p:txBody>
      </p:sp>
      <p:grpSp>
        <p:nvGrpSpPr>
          <p:cNvPr id="161801" name="Group 9">
            <a:extLst>
              <a:ext uri="{FF2B5EF4-FFF2-40B4-BE49-F238E27FC236}">
                <a16:creationId xmlns:a16="http://schemas.microsoft.com/office/drawing/2014/main" id="{42DA5E15-7262-4B80-8AAE-D412AF183917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447800"/>
            <a:ext cx="4343400" cy="2665413"/>
            <a:chOff x="2592" y="912"/>
            <a:chExt cx="2736" cy="1679"/>
          </a:xfrm>
        </p:grpSpPr>
        <p:sp>
          <p:nvSpPr>
            <p:cNvPr id="161800" name="AutoShape 8">
              <a:extLst>
                <a:ext uri="{FF2B5EF4-FFF2-40B4-BE49-F238E27FC236}">
                  <a16:creationId xmlns:a16="http://schemas.microsoft.com/office/drawing/2014/main" id="{40E12804-359F-4A79-BFF1-C46DFEBF7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488"/>
              <a:ext cx="576" cy="576"/>
            </a:xfrm>
            <a:prstGeom prst="leftArrow">
              <a:avLst>
                <a:gd name="adj1" fmla="val 63537"/>
                <a:gd name="adj2" fmla="val 39931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1799" name="Text Box 7">
              <a:extLst>
                <a:ext uri="{FF2B5EF4-FFF2-40B4-BE49-F238E27FC236}">
                  <a16:creationId xmlns:a16="http://schemas.microsoft.com/office/drawing/2014/main" id="{95D63FE4-F780-469B-926B-D3C22188B3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912"/>
              <a:ext cx="2256" cy="1679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endParaRPr lang="en-US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Chapter 4</a:t>
              </a:r>
            </a:p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“Therefore since we</a:t>
              </a:r>
            </a:p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have this ministry…”</a:t>
              </a:r>
            </a:p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(v. 1)</a:t>
              </a:r>
            </a:p>
          </p:txBody>
        </p:sp>
      </p:grpSp>
      <p:sp>
        <p:nvSpPr>
          <p:cNvPr id="161802" name="Text Box 10">
            <a:extLst>
              <a:ext uri="{FF2B5EF4-FFF2-40B4-BE49-F238E27FC236}">
                <a16:creationId xmlns:a16="http://schemas.microsoft.com/office/drawing/2014/main" id="{8B3CA084-66C1-433F-A323-3F63E52BD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419600"/>
            <a:ext cx="7467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dirty="0"/>
              <a:t>Consequences, Results or Impact of Serving Christ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499B18-562D-4B45-93F9-3D82E67BD1D2}"/>
              </a:ext>
            </a:extLst>
          </p:cNvPr>
          <p:cNvSpPr txBox="1"/>
          <p:nvPr/>
        </p:nvSpPr>
        <p:spPr>
          <a:xfrm>
            <a:off x="936171" y="5502603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We are servants for Jesus’ sake (4:5)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1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0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026">
            <a:extLst>
              <a:ext uri="{FF2B5EF4-FFF2-40B4-BE49-F238E27FC236}">
                <a16:creationId xmlns:a16="http://schemas.microsoft.com/office/drawing/2014/main" id="{78CB265F-F85F-4CEF-AC40-AF383E775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947863"/>
            <a:ext cx="8458200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00050"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400050"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400050"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400050"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400050"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b="1" dirty="0">
                <a:latin typeface="Arial" panose="020B0604020202020204" pitchFamily="34" charset="0"/>
              </a:rPr>
              <a:t>I. </a:t>
            </a:r>
            <a:r>
              <a:rPr lang="en-US" altLang="en-US" sz="2800" b="1" u="sng" dirty="0">
                <a:latin typeface="Arial" panose="020B0604020202020204" pitchFamily="34" charset="0"/>
              </a:rPr>
              <a:t>We Don’t Faint</a:t>
            </a:r>
            <a:r>
              <a:rPr lang="en-US" altLang="en-US" sz="2800" b="1" dirty="0">
                <a:latin typeface="Arial" panose="020B0604020202020204" pitchFamily="34" charset="0"/>
              </a:rPr>
              <a:t> (v. 1)</a:t>
            </a:r>
          </a:p>
          <a:p>
            <a:endParaRPr lang="en-US" altLang="en-US" sz="2800" b="1" dirty="0">
              <a:latin typeface="Arial" panose="020B0604020202020204" pitchFamily="34" charset="0"/>
            </a:endParaRPr>
          </a:p>
          <a:p>
            <a:r>
              <a:rPr lang="en-US" altLang="en-US" sz="2800" b="1" dirty="0">
                <a:latin typeface="Arial" panose="020B0604020202020204" pitchFamily="34" charset="0"/>
              </a:rPr>
              <a:t>II. </a:t>
            </a:r>
            <a:r>
              <a:rPr lang="en-US" altLang="en-US" sz="2800" b="1" u="sng" dirty="0">
                <a:latin typeface="Arial" panose="020B0604020202020204" pitchFamily="34" charset="0"/>
              </a:rPr>
              <a:t>We Renounce The World</a:t>
            </a:r>
            <a:r>
              <a:rPr lang="en-US" altLang="en-US" sz="2800" b="1" dirty="0">
                <a:latin typeface="Arial" panose="020B0604020202020204" pitchFamily="34" charset="0"/>
              </a:rPr>
              <a:t> (v. 2)</a:t>
            </a:r>
          </a:p>
          <a:p>
            <a:endParaRPr lang="en-US" altLang="en-US" sz="2800" b="1" dirty="0">
              <a:latin typeface="Arial" panose="020B0604020202020204" pitchFamily="34" charset="0"/>
            </a:endParaRPr>
          </a:p>
          <a:p>
            <a:r>
              <a:rPr lang="en-US" altLang="en-US" sz="2800" b="1" dirty="0">
                <a:latin typeface="Arial" panose="020B0604020202020204" pitchFamily="34" charset="0"/>
              </a:rPr>
              <a:t>III. </a:t>
            </a:r>
            <a:r>
              <a:rPr lang="en-US" altLang="en-US" sz="2800" b="1" u="sng" dirty="0">
                <a:latin typeface="Arial" panose="020B0604020202020204" pitchFamily="34" charset="0"/>
              </a:rPr>
              <a:t>Sole Objective Is To Preach Christ</a:t>
            </a:r>
            <a:r>
              <a:rPr lang="en-US" altLang="en-US" sz="2800" b="1" dirty="0">
                <a:latin typeface="Arial" panose="020B0604020202020204" pitchFamily="34" charset="0"/>
              </a:rPr>
              <a:t> (vv. 3-7)</a:t>
            </a:r>
          </a:p>
          <a:p>
            <a:endParaRPr lang="en-US" altLang="en-US" sz="2800" b="1" dirty="0">
              <a:latin typeface="Arial" panose="020B0604020202020204" pitchFamily="34" charset="0"/>
            </a:endParaRPr>
          </a:p>
          <a:p>
            <a:r>
              <a:rPr lang="en-US" altLang="en-US" sz="2800" b="1" dirty="0">
                <a:latin typeface="Arial" panose="020B0604020202020204" pitchFamily="34" charset="0"/>
              </a:rPr>
              <a:t>IV. </a:t>
            </a:r>
            <a:r>
              <a:rPr lang="en-US" altLang="en-US" sz="2800" b="1" u="sng" dirty="0">
                <a:latin typeface="Arial" panose="020B0604020202020204" pitchFamily="34" charset="0"/>
              </a:rPr>
              <a:t>Suffer Persecution</a:t>
            </a:r>
            <a:r>
              <a:rPr lang="en-US" altLang="en-US" sz="2800" b="1" dirty="0">
                <a:latin typeface="Arial" panose="020B0604020202020204" pitchFamily="34" charset="0"/>
              </a:rPr>
              <a:t> (vv. 8-18)</a:t>
            </a:r>
          </a:p>
        </p:txBody>
      </p:sp>
      <p:sp>
        <p:nvSpPr>
          <p:cNvPr id="28676" name="WordArt 1028">
            <a:extLst>
              <a:ext uri="{FF2B5EF4-FFF2-40B4-BE49-F238E27FC236}">
                <a16:creationId xmlns:a16="http://schemas.microsoft.com/office/drawing/2014/main" id="{1C1D4811-C681-4678-9E56-54DED185EDA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447800" y="228600"/>
            <a:ext cx="6248400" cy="1143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24676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  <a:contourClr>
                <a:srgbClr val="FFFFCC"/>
              </a:contourClr>
            </a:sp3d>
          </a:bodyPr>
          <a:lstStyle/>
          <a:p>
            <a:pPr algn="ctr"/>
            <a:r>
              <a:rPr lang="en-US" sz="3600" b="1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The Impact of Serving Christ</a:t>
            </a:r>
          </a:p>
        </p:txBody>
      </p:sp>
      <p:sp>
        <p:nvSpPr>
          <p:cNvPr id="28677" name="Rectangle 1029">
            <a:extLst>
              <a:ext uri="{FF2B5EF4-FFF2-40B4-BE49-F238E27FC236}">
                <a16:creationId xmlns:a16="http://schemas.microsoft.com/office/drawing/2014/main" id="{E15C15DA-FC36-47A6-91EC-0BDF27423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0"/>
            <a:ext cx="9144000" cy="76200"/>
          </a:xfrm>
          <a:prstGeom prst="rect">
            <a:avLst/>
          </a:prstGeom>
          <a:solidFill>
            <a:srgbClr val="990000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917069DF-CDD3-4DE8-A508-38F5B72B3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6243320"/>
            <a:ext cx="9220200" cy="49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3200" b="1" u="sng" dirty="0"/>
              <a:t>2 Corinthians 4</a:t>
            </a:r>
          </a:p>
        </p:txBody>
      </p:sp>
    </p:spTree>
  </p:cSld>
  <p:clrMapOvr>
    <a:masterClrMapping/>
  </p:clrMapOvr>
  <p:transition spd="med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20B2141-86EA-4771-BC1A-0B27F0DD7B1E}"/>
              </a:ext>
            </a:extLst>
          </p:cNvPr>
          <p:cNvSpPr/>
          <p:nvPr/>
        </p:nvSpPr>
        <p:spPr>
          <a:xfrm>
            <a:off x="6187440" y="1624013"/>
            <a:ext cx="2235200" cy="2955414"/>
          </a:xfrm>
          <a:prstGeom prst="roundRect">
            <a:avLst>
              <a:gd name="adj" fmla="val 6667"/>
            </a:avLst>
          </a:prstGeom>
          <a:solidFill>
            <a:srgbClr val="591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CE2B8A-0D91-48C1-9B7A-CCCF896DB10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339840" y="1624013"/>
            <a:ext cx="2804160" cy="2955414"/>
          </a:xfrm>
          <a:prstGeom prst="rect">
            <a:avLst/>
          </a:prstGeom>
          <a:solidFill>
            <a:srgbClr val="591069"/>
          </a:solidFill>
        </p:spPr>
        <p:txBody>
          <a:bodyPr>
            <a:normAutofit fontScale="90000"/>
          </a:bodyPr>
          <a:lstStyle/>
          <a:p>
            <a:pPr algn="l"/>
            <a:r>
              <a:rPr lang="en-US" sz="4800" dirty="0">
                <a:solidFill>
                  <a:schemeClr val="bg1"/>
                </a:solidFill>
              </a:rPr>
              <a:t> 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 Reasons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 for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 Service</a:t>
            </a:r>
            <a:br>
              <a:rPr lang="en-US" sz="4800" dirty="0">
                <a:solidFill>
                  <a:schemeClr val="bg1"/>
                </a:solidFill>
              </a:rPr>
            </a:b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74CD23B-E9A6-4743-A15A-109282E32440}"/>
              </a:ext>
            </a:extLst>
          </p:cNvPr>
          <p:cNvSpPr txBox="1">
            <a:spLocks/>
          </p:cNvSpPr>
          <p:nvPr/>
        </p:nvSpPr>
        <p:spPr>
          <a:xfrm>
            <a:off x="5653296" y="4829761"/>
            <a:ext cx="3490704" cy="504635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E7E6E6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Speak Pro" panose="02040603050505030304"/>
                <a:ea typeface="+mn-ea"/>
                <a:cs typeface="+mn-cs"/>
              </a:rPr>
              <a:t>2 Corinthians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CF95D-B0AC-4CB2-A0EC-BB466B473BE7}"/>
              </a:ext>
            </a:extLst>
          </p:cNvPr>
          <p:cNvSpPr txBox="1"/>
          <p:nvPr/>
        </p:nvSpPr>
        <p:spPr>
          <a:xfrm>
            <a:off x="530707" y="1443841"/>
            <a:ext cx="51225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591069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Hope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91069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1-8)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591069"/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591069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Acceptance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91069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(v. 9)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591069"/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91069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591069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Judgment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91069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10-13)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591069"/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91069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591069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Love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91069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14-17)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591069"/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591069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Command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91069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18-21)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4BBE3-1EDA-4692-A763-86CEB899F304}"/>
              </a:ext>
            </a:extLst>
          </p:cNvPr>
          <p:cNvSpPr txBox="1"/>
          <p:nvPr/>
        </p:nvSpPr>
        <p:spPr>
          <a:xfrm>
            <a:off x="731520" y="345824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The Christian’s Drive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699A27-0299-4B76-90D1-78CA92593BD9}"/>
              </a:ext>
            </a:extLst>
          </p:cNvPr>
          <p:cNvSpPr txBox="1"/>
          <p:nvPr/>
        </p:nvSpPr>
        <p:spPr>
          <a:xfrm>
            <a:off x="731520" y="5988956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Motives for Doing Right</a:t>
            </a:r>
          </a:p>
        </p:txBody>
      </p:sp>
    </p:spTree>
    <p:extLst>
      <p:ext uri="{BB962C8B-B14F-4D97-AF65-F5344CB8AC3E}">
        <p14:creationId xmlns:p14="http://schemas.microsoft.com/office/powerpoint/2010/main" val="854825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0E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8A6F9C0-EBF6-42AC-812E-863686D79D61}"/>
              </a:ext>
            </a:extLst>
          </p:cNvPr>
          <p:cNvSpPr/>
          <p:nvPr/>
        </p:nvSpPr>
        <p:spPr>
          <a:xfrm>
            <a:off x="1041770" y="274935"/>
            <a:ext cx="7060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rgbClr val="570E67"/>
                </a:solidFill>
              </a:rPr>
              <a:t>Demands of Service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11F089-051F-44DE-A2E9-05B11A71C197}"/>
              </a:ext>
            </a:extLst>
          </p:cNvPr>
          <p:cNvSpPr/>
          <p:nvPr/>
        </p:nvSpPr>
        <p:spPr>
          <a:xfrm>
            <a:off x="1026406" y="244455"/>
            <a:ext cx="7060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1">
                    <a:lumMod val="40000"/>
                    <a:lumOff val="60000"/>
                  </a:schemeClr>
                </a:solidFill>
              </a:rPr>
              <a:t>Demands of Service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037048-AF1E-4E56-BD2C-DE46DA4E0939}"/>
              </a:ext>
            </a:extLst>
          </p:cNvPr>
          <p:cNvSpPr/>
          <p:nvPr/>
        </p:nvSpPr>
        <p:spPr>
          <a:xfrm>
            <a:off x="3662261" y="1299865"/>
            <a:ext cx="15245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dirty="0">
                <a:ln/>
                <a:solidFill>
                  <a:srgbClr val="591069"/>
                </a:solidFill>
              </a:rPr>
              <a:t>2 Cor. 6</a:t>
            </a:r>
          </a:p>
        </p:txBody>
      </p:sp>
      <p:sp>
        <p:nvSpPr>
          <p:cNvPr id="16" name="Text Box 6">
            <a:extLst>
              <a:ext uri="{FF2B5EF4-FFF2-40B4-BE49-F238E27FC236}">
                <a16:creationId xmlns:a16="http://schemas.microsoft.com/office/drawing/2014/main" id="{69F316D1-3FD6-441E-BD94-0B02461AF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34561"/>
            <a:ext cx="9143999" cy="1323439"/>
          </a:xfrm>
          <a:prstGeom prst="rect">
            <a:avLst/>
          </a:prstGeom>
          <a:solidFill>
            <a:srgbClr val="49045C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omCasual" panose="020B0500000000000000" pitchFamily="34" charset="0"/>
              </a:rPr>
              <a:t>What Is Demanded By</a:t>
            </a:r>
          </a:p>
          <a:p>
            <a:pPr algn="ctr"/>
            <a:r>
              <a:rPr lang="en-US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omCasual" panose="020B0500000000000000" pitchFamily="34" charset="0"/>
              </a:rPr>
              <a:t>Our Service To God</a:t>
            </a:r>
          </a:p>
        </p:txBody>
      </p:sp>
    </p:spTree>
    <p:extLst>
      <p:ext uri="{BB962C8B-B14F-4D97-AF65-F5344CB8AC3E}">
        <p14:creationId xmlns:p14="http://schemas.microsoft.com/office/powerpoint/2010/main" val="36690057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8A6F9C0-EBF6-42AC-812E-863686D79D61}"/>
              </a:ext>
            </a:extLst>
          </p:cNvPr>
          <p:cNvSpPr/>
          <p:nvPr/>
        </p:nvSpPr>
        <p:spPr>
          <a:xfrm>
            <a:off x="1041770" y="274935"/>
            <a:ext cx="7060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rgbClr val="570E67"/>
                </a:solidFill>
              </a:rPr>
              <a:t>Demands of Service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11F089-051F-44DE-A2E9-05B11A71C197}"/>
              </a:ext>
            </a:extLst>
          </p:cNvPr>
          <p:cNvSpPr/>
          <p:nvPr/>
        </p:nvSpPr>
        <p:spPr>
          <a:xfrm>
            <a:off x="1026406" y="244455"/>
            <a:ext cx="7060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1">
                    <a:lumMod val="40000"/>
                    <a:lumOff val="60000"/>
                  </a:schemeClr>
                </a:solidFill>
              </a:rPr>
              <a:t>Demands of Service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037048-AF1E-4E56-BD2C-DE46DA4E0939}"/>
              </a:ext>
            </a:extLst>
          </p:cNvPr>
          <p:cNvSpPr/>
          <p:nvPr/>
        </p:nvSpPr>
        <p:spPr>
          <a:xfrm>
            <a:off x="3662261" y="1299865"/>
            <a:ext cx="15245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dirty="0">
                <a:ln/>
                <a:solidFill>
                  <a:srgbClr val="591069"/>
                </a:solidFill>
              </a:rPr>
              <a:t>2 Cor. 6</a:t>
            </a:r>
          </a:p>
        </p:txBody>
      </p:sp>
      <p:sp>
        <p:nvSpPr>
          <p:cNvPr id="2" name="Rectangle: Beveled 1">
            <a:extLst>
              <a:ext uri="{FF2B5EF4-FFF2-40B4-BE49-F238E27FC236}">
                <a16:creationId xmlns:a16="http://schemas.microsoft.com/office/drawing/2014/main" id="{EED926F6-50BE-4BC1-B6D5-7BE41F6FA0B7}"/>
              </a:ext>
            </a:extLst>
          </p:cNvPr>
          <p:cNvSpPr/>
          <p:nvPr/>
        </p:nvSpPr>
        <p:spPr>
          <a:xfrm>
            <a:off x="868553" y="2616180"/>
            <a:ext cx="7416800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rgbClr val="591069"/>
                </a:solidFill>
                <a:latin typeface="Avenir Next LT Pro Light" panose="020B0304020202020204" pitchFamily="34" charset="0"/>
              </a:rPr>
              <a:t>Walk Worthy (vv. 1-13)</a:t>
            </a:r>
          </a:p>
        </p:txBody>
      </p:sp>
    </p:spTree>
    <p:extLst>
      <p:ext uri="{BB962C8B-B14F-4D97-AF65-F5344CB8AC3E}">
        <p14:creationId xmlns:p14="http://schemas.microsoft.com/office/powerpoint/2010/main" val="31572137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9AB7AAEB-3492-416A-9CA8-102708CF7A08}"/>
              </a:ext>
            </a:extLst>
          </p:cNvPr>
          <p:cNvSpPr/>
          <p:nvPr/>
        </p:nvSpPr>
        <p:spPr>
          <a:xfrm>
            <a:off x="2570479" y="563860"/>
            <a:ext cx="6339841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rgbClr val="591069"/>
                </a:solidFill>
                <a:latin typeface="Avenir Next LT Pro Light" panose="020B0304020202020204" pitchFamily="34" charset="0"/>
              </a:rPr>
              <a:t>Walk Worthy (vv. 1-13)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C0F1D-7D7C-4C87-9357-7BC3599217A8}"/>
              </a:ext>
            </a:extLst>
          </p:cNvPr>
          <p:cNvSpPr txBox="1"/>
          <p:nvPr/>
        </p:nvSpPr>
        <p:spPr>
          <a:xfrm>
            <a:off x="442725" y="2179111"/>
            <a:ext cx="846759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Do not receive the grace of God in vain </a:t>
            </a:r>
            <a:r>
              <a:rPr lang="en-US" sz="2800" dirty="0">
                <a:latin typeface="Avenir Next LT Pro Light" panose="020B0304020202020204" pitchFamily="34" charset="0"/>
              </a:rPr>
              <a:t>(vv. 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Corinthians had received grace (4:18; 1 Cor. 6:9-11)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Yet, that grace was under attack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venir Next LT Pro Light" panose="020B0304020202020204" pitchFamily="34" charset="0"/>
              </a:rPr>
              <a:t>Carnal minded (1 Cor. 3:1-4)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venir Next LT Pro Light" panose="020B0304020202020204" pitchFamily="34" charset="0"/>
              </a:rPr>
              <a:t>Sour attitudes (1 Cor. 4:6; 12:31)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venir Next LT Pro Light" panose="020B0304020202020204" pitchFamily="34" charset="0"/>
              </a:rPr>
              <a:t>Worldliness (1 Cor. 5, 6)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venir Next LT Pro Light" panose="020B0304020202020204" pitchFamily="34" charset="0"/>
              </a:rPr>
              <a:t>Irreverent in worship (1 Cor. 11)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venir Next LT Pro Light" panose="020B0304020202020204" pitchFamily="34" charset="0"/>
              </a:rPr>
              <a:t>Influenced by false teachers (2 Cor. 11:13)</a:t>
            </a:r>
            <a:endParaRPr lang="en-US" sz="2200" i="1" dirty="0"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6541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9AB7AAEB-3492-416A-9CA8-102708CF7A08}"/>
              </a:ext>
            </a:extLst>
          </p:cNvPr>
          <p:cNvSpPr/>
          <p:nvPr/>
        </p:nvSpPr>
        <p:spPr>
          <a:xfrm>
            <a:off x="2570479" y="563860"/>
            <a:ext cx="6339841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rgbClr val="591069"/>
                </a:solidFill>
                <a:latin typeface="Avenir Next LT Pro Light" panose="020B0304020202020204" pitchFamily="34" charset="0"/>
              </a:rPr>
              <a:t>Walk Worthy (vv. 1-13)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C0F1D-7D7C-4C87-9357-7BC3599217A8}"/>
              </a:ext>
            </a:extLst>
          </p:cNvPr>
          <p:cNvSpPr txBox="1"/>
          <p:nvPr/>
        </p:nvSpPr>
        <p:spPr>
          <a:xfrm>
            <a:off x="442725" y="2179111"/>
            <a:ext cx="846759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Do not receive the grace of God in vain </a:t>
            </a:r>
            <a:r>
              <a:rPr lang="en-US" sz="2800" dirty="0">
                <a:latin typeface="Avenir Next LT Pro Light" panose="020B0304020202020204" pitchFamily="34" charset="0"/>
              </a:rPr>
              <a:t>(vv. 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Corinthians had received grace (4:18; 1 Cor. 6:9-11)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Yet, that grace was under attack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Danger: 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venir Next LT Pro Light" panose="020B0304020202020204" pitchFamily="34" charset="0"/>
              </a:rPr>
              <a:t>Led astray from “pure devotion to Christ” (11:3, ESV)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venir Next LT Pro Light" panose="020B0304020202020204" pitchFamily="34" charset="0"/>
              </a:rPr>
              <a:t>Salvation in jeopardy – time to examine (13:5)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venir Next LT Pro Light" panose="020B0304020202020204" pitchFamily="34" charset="0"/>
              </a:rPr>
              <a:t>Grace have received could be to no avail!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Now is the time of salvation (v. 2)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venir Next LT Pro Light" panose="020B0304020202020204" pitchFamily="34" charset="0"/>
              </a:rPr>
              <a:t>Now is the time offer of reconciliation is made (5:18)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venir Next LT Pro Light" panose="020B0304020202020204" pitchFamily="34" charset="0"/>
              </a:rPr>
              <a:t>Now includes time until the judgment (Acts 17:30-31)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venir Next LT Pro Light" panose="020B0304020202020204" pitchFamily="34" charset="0"/>
              </a:rPr>
              <a:t>So, take advantage of it now!</a:t>
            </a:r>
          </a:p>
        </p:txBody>
      </p:sp>
    </p:spTree>
    <p:extLst>
      <p:ext uri="{BB962C8B-B14F-4D97-AF65-F5344CB8AC3E}">
        <p14:creationId xmlns:p14="http://schemas.microsoft.com/office/powerpoint/2010/main" val="3811967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9AB7AAEB-3492-416A-9CA8-102708CF7A08}"/>
              </a:ext>
            </a:extLst>
          </p:cNvPr>
          <p:cNvSpPr/>
          <p:nvPr/>
        </p:nvSpPr>
        <p:spPr>
          <a:xfrm>
            <a:off x="2570479" y="563860"/>
            <a:ext cx="6339841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91069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Walk Worthy (vv. 1-13)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C0F1D-7D7C-4C87-9357-7BC3599217A8}"/>
              </a:ext>
            </a:extLst>
          </p:cNvPr>
          <p:cNvSpPr txBox="1"/>
          <p:nvPr/>
        </p:nvSpPr>
        <p:spPr>
          <a:xfrm>
            <a:off x="442725" y="2179111"/>
            <a:ext cx="84675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Do not receive the grace of God in vain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(vv. 1-2)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 Light" panose="020B0304020202020204" pitchFamily="34" charset="0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Be blameless in all things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(vv. 3-10)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4758EB-D69D-4C3C-8606-F90BA4BD4BED}"/>
              </a:ext>
            </a:extLst>
          </p:cNvPr>
          <p:cNvSpPr txBox="1"/>
          <p:nvPr/>
        </p:nvSpPr>
        <p:spPr>
          <a:xfrm>
            <a:off x="394082" y="3429000"/>
            <a:ext cx="8564880" cy="817660"/>
          </a:xfrm>
          <a:prstGeom prst="rect">
            <a:avLst/>
          </a:prstGeom>
          <a:solidFill>
            <a:schemeClr val="bg1"/>
          </a:solidFill>
          <a:ln>
            <a:solidFill>
              <a:srgbClr val="49045C"/>
            </a:solidFill>
          </a:ln>
        </p:spPr>
        <p:txBody>
          <a:bodyPr wrap="square" rtlCol="0">
            <a:spAutoFit/>
          </a:bodyPr>
          <a:lstStyle/>
          <a:p>
            <a:pPr marL="0" marR="0" algn="ctr">
              <a:lnSpc>
                <a:spcPts val="2880"/>
              </a:lnSpc>
              <a:spcBef>
                <a:spcPts val="0"/>
              </a:spcBef>
            </a:pPr>
            <a:r>
              <a:rPr lang="en-US" sz="2400" b="1" dirty="0">
                <a:effectLst/>
                <a:latin typeface="Calibri" panose="020F0502020204030204" pitchFamily="34" charset="0"/>
              </a:rPr>
              <a:t>Verse 3:</a:t>
            </a:r>
          </a:p>
          <a:p>
            <a:pPr marL="0" marR="0" algn="ctr">
              <a:lnSpc>
                <a:spcPts val="2880"/>
              </a:lnSpc>
              <a:spcBef>
                <a:spcPts val="0"/>
              </a:spcBef>
            </a:pPr>
            <a:r>
              <a:rPr lang="en-US" sz="2200" dirty="0">
                <a:effectLst/>
                <a:latin typeface="Calibri" panose="020F0502020204030204" pitchFamily="34" charset="0"/>
              </a:rPr>
              <a:t>“We give no offense in anything, that our ministry may not be blamed.”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ECEB41-18AA-4C5B-829D-476A8AF3DF28}"/>
              </a:ext>
            </a:extLst>
          </p:cNvPr>
          <p:cNvSpPr txBox="1"/>
          <p:nvPr/>
        </p:nvSpPr>
        <p:spPr>
          <a:xfrm>
            <a:off x="873760" y="4521060"/>
            <a:ext cx="803656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Wants to do nothing to give offense (cause others to stumble)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Make sure does nothing so others have room to find fault – thus destroy his work</a:t>
            </a:r>
          </a:p>
        </p:txBody>
      </p:sp>
    </p:spTree>
    <p:extLst>
      <p:ext uri="{BB962C8B-B14F-4D97-AF65-F5344CB8AC3E}">
        <p14:creationId xmlns:p14="http://schemas.microsoft.com/office/powerpoint/2010/main" val="40272745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97C4DE4-87FB-4FCD-B802-7A89382126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57085"/>
              </p:ext>
            </p:extLst>
          </p:nvPr>
        </p:nvGraphicFramePr>
        <p:xfrm>
          <a:off x="375920" y="381000"/>
          <a:ext cx="8402320" cy="571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1160">
                  <a:extLst>
                    <a:ext uri="{9D8B030D-6E8A-4147-A177-3AD203B41FA5}">
                      <a16:colId xmlns:a16="http://schemas.microsoft.com/office/drawing/2014/main" val="543394461"/>
                    </a:ext>
                  </a:extLst>
                </a:gridCol>
                <a:gridCol w="4201160">
                  <a:extLst>
                    <a:ext uri="{9D8B030D-6E8A-4147-A177-3AD203B41FA5}">
                      <a16:colId xmlns:a16="http://schemas.microsoft.com/office/drawing/2014/main" val="332436253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Hardships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04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Virtues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04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45525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lang="en-US" sz="2100" dirty="0"/>
                        <a:t>In afflictions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In much patience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071167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lang="en-US" sz="2100" dirty="0"/>
                        <a:t>In necessities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By pureness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350479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lang="en-US" sz="2100" dirty="0"/>
                        <a:t>In distresses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By knowledge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93083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lang="en-US" sz="2100" dirty="0"/>
                        <a:t>In stripes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By kindness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184749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lang="en-US" sz="2100" dirty="0"/>
                        <a:t>In imprisonments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By the Holy Ghost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71193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lang="en-US" sz="2100" dirty="0"/>
                        <a:t>In </a:t>
                      </a:r>
                      <a:r>
                        <a:rPr lang="en-US" sz="2100" dirty="0" err="1"/>
                        <a:t>tulmuts</a:t>
                      </a:r>
                      <a:endParaRPr lang="en-US" sz="2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By love unfeigned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74031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lang="en-US" sz="2100" dirty="0"/>
                        <a:t>In </a:t>
                      </a:r>
                      <a:r>
                        <a:rPr lang="en-US" sz="2100" dirty="0" err="1"/>
                        <a:t>labours</a:t>
                      </a:r>
                      <a:endParaRPr lang="en-US" sz="2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By the word of truth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388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lang="en-US" sz="2100" dirty="0"/>
                        <a:t>In </a:t>
                      </a:r>
                      <a:r>
                        <a:rPr lang="en-US" sz="2100" dirty="0" err="1"/>
                        <a:t>watchings</a:t>
                      </a:r>
                      <a:endParaRPr lang="en-US" sz="2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By the power of God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60072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lang="en-US" sz="2100" dirty="0"/>
                        <a:t>In </a:t>
                      </a:r>
                      <a:r>
                        <a:rPr lang="en-US" sz="2100" dirty="0" err="1"/>
                        <a:t>fastings</a:t>
                      </a:r>
                      <a:endParaRPr lang="en-US" sz="2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By the amour of righteousness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59732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F138FA6-8286-4B47-BAE7-6CC1B31DA880}"/>
              </a:ext>
            </a:extLst>
          </p:cNvPr>
          <p:cNvSpPr txBox="1"/>
          <p:nvPr/>
        </p:nvSpPr>
        <p:spPr>
          <a:xfrm>
            <a:off x="3942080" y="6492240"/>
            <a:ext cx="5059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Melvin Curry, </a:t>
            </a:r>
            <a:r>
              <a:rPr lang="en-US" sz="2000" i="1" dirty="0"/>
              <a:t>2 Corinthians</a:t>
            </a:r>
            <a:r>
              <a:rPr lang="en-US" sz="2000" dirty="0"/>
              <a:t>, 209</a:t>
            </a:r>
          </a:p>
        </p:txBody>
      </p:sp>
    </p:spTree>
    <p:extLst>
      <p:ext uri="{BB962C8B-B14F-4D97-AF65-F5344CB8AC3E}">
        <p14:creationId xmlns:p14="http://schemas.microsoft.com/office/powerpoint/2010/main" val="15862441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9AB7AAEB-3492-416A-9CA8-102708CF7A08}"/>
              </a:ext>
            </a:extLst>
          </p:cNvPr>
          <p:cNvSpPr/>
          <p:nvPr/>
        </p:nvSpPr>
        <p:spPr>
          <a:xfrm>
            <a:off x="2570479" y="563860"/>
            <a:ext cx="6339841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91069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Walk Worthy (vv. 1-13)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C0F1D-7D7C-4C87-9357-7BC3599217A8}"/>
              </a:ext>
            </a:extLst>
          </p:cNvPr>
          <p:cNvSpPr txBox="1"/>
          <p:nvPr/>
        </p:nvSpPr>
        <p:spPr>
          <a:xfrm>
            <a:off x="442725" y="2179111"/>
            <a:ext cx="846759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Do not receive the grace of God in vain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(vv. 1-2)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 Light" panose="020B0304020202020204" pitchFamily="34" charset="0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Be blameless in all things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(vv. 3-10)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Areas of blamelessness (vv. 4-5)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venir Next LT Pro Light" panose="020B0304020202020204" pitchFamily="34" charset="0"/>
              </a:rPr>
              <a:t>Patience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Tribulation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venir Next LT Pro Light" panose="020B0304020202020204" pitchFamily="34" charset="0"/>
              </a:rPr>
              <a:t>Needs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Distresses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venir Next LT Pro Light" panose="020B0304020202020204" pitchFamily="34" charset="0"/>
              </a:rPr>
              <a:t>Stripes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Imprisonments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venir Next LT Pro Light" panose="020B0304020202020204" pitchFamily="34" charset="0"/>
              </a:rPr>
              <a:t>Tumults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Labors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venir Next LT Pro Light" panose="020B0304020202020204" pitchFamily="34" charset="0"/>
              </a:rPr>
              <a:t>Sleeplessness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kumimoji="0" lang="en-US" sz="20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Fastings</a:t>
            </a: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 Light" panose="020B03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0310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9AB7AAEB-3492-416A-9CA8-102708CF7A08}"/>
              </a:ext>
            </a:extLst>
          </p:cNvPr>
          <p:cNvSpPr/>
          <p:nvPr/>
        </p:nvSpPr>
        <p:spPr>
          <a:xfrm>
            <a:off x="2570479" y="563860"/>
            <a:ext cx="6339841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rgbClr val="591069"/>
                </a:solidFill>
                <a:latin typeface="Avenir Next LT Pro Light" panose="020B0304020202020204" pitchFamily="34" charset="0"/>
              </a:rPr>
              <a:t>Walk Worthy (vv. 1-13)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C0F1D-7D7C-4C87-9357-7BC3599217A8}"/>
              </a:ext>
            </a:extLst>
          </p:cNvPr>
          <p:cNvSpPr txBox="1"/>
          <p:nvPr/>
        </p:nvSpPr>
        <p:spPr>
          <a:xfrm>
            <a:off x="442725" y="2179111"/>
            <a:ext cx="846759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Do not receive the grace of God in vain </a:t>
            </a:r>
            <a:r>
              <a:rPr lang="en-US" sz="2800" dirty="0">
                <a:latin typeface="Avenir Next LT Pro Light" panose="020B0304020202020204" pitchFamily="34" charset="0"/>
              </a:rPr>
              <a:t>(vv. 1-2)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venir Next LT Pro Light" panose="020B03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Be blameless in all things </a:t>
            </a:r>
            <a:r>
              <a:rPr lang="en-US" sz="2800" dirty="0">
                <a:latin typeface="Avenir Next LT Pro Light" panose="020B0304020202020204" pitchFamily="34" charset="0"/>
              </a:rPr>
              <a:t>(vv. 3-10)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Areas of blamelessness (vv. 4-5)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Characteristics of blamelessness (vv. 6-7)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Purity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Knowledge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Longsuffering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Kindness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Holy Spirit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Sincere love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Word of truth (“truthful speech” ESV)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Power of God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venir Next LT Pro Light" panose="020B0304020202020204" pitchFamily="34" charset="0"/>
              </a:rPr>
              <a:t>Armour</a:t>
            </a:r>
            <a:r>
              <a:rPr lang="en-US" sz="2000" dirty="0">
                <a:latin typeface="Avenir Next LT Pro Light" panose="020B0304020202020204" pitchFamily="34" charset="0"/>
              </a:rPr>
              <a:t> of righteousness</a:t>
            </a:r>
          </a:p>
        </p:txBody>
      </p:sp>
    </p:spTree>
    <p:extLst>
      <p:ext uri="{BB962C8B-B14F-4D97-AF65-F5344CB8AC3E}">
        <p14:creationId xmlns:p14="http://schemas.microsoft.com/office/powerpoint/2010/main" val="17862069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9AB7AAEB-3492-416A-9CA8-102708CF7A08}"/>
              </a:ext>
            </a:extLst>
          </p:cNvPr>
          <p:cNvSpPr/>
          <p:nvPr/>
        </p:nvSpPr>
        <p:spPr>
          <a:xfrm>
            <a:off x="2570479" y="563860"/>
            <a:ext cx="6339841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rgbClr val="591069"/>
                </a:solidFill>
                <a:latin typeface="Avenir Next LT Pro Light" panose="020B0304020202020204" pitchFamily="34" charset="0"/>
              </a:rPr>
              <a:t>Walk Worthy (vv. 1-13)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C0F1D-7D7C-4C87-9357-7BC3599217A8}"/>
              </a:ext>
            </a:extLst>
          </p:cNvPr>
          <p:cNvSpPr txBox="1"/>
          <p:nvPr/>
        </p:nvSpPr>
        <p:spPr>
          <a:xfrm>
            <a:off x="442725" y="2179111"/>
            <a:ext cx="846759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Do not receive the grace of God in vain </a:t>
            </a:r>
            <a:r>
              <a:rPr lang="en-US" sz="2800" dirty="0">
                <a:latin typeface="Avenir Next LT Pro Light" panose="020B0304020202020204" pitchFamily="34" charset="0"/>
              </a:rPr>
              <a:t>(vv. 1-2)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venir Next LT Pro Light" panose="020B03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Be blameless in all things </a:t>
            </a:r>
            <a:r>
              <a:rPr lang="en-US" sz="2800" dirty="0">
                <a:latin typeface="Avenir Next LT Pro Light" panose="020B0304020202020204" pitchFamily="34" charset="0"/>
              </a:rPr>
              <a:t>(vv. 3-10)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Areas of blamelessness (vv. 4-5)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Characteristics of blamelessness (vv. 6-7)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Contrasting views (vv. 8-10)</a:t>
            </a:r>
          </a:p>
        </p:txBody>
      </p:sp>
    </p:spTree>
    <p:extLst>
      <p:ext uri="{BB962C8B-B14F-4D97-AF65-F5344CB8AC3E}">
        <p14:creationId xmlns:p14="http://schemas.microsoft.com/office/powerpoint/2010/main" val="10320711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48B58D-9E61-49F1-8E7B-7DEFA1927C24}"/>
              </a:ext>
            </a:extLst>
          </p:cNvPr>
          <p:cNvSpPr txBox="1"/>
          <p:nvPr/>
        </p:nvSpPr>
        <p:spPr>
          <a:xfrm>
            <a:off x="2316480" y="1503680"/>
            <a:ext cx="764032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+mj-lt"/>
              <a:buAutoNum type="arabicPeriod" startAt="3"/>
            </a:pPr>
            <a:r>
              <a:rPr lang="en-US" sz="2400" i="1" dirty="0">
                <a:latin typeface="Avenir Next LT Pro Light" panose="020B0304020202020204" pitchFamily="34" charset="0"/>
              </a:rPr>
              <a:t>Contrasting views (vv. 8-10)</a:t>
            </a:r>
          </a:p>
          <a:p>
            <a:pPr marL="971550" lvl="1" indent="-514350">
              <a:buFont typeface="+mj-lt"/>
              <a:buAutoNum type="arabicPeriod" startAt="3"/>
            </a:pPr>
            <a:endParaRPr lang="en-US" sz="1000" i="1" dirty="0">
              <a:latin typeface="Avenir Next LT Pro Light" panose="020B0304020202020204" pitchFamily="34" charset="0"/>
            </a:endParaRP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Honor – vs – Dishonor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Evil report – vs – Good report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Deceivers – vs – True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Unknown – vs – Well known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Dying – vs – We live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Chastened – vs – Not killed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Sorrowful – vs – Rejoicing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Poor – vs – Rich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Have nothing – vs – Possess all things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9171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9AB7AAEB-3492-416A-9CA8-102708CF7A08}"/>
              </a:ext>
            </a:extLst>
          </p:cNvPr>
          <p:cNvSpPr/>
          <p:nvPr/>
        </p:nvSpPr>
        <p:spPr>
          <a:xfrm>
            <a:off x="2570479" y="563860"/>
            <a:ext cx="6339841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rgbClr val="591069"/>
                </a:solidFill>
                <a:latin typeface="Avenir Next LT Pro Light" panose="020B0304020202020204" pitchFamily="34" charset="0"/>
              </a:rPr>
              <a:t>Walk Worthy (vv. 1-13)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C0F1D-7D7C-4C87-9357-7BC3599217A8}"/>
              </a:ext>
            </a:extLst>
          </p:cNvPr>
          <p:cNvSpPr txBox="1"/>
          <p:nvPr/>
        </p:nvSpPr>
        <p:spPr>
          <a:xfrm>
            <a:off x="442725" y="2179111"/>
            <a:ext cx="846759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Do not receive the grace of God in vain </a:t>
            </a:r>
            <a:r>
              <a:rPr lang="en-US" sz="2800" dirty="0">
                <a:latin typeface="Avenir Next LT Pro Light" panose="020B0304020202020204" pitchFamily="34" charset="0"/>
              </a:rPr>
              <a:t>(vv. 1-2)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venir Next LT Pro Light" panose="020B03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Be blameless in all things </a:t>
            </a:r>
            <a:r>
              <a:rPr lang="en-US" sz="2800" dirty="0">
                <a:latin typeface="Avenir Next LT Pro Light" panose="020B0304020202020204" pitchFamily="34" charset="0"/>
              </a:rPr>
              <a:t>(vv. 3-10)</a:t>
            </a:r>
          </a:p>
          <a:p>
            <a:pPr marL="514350" indent="-514350">
              <a:buFont typeface="+mj-lt"/>
              <a:buAutoNum type="alphaUcPeriod"/>
            </a:pPr>
            <a:endParaRPr lang="en-US" sz="1000" i="1" dirty="0">
              <a:latin typeface="Avenir Next LT Pro Light" panose="020B03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Appeal to open your hearts</a:t>
            </a:r>
            <a:r>
              <a:rPr lang="en-US" sz="2800" dirty="0">
                <a:latin typeface="Avenir Next LT Pro Light" panose="020B0304020202020204" pitchFamily="34" charset="0"/>
              </a:rPr>
              <a:t> (vv. 11-13)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Our heart is wide open to you (v. 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Any restrictions or lack in on your part (v. 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Have the same heart toward me (v. 13)</a:t>
            </a:r>
          </a:p>
        </p:txBody>
      </p:sp>
    </p:spTree>
    <p:extLst>
      <p:ext uri="{BB962C8B-B14F-4D97-AF65-F5344CB8AC3E}">
        <p14:creationId xmlns:p14="http://schemas.microsoft.com/office/powerpoint/2010/main" val="41659982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8A6F9C0-EBF6-42AC-812E-863686D79D61}"/>
              </a:ext>
            </a:extLst>
          </p:cNvPr>
          <p:cNvSpPr/>
          <p:nvPr/>
        </p:nvSpPr>
        <p:spPr>
          <a:xfrm>
            <a:off x="1041770" y="274935"/>
            <a:ext cx="7060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rgbClr val="570E67"/>
                </a:solidFill>
              </a:rPr>
              <a:t>Demands of Service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11F089-051F-44DE-A2E9-05B11A71C197}"/>
              </a:ext>
            </a:extLst>
          </p:cNvPr>
          <p:cNvSpPr/>
          <p:nvPr/>
        </p:nvSpPr>
        <p:spPr>
          <a:xfrm>
            <a:off x="1026406" y="244455"/>
            <a:ext cx="7060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1">
                    <a:lumMod val="40000"/>
                    <a:lumOff val="60000"/>
                  </a:schemeClr>
                </a:solidFill>
              </a:rPr>
              <a:t>Demands of Service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037048-AF1E-4E56-BD2C-DE46DA4E0939}"/>
              </a:ext>
            </a:extLst>
          </p:cNvPr>
          <p:cNvSpPr/>
          <p:nvPr/>
        </p:nvSpPr>
        <p:spPr>
          <a:xfrm>
            <a:off x="3662261" y="1299865"/>
            <a:ext cx="15245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dirty="0">
                <a:ln/>
                <a:solidFill>
                  <a:srgbClr val="591069"/>
                </a:solidFill>
              </a:rPr>
              <a:t>2 Cor. 6</a:t>
            </a:r>
          </a:p>
        </p:txBody>
      </p:sp>
      <p:sp>
        <p:nvSpPr>
          <p:cNvPr id="2" name="Rectangle: Beveled 1">
            <a:extLst>
              <a:ext uri="{FF2B5EF4-FFF2-40B4-BE49-F238E27FC236}">
                <a16:creationId xmlns:a16="http://schemas.microsoft.com/office/drawing/2014/main" id="{EED926F6-50BE-4BC1-B6D5-7BE41F6FA0B7}"/>
              </a:ext>
            </a:extLst>
          </p:cNvPr>
          <p:cNvSpPr/>
          <p:nvPr/>
        </p:nvSpPr>
        <p:spPr>
          <a:xfrm>
            <a:off x="858393" y="2626340"/>
            <a:ext cx="7416800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rgbClr val="591069"/>
                </a:solidFill>
                <a:latin typeface="Avenir Next LT Pro Light" panose="020B0304020202020204" pitchFamily="34" charset="0"/>
              </a:rPr>
              <a:t>Walk Worthy (vv. 1-13)</a:t>
            </a:r>
          </a:p>
        </p:txBody>
      </p:sp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08F5FC3A-39DF-4A97-AB1C-5C0B31349345}"/>
              </a:ext>
            </a:extLst>
          </p:cNvPr>
          <p:cNvSpPr/>
          <p:nvPr/>
        </p:nvSpPr>
        <p:spPr>
          <a:xfrm>
            <a:off x="858393" y="3929975"/>
            <a:ext cx="7416800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591069"/>
                </a:solidFill>
                <a:latin typeface="Avenir Next LT Pro Light" panose="020B0304020202020204" pitchFamily="34" charset="0"/>
              </a:rPr>
              <a:t>Live Separate (vv. 14-18)</a:t>
            </a:r>
          </a:p>
        </p:txBody>
      </p:sp>
    </p:spTree>
    <p:extLst>
      <p:ext uri="{BB962C8B-B14F-4D97-AF65-F5344CB8AC3E}">
        <p14:creationId xmlns:p14="http://schemas.microsoft.com/office/powerpoint/2010/main" val="1813565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8E667C89-A3ED-48FA-8175-C80966F66270}"/>
              </a:ext>
            </a:extLst>
          </p:cNvPr>
          <p:cNvSpPr/>
          <p:nvPr/>
        </p:nvSpPr>
        <p:spPr>
          <a:xfrm>
            <a:off x="2570479" y="567015"/>
            <a:ext cx="6415913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1363" indent="-741363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591069"/>
                </a:solidFill>
                <a:latin typeface="Avenir Next LT Pro Light" panose="020B0304020202020204" pitchFamily="34" charset="0"/>
              </a:rPr>
              <a:t>Live Separate (vv. 14-18)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B82D94-DFC2-473F-A65B-1164FFCC8721}"/>
              </a:ext>
            </a:extLst>
          </p:cNvPr>
          <p:cNvSpPr txBox="1"/>
          <p:nvPr/>
        </p:nvSpPr>
        <p:spPr>
          <a:xfrm>
            <a:off x="551144" y="2392471"/>
            <a:ext cx="846759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Don’t be yoked with unbelievers</a:t>
            </a:r>
            <a:r>
              <a:rPr lang="en-US" sz="2800" dirty="0">
                <a:latin typeface="Avenir Next LT Pro Light" panose="020B0304020202020204" pitchFamily="34" charset="0"/>
              </a:rPr>
              <a:t> (v. 14a)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Not talking about marriage to an unbeliever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1 Cor. 7:12-13 says to continue in that marriage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This yolk can be broken (v. 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Harnessed as an uneven team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BDAG: “unevenly yoked, be </a:t>
            </a:r>
            <a:r>
              <a:rPr lang="en-US" sz="2000" dirty="0" err="1">
                <a:latin typeface="Avenir Next LT Pro Light" panose="020B0304020202020204" pitchFamily="34" charset="0"/>
              </a:rPr>
              <a:t>mismated</a:t>
            </a:r>
            <a:r>
              <a:rPr lang="en-US" sz="2000" dirty="0">
                <a:latin typeface="Avenir Next LT Pro Light" panose="020B0304020202020204" pitchFamily="34" charset="0"/>
              </a:rPr>
              <a:t>”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venir Next LT Pro Light" panose="020B0304020202020204" pitchFamily="34" charset="0"/>
              </a:rPr>
              <a:t>Louw</a:t>
            </a:r>
            <a:r>
              <a:rPr lang="en-US" sz="2000" dirty="0">
                <a:latin typeface="Avenir Next LT Pro Light" panose="020B0304020202020204" pitchFamily="34" charset="0"/>
              </a:rPr>
              <a:t>-Nida: “to be mismatched, to be wrongly matched”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Pull the same load as unbeliever (sin)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 LT Pro Light" panose="020B0304020202020204" pitchFamily="34" charset="0"/>
              </a:rPr>
              <a:t>One will overpower the other </a:t>
            </a:r>
            <a:r>
              <a:rPr lang="en-US" sz="2400" i="1" dirty="0">
                <a:latin typeface="Avenir Next LT Pro Light" panose="020B0304020202020204" pitchFamily="34" charset="0"/>
              </a:rPr>
              <a:t>–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“This kind of forbidden association in Christ will cause a Christian to plow a crooked furrow in the field of faith” (Curry, 225)</a:t>
            </a:r>
          </a:p>
        </p:txBody>
      </p:sp>
    </p:spTree>
    <p:extLst>
      <p:ext uri="{BB962C8B-B14F-4D97-AF65-F5344CB8AC3E}">
        <p14:creationId xmlns:p14="http://schemas.microsoft.com/office/powerpoint/2010/main" val="11541504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8E667C89-A3ED-48FA-8175-C80966F66270}"/>
              </a:ext>
            </a:extLst>
          </p:cNvPr>
          <p:cNvSpPr/>
          <p:nvPr/>
        </p:nvSpPr>
        <p:spPr>
          <a:xfrm>
            <a:off x="2570479" y="567015"/>
            <a:ext cx="6415913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1363" indent="-741363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591069"/>
                </a:solidFill>
                <a:latin typeface="Avenir Next LT Pro Light" panose="020B0304020202020204" pitchFamily="34" charset="0"/>
              </a:rPr>
              <a:t>Live Separate (vv. 14-18)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B82D94-DFC2-473F-A65B-1164FFCC8721}"/>
              </a:ext>
            </a:extLst>
          </p:cNvPr>
          <p:cNvSpPr txBox="1"/>
          <p:nvPr/>
        </p:nvSpPr>
        <p:spPr>
          <a:xfrm>
            <a:off x="551144" y="2392471"/>
            <a:ext cx="846759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Don’t be yoked with unbelievers</a:t>
            </a:r>
            <a:r>
              <a:rPr lang="en-US" sz="2800" dirty="0">
                <a:latin typeface="Avenir Next LT Pro Light" panose="020B0304020202020204" pitchFamily="34" charset="0"/>
              </a:rPr>
              <a:t> (v. 14a)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venir Next LT Pro Light" panose="020B03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Should be no fellowship with world </a:t>
            </a:r>
            <a:r>
              <a:rPr lang="en-US" sz="2800" dirty="0">
                <a:latin typeface="Avenir Next LT Pro Light" panose="020B0304020202020204" pitchFamily="34" charset="0"/>
              </a:rPr>
              <a:t>(v. 14b-16a)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Fellowship - Righteousness / Lawlessness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Communion - Light / Darkness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Accord - Christ / Belial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Part - Believer / Unbeliever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venir Next LT Pro Light" panose="020B0304020202020204" pitchFamily="34" charset="0"/>
              </a:rPr>
              <a:t>Agreement - Temple of God / Idols</a:t>
            </a:r>
          </a:p>
        </p:txBody>
      </p:sp>
    </p:spTree>
    <p:extLst>
      <p:ext uri="{BB962C8B-B14F-4D97-AF65-F5344CB8AC3E}">
        <p14:creationId xmlns:p14="http://schemas.microsoft.com/office/powerpoint/2010/main" val="23147588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8E667C89-A3ED-48FA-8175-C80966F66270}"/>
              </a:ext>
            </a:extLst>
          </p:cNvPr>
          <p:cNvSpPr/>
          <p:nvPr/>
        </p:nvSpPr>
        <p:spPr>
          <a:xfrm>
            <a:off x="2570479" y="567015"/>
            <a:ext cx="6415913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1363" indent="-741363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591069"/>
                </a:solidFill>
                <a:latin typeface="Avenir Next LT Pro Light" panose="020B0304020202020204" pitchFamily="34" charset="0"/>
              </a:rPr>
              <a:t>Live Separate (vv. 14-18)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B82D94-DFC2-473F-A65B-1164FFCC8721}"/>
              </a:ext>
            </a:extLst>
          </p:cNvPr>
          <p:cNvSpPr txBox="1"/>
          <p:nvPr/>
        </p:nvSpPr>
        <p:spPr>
          <a:xfrm>
            <a:off x="551144" y="2392471"/>
            <a:ext cx="8467595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Don’t be yoked with unbelievers</a:t>
            </a:r>
            <a:r>
              <a:rPr lang="en-US" sz="2800" dirty="0">
                <a:latin typeface="Avenir Next LT Pro Light" panose="020B0304020202020204" pitchFamily="34" charset="0"/>
              </a:rPr>
              <a:t> (v. 14a)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venir Next LT Pro Light" panose="020B03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Should be no fellowship with world </a:t>
            </a:r>
            <a:r>
              <a:rPr lang="en-US" sz="2800" dirty="0">
                <a:latin typeface="Avenir Next LT Pro Light" panose="020B0304020202020204" pitchFamily="34" charset="0"/>
              </a:rPr>
              <a:t>(v. 14b-16a)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venir Next LT Pro Light" panose="020B03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You are the people of God </a:t>
            </a:r>
            <a:r>
              <a:rPr lang="en-US" sz="2800" dirty="0">
                <a:latin typeface="Avenir Next LT Pro Light" panose="020B0304020202020204" pitchFamily="34" charset="0"/>
              </a:rPr>
              <a:t>(vv. 16b, 18)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latin typeface="Avenir Next LT Pro Light" panose="020B03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venir Next LT Pro Light" panose="020B0304020202020204" pitchFamily="34" charset="0"/>
              </a:rPr>
              <a:t>Come out and be separate </a:t>
            </a:r>
            <a:r>
              <a:rPr lang="en-US" sz="2800" dirty="0">
                <a:latin typeface="Avenir Next LT Pro Light" panose="020B0304020202020204" pitchFamily="34" charset="0"/>
              </a:rPr>
              <a:t>(v. 17; 7:1)</a:t>
            </a:r>
          </a:p>
        </p:txBody>
      </p:sp>
    </p:spTree>
    <p:extLst>
      <p:ext uri="{BB962C8B-B14F-4D97-AF65-F5344CB8AC3E}">
        <p14:creationId xmlns:p14="http://schemas.microsoft.com/office/powerpoint/2010/main" val="36279218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8A6F9C0-EBF6-42AC-812E-863686D79D61}"/>
              </a:ext>
            </a:extLst>
          </p:cNvPr>
          <p:cNvSpPr/>
          <p:nvPr/>
        </p:nvSpPr>
        <p:spPr>
          <a:xfrm>
            <a:off x="1041770" y="274935"/>
            <a:ext cx="7060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rgbClr val="570E67"/>
                </a:solidFill>
              </a:rPr>
              <a:t>Demands of Service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11F089-051F-44DE-A2E9-05B11A71C197}"/>
              </a:ext>
            </a:extLst>
          </p:cNvPr>
          <p:cNvSpPr/>
          <p:nvPr/>
        </p:nvSpPr>
        <p:spPr>
          <a:xfrm>
            <a:off x="1026406" y="244455"/>
            <a:ext cx="7060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1">
                    <a:lumMod val="40000"/>
                    <a:lumOff val="60000"/>
                  </a:schemeClr>
                </a:solidFill>
              </a:rPr>
              <a:t>Demands of Service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037048-AF1E-4E56-BD2C-DE46DA4E0939}"/>
              </a:ext>
            </a:extLst>
          </p:cNvPr>
          <p:cNvSpPr/>
          <p:nvPr/>
        </p:nvSpPr>
        <p:spPr>
          <a:xfrm>
            <a:off x="3662261" y="1299865"/>
            <a:ext cx="15245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dirty="0">
                <a:ln/>
                <a:solidFill>
                  <a:srgbClr val="591069"/>
                </a:solidFill>
              </a:rPr>
              <a:t>2 Cor. 6</a:t>
            </a:r>
          </a:p>
        </p:txBody>
      </p:sp>
      <p:sp>
        <p:nvSpPr>
          <p:cNvPr id="2" name="Rectangle: Beveled 1">
            <a:extLst>
              <a:ext uri="{FF2B5EF4-FFF2-40B4-BE49-F238E27FC236}">
                <a16:creationId xmlns:a16="http://schemas.microsoft.com/office/drawing/2014/main" id="{EED926F6-50BE-4BC1-B6D5-7BE41F6FA0B7}"/>
              </a:ext>
            </a:extLst>
          </p:cNvPr>
          <p:cNvSpPr/>
          <p:nvPr/>
        </p:nvSpPr>
        <p:spPr>
          <a:xfrm>
            <a:off x="888873" y="2616180"/>
            <a:ext cx="7416800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rgbClr val="591069"/>
                </a:solidFill>
                <a:latin typeface="Avenir Next LT Pro Light" panose="020B0304020202020204" pitchFamily="34" charset="0"/>
              </a:rPr>
              <a:t>Walk Worthy (vv. 1-13)</a:t>
            </a:r>
          </a:p>
        </p:txBody>
      </p:sp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08F5FC3A-39DF-4A97-AB1C-5C0B31349345}"/>
              </a:ext>
            </a:extLst>
          </p:cNvPr>
          <p:cNvSpPr/>
          <p:nvPr/>
        </p:nvSpPr>
        <p:spPr>
          <a:xfrm>
            <a:off x="888873" y="3919815"/>
            <a:ext cx="7416800" cy="1021080"/>
          </a:xfrm>
          <a:prstGeom prst="bevel">
            <a:avLst>
              <a:gd name="adj" fmla="val 18470"/>
            </a:avLst>
          </a:prstGeom>
          <a:solidFill>
            <a:srgbClr val="F7D690">
              <a:alpha val="85098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591069"/>
                </a:solidFill>
                <a:latin typeface="Avenir Next LT Pro Light" panose="020B0304020202020204" pitchFamily="34" charset="0"/>
              </a:rPr>
              <a:t>Live Separate (vv. 14-18)</a:t>
            </a:r>
          </a:p>
        </p:txBody>
      </p:sp>
    </p:spTree>
    <p:extLst>
      <p:ext uri="{BB962C8B-B14F-4D97-AF65-F5344CB8AC3E}">
        <p14:creationId xmlns:p14="http://schemas.microsoft.com/office/powerpoint/2010/main" val="10317387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2_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3.xml><?xml version="1.0" encoding="utf-8"?>
<a:theme xmlns:a="http://schemas.openxmlformats.org/drawingml/2006/main" name="1_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1555</TotalTime>
  <Words>1154</Words>
  <Application>Microsoft Office PowerPoint</Application>
  <PresentationFormat>On-screen Show (4:3)</PresentationFormat>
  <Paragraphs>197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Calibri</vt:lpstr>
      <vt:lpstr>Arial</vt:lpstr>
      <vt:lpstr>DomCasual</vt:lpstr>
      <vt:lpstr>Wingdings 2</vt:lpstr>
      <vt:lpstr>Avenir Next LT Pro</vt:lpstr>
      <vt:lpstr>Speak Pro</vt:lpstr>
      <vt:lpstr>Times New Roman</vt:lpstr>
      <vt:lpstr>Avenir Next LT Pro Light</vt:lpstr>
      <vt:lpstr>Arial Black</vt:lpstr>
      <vt:lpstr>Georgia Pro Cond Light</vt:lpstr>
      <vt:lpstr>AccentBoxVTI</vt:lpstr>
      <vt:lpstr>2_AccentBoxVTI</vt:lpstr>
      <vt:lpstr>1_AccentBoxVTI</vt:lpstr>
      <vt:lpstr>PowerPoint Presentation</vt:lpstr>
      <vt:lpstr>PowerPoint Presentation</vt:lpstr>
      <vt:lpstr>PowerPoint Presentation</vt:lpstr>
      <vt:lpstr>   Reasons  for  Service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28</cp:revision>
  <cp:lastPrinted>2020-09-20T04:10:39Z</cp:lastPrinted>
  <dcterms:created xsi:type="dcterms:W3CDTF">2020-09-19T02:15:43Z</dcterms:created>
  <dcterms:modified xsi:type="dcterms:W3CDTF">2020-09-20T04:10:58Z</dcterms:modified>
</cp:coreProperties>
</file>