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1" r:id="rId1"/>
    <p:sldMasterId id="2147483732" r:id="rId2"/>
    <p:sldMasterId id="2147483744" r:id="rId3"/>
    <p:sldMasterId id="2147483768" r:id="rId4"/>
    <p:sldMasterId id="2147483780" r:id="rId5"/>
    <p:sldMasterId id="2147483792" r:id="rId6"/>
  </p:sldMasterIdLst>
  <p:sldIdLst>
    <p:sldId id="257" r:id="rId7"/>
    <p:sldId id="318" r:id="rId8"/>
    <p:sldId id="353" r:id="rId9"/>
    <p:sldId id="350" r:id="rId10"/>
    <p:sldId id="319" r:id="rId11"/>
    <p:sldId id="305" r:id="rId12"/>
    <p:sldId id="320" r:id="rId13"/>
    <p:sldId id="301" r:id="rId14"/>
    <p:sldId id="354" r:id="rId15"/>
    <p:sldId id="300" r:id="rId16"/>
    <p:sldId id="355" r:id="rId17"/>
    <p:sldId id="302" r:id="rId18"/>
    <p:sldId id="356" r:id="rId19"/>
    <p:sldId id="299" r:id="rId20"/>
    <p:sldId id="357" r:id="rId21"/>
    <p:sldId id="264" r:id="rId22"/>
    <p:sldId id="360" r:id="rId23"/>
    <p:sldId id="359" r:id="rId24"/>
    <p:sldId id="362" r:id="rId25"/>
    <p:sldId id="361" r:id="rId26"/>
    <p:sldId id="358" r:id="rId27"/>
    <p:sldId id="321" r:id="rId28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29"/>
      <p:bold r:id="rId30"/>
      <p:italic r:id="rId31"/>
      <p:boldItalic r:id="rId32"/>
    </p:embeddedFont>
    <p:embeddedFont>
      <p:font typeface="Arial Nova" panose="020B0504020202020204" pitchFamily="34" charset="0"/>
      <p:regular r:id="rId33"/>
      <p:bold r:id="rId34"/>
      <p:italic r:id="rId35"/>
      <p:boldItalic r:id="rId36"/>
    </p:embeddedFont>
    <p:embeddedFont>
      <p:font typeface="Avenir Next LT Pro" panose="020B0504020202020204" pitchFamily="34" charset="0"/>
      <p:regular r:id="rId37"/>
      <p:bold r:id="rId38"/>
      <p:italic r:id="rId39"/>
      <p:bold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alibri Light" panose="020F0302020204030204" pitchFamily="34" charset="0"/>
      <p:regular r:id="rId45"/>
      <p:italic r:id="rId46"/>
    </p:embeddedFont>
    <p:embeddedFont>
      <p:font typeface="Lucida Sans Unicode" panose="020B0602030504020204" pitchFamily="34" charset="0"/>
      <p:regular r:id="rId47"/>
    </p:embeddedFont>
    <p:embeddedFont>
      <p:font typeface="Verdana" panose="020B0604030504040204" pitchFamily="34" charset="0"/>
      <p:regular r:id="rId48"/>
      <p:bold r:id="rId49"/>
      <p:italic r:id="rId50"/>
      <p:boldItalic r:id="rId51"/>
    </p:embeddedFont>
    <p:embeddedFont>
      <p:font typeface="Wingdings 2" panose="05020102010507070707" pitchFamily="18" charset="2"/>
      <p:regular r:id="rId52"/>
    </p:embeddedFont>
    <p:embeddedFont>
      <p:font typeface="Wingdings 3" panose="05040102010807070707" pitchFamily="18" charset="2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000000"/>
    <a:srgbClr val="E6E6E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4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11.fntdata"/><Relationship Id="rId21" Type="http://schemas.openxmlformats.org/officeDocument/2006/relationships/slide" Target="slides/slide15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font" Target="fonts/font1.fntdata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font" Target="fonts/font2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4.xml"/><Relationship Id="rId41" Type="http://schemas.openxmlformats.org/officeDocument/2006/relationships/font" Target="fonts/font13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tableStyles" Target="tableStyles.xml"/><Relationship Id="rId10" Type="http://schemas.openxmlformats.org/officeDocument/2006/relationships/slide" Target="slides/slide4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6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2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7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4" y="1124712"/>
            <a:ext cx="8277606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4" y="4727448"/>
            <a:ext cx="8277606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54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2260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624870" y="434802"/>
            <a:ext cx="146304" cy="528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433989" y="4501201"/>
            <a:ext cx="8276022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78024"/>
            <a:ext cx="7626096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418658" y="4981421"/>
            <a:ext cx="8351217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374126" y="5118581"/>
            <a:ext cx="109728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38" y="640080"/>
            <a:ext cx="8167878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5102352"/>
            <a:ext cx="795528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6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9452" y="2478024"/>
            <a:ext cx="370332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418657" y="0"/>
            <a:ext cx="8375585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374126" y="787352"/>
            <a:ext cx="96012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6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76" y="3203688"/>
            <a:ext cx="370332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2372650"/>
            <a:ext cx="370332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9452" y="3203688"/>
            <a:ext cx="370332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676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5372" y="6356351"/>
            <a:ext cx="20574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499390" y="1533525"/>
            <a:ext cx="8187797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456813" y="2971798"/>
            <a:ext cx="96012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244" y="1938528"/>
            <a:ext cx="7632954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894" y="1709928"/>
            <a:ext cx="5047488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29000"/>
            <a:ext cx="2324862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418658" y="1162033"/>
            <a:ext cx="2805555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374126" y="1618375"/>
            <a:ext cx="109728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10" y="1709928"/>
            <a:ext cx="2324862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23894" y="1161288"/>
            <a:ext cx="5047488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510" y="3438144"/>
            <a:ext cx="2324862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1510" y="6356351"/>
            <a:ext cx="2057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1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FC5A-5D43-469D-BA8D-592A15F008C6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386D-87E6-4D49-8829-2D1419513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C876-80B2-471A-AE9B-B80DF281412C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40F7-F04E-46B2-91B2-BD21F2FA4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8D1C-B0D9-40BA-B7EC-B9EFF85CF7AD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A9D1-13CC-4D56-A425-1BA0837BD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3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9C39-B8E2-416B-8294-358A10AD89FB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DB2-4E13-4734-9C24-47DC79ADD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D06-3BDE-4DFA-96C9-AE48F74035AF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E728-C92F-46FE-95CC-F669B268D9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DF40-EC34-4EB8-9A7B-59DCC3F23508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AD794-116A-46A2-A9FC-832497B21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3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BF91-4D3A-4E6A-806F-391E9C550485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2983-0A8F-40C4-8664-6401412E8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25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A3B4-FEB9-4CCB-8BEC-18D6BAB8CC00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3EE87-D65B-46A8-98C4-7C8D0CEC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AEA6-4D67-449C-876A-BF9923BAB370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8E3C2-95F4-4660-8EBE-3E99E839BE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EF155-50EE-41AF-B822-ECD18D4D0982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9B674-211D-41BC-99D9-523EF738A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705C2-23BA-43B6-A315-B73D9FAF4F9C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6B326-E97D-4EA6-8C5F-535D008CF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1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0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1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4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D60D-A713-40E7-8585-DF71678712AB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3321"/>
      </p:ext>
    </p:extLst>
  </p:cSld>
  <p:clrMapOvr>
    <a:masterClrMapping/>
  </p:clrMapOvr>
  <p:transition spd="slow">
    <p:circl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12C16-2FFE-4E34-9B3C-7745C10B0B2A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3604338"/>
      </p:ext>
    </p:extLst>
  </p:cSld>
  <p:clrMapOvr>
    <a:masterClrMapping/>
  </p:clrMapOvr>
  <p:transition spd="slow">
    <p:circl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FFD3-18C2-4CF7-801A-82969B1B0F60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0468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42464-BE61-426E-BDFE-A8293A1E9BB5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3295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09841-AC30-4DED-8D65-BB7E7F57B723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65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2A61B-8E0D-47A1-9D62-B3DF16BB8499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0090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E27C4-DFE7-42B9-829A-AB535D1B3566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07944"/>
            <a:ext cx="631032" cy="365125"/>
          </a:xfrm>
        </p:spPr>
        <p:txBody>
          <a:bodyPr/>
          <a:lstStyle>
            <a:lvl1pPr>
              <a:defRPr sz="1800"/>
            </a:lvl1pPr>
            <a:extLst/>
          </a:lstStyle>
          <a:p>
            <a:fld id="{11905BFA-DBB3-4DB5-A98E-947D76C79E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487439"/>
      </p:ext>
    </p:extLst>
  </p:cSld>
  <p:clrMapOvr>
    <a:masterClrMapping/>
  </p:clrMapOvr>
  <p:transition spd="slow">
    <p:circl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DD23653-A3B2-42FC-B10F-BA34B21D2077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80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4EE0908-4A94-4E9E-9346-73DCC72E8D0A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86445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0A783-5119-499D-BDD0-6185A543F5BB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19223"/>
      </p:ext>
    </p:extLst>
  </p:cSld>
  <p:clrMapOvr>
    <a:masterClrMapping/>
  </p:clrMapOvr>
  <p:transition spd="slow">
    <p:circl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8557-FC4B-4D45-8B3E-B818B65C92CF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442312"/>
      </p:ext>
    </p:extLst>
  </p:cSld>
  <p:clrMapOvr>
    <a:masterClrMapping/>
  </p:clrMapOvr>
  <p:transition spd="slow">
    <p:circl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435AF-6FBC-4EF8-B046-028AC4F3B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589"/>
            <a:ext cx="6858000" cy="238805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0C1D35-8284-4BCB-A330-265BB8B585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491"/>
            <a:ext cx="6858000" cy="165496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51DA8-C3D6-4D26-A01F-30471617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0A136-D5CE-4412-B5E0-024D9DA19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F50E7-BF7D-4D72-A46F-0AEC90580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F8BDD-C6E9-456A-8154-EEFED376F4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32023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19689-1F80-48F5-8760-0A3ACDD2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59B29-4DE8-445E-A66E-9265C946F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46D34-01B6-4F45-937D-FA4F9C9C3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43E2C-CC7A-4791-BC71-42D077D5F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32CC1-681E-4A82-A086-1E94AFDA9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6E035-F312-46BC-A32D-B4BE5DC0E1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5534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312D5-5539-4307-B316-5C485C207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398"/>
            <a:ext cx="7886700" cy="28523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917C6-DADE-4C16-828B-7539C4A84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009"/>
            <a:ext cx="7886700" cy="15001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4C62B-5D4B-4157-8812-B5A15790D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965BC-F80B-4C35-9F28-9B879F9B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FAE48-060B-45A1-A560-DE200A1FF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FAC53-D3DE-4ACA-9FDE-B0875E973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0049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4A4E4-C9E8-43E4-B62B-2E4518D7B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C0131-9AFA-4C40-BD63-1F09888B68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AA13A-8052-4705-96BD-485970512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541"/>
            <a:ext cx="3810000" cy="4114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F13E71-6C65-4E6F-913B-2FB6FAF80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28507-2421-4BFA-9147-C10E1B91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14F6CA-AFF7-40AE-BECC-9EE1524D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D5EFF-2D4A-4662-9D98-6CA24225D0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0284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AB2F3-6477-407B-9BCD-379467A5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693"/>
            <a:ext cx="7886700" cy="13249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19A6A-ED41-4F8F-A557-A9F5D2D8A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0482"/>
            <a:ext cx="3868737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8D34B1-95F4-4442-B619-4A9C434B0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416"/>
            <a:ext cx="3868737" cy="36841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EC459C-2CE8-4F2C-B1B2-93FB6A89EE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0482"/>
            <a:ext cx="3887788" cy="824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30FC30-F115-4920-9AF4-72AC6766C1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416"/>
            <a:ext cx="3887788" cy="36841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F7C4E-2A19-48D8-ADAE-019209E4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18095F-08C8-4C47-92F0-C53234FFA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369088-D443-4E7E-A967-4F8B18A0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EF688-E1F5-46D1-884B-4A969A3913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70439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F9024-F316-4E75-A6C4-DA8849E67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FD9611-E056-495C-AC4E-5D97B88D7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09910-5519-42EE-9175-7E96341A8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E2278-6B17-42BE-85D9-DCFE46AA0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70278-753C-4F2B-BBFF-9EEC0D0C43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0544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B4A350-2E08-4C0C-AF8D-3F48AA93E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6993E9-5E9A-4F54-8CB5-FFDB57D4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B6FB7-6C71-493C-9E54-0CF2B72F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6ABF1-3E3D-42C9-9BBE-1FB635DE4A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8036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191B1-1D95-424B-9CAF-C71B8D5C3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A5509-D7EE-4879-9349-F999486F5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CECA4-48D3-4724-BAAC-FA9A37319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CA6B6-9348-4A8E-A96F-65AA0251C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21DD9-FEA5-42BE-BBAE-34FB342B7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AB87F7-1A7F-4FCC-9E36-D22F7E286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FD4B0-0C37-4EE4-8A20-FDC12F2064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159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6358C-A359-4DC2-9ED1-1A0913494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541"/>
            <a:ext cx="2949575" cy="16005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64C50A-A04D-4937-8122-0A76221544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8220"/>
            <a:ext cx="4629150" cy="4873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1D24A-D155-4F33-81BD-FFE4355FB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8081"/>
            <a:ext cx="2949575" cy="38117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DCD2B-0DE0-4E0C-B4D2-205883735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604EF-B411-477C-A931-C7DE5F042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3F11C-20D4-4F04-88A8-D13970F55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2A9F8-30C0-4F71-A036-4628D23F73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5828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DDD45-DB1E-446C-9919-A25E33453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A6E7D-E6BB-4116-84D1-7A1181581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60470-7316-4562-A494-A7CFE758B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D34CE-38E1-4461-894F-7DA003E6E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CADBE-85FB-4F5A-BF10-24774738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5A0F70-AE9F-4CFF-A96D-3377DF1BD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7075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E1F07A-8D28-4538-BB9F-95B193F24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63286"/>
            <a:ext cx="1943100" cy="59327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98D9A6-9F45-4D88-A035-99BE78794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63286"/>
            <a:ext cx="5676900" cy="59327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A77F0-6A4C-4168-9081-96709C79C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82137-4CD4-464C-97C9-C3BD63CEC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AE36C-3F60-4806-933F-B6DDF16A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8290B-CF14-4401-A4FF-DEA94A022F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19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63149" y="337603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3B000F-F3F3-4995-9C43-B4D2648E4C54}"/>
              </a:ext>
            </a:extLst>
          </p:cNvPr>
          <p:cNvSpPr/>
          <p:nvPr userDrawn="1"/>
        </p:nvSpPr>
        <p:spPr>
          <a:xfrm>
            <a:off x="471775" y="346229"/>
            <a:ext cx="8238478" cy="6205491"/>
          </a:xfrm>
          <a:prstGeom prst="roundRect">
            <a:avLst>
              <a:gd name="adj" fmla="val 3506"/>
            </a:avLst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18C05A-1434-44EA-AC28-4112CAAF04E1}" type="datetimeFigureOut">
              <a:rPr lang="en-US"/>
              <a:pPr>
                <a:defRPr/>
              </a:pPr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D4F40-4301-436E-979E-AF66EA187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3079" name="Group 10"/>
          <p:cNvGrpSpPr>
            <a:grpSpLocks/>
          </p:cNvGrpSpPr>
          <p:nvPr userDrawn="1"/>
        </p:nvGrpSpPr>
        <p:grpSpPr bwMode="auto">
          <a:xfrm rot="5400000">
            <a:off x="8191500" y="38100"/>
            <a:ext cx="609600" cy="1295400"/>
            <a:chOff x="228600" y="0"/>
            <a:chExt cx="6096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80" name="Group 18"/>
          <p:cNvGrpSpPr>
            <a:grpSpLocks/>
          </p:cNvGrpSpPr>
          <p:nvPr userDrawn="1"/>
        </p:nvGrpSpPr>
        <p:grpSpPr bwMode="auto">
          <a:xfrm rot="5400000">
            <a:off x="342900" y="38100"/>
            <a:ext cx="609600" cy="1295400"/>
            <a:chOff x="228600" y="0"/>
            <a:chExt cx="609600" cy="6858000"/>
          </a:xfrm>
        </p:grpSpPr>
        <p:sp>
          <p:nvSpPr>
            <p:cNvPr id="20" name="Rectangle 19"/>
            <p:cNvSpPr/>
            <p:nvPr/>
          </p:nvSpPr>
          <p:spPr>
            <a:xfrm>
              <a:off x="2286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572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5800" y="0"/>
              <a:ext cx="1524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33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8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2677ED8-1409-43F7-98F6-CB1F074B2A8A}" type="datetime1">
              <a:rPr lang="en-US" smtClean="0"/>
              <a:pPr/>
              <a:t>9/13/2020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1905BFA-DBB3-4DB5-A98E-947D76C79E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0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circle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7CA63C4-8E9D-4AFF-8510-166CFB366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3286"/>
            <a:ext cx="7772400" cy="32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5C3EBB7-08C7-4163-9AF6-2CCCBA997D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541"/>
            <a:ext cx="7772400" cy="411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E6E4150-78B3-4E54-A09F-B618DD2A5FE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D2F9657-CB68-42FD-9C02-937D2967832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9081"/>
            <a:ext cx="28956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5D269D8-8CC2-4A47-99D8-4A6868CA68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9081"/>
            <a:ext cx="1905000" cy="45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F44ADAB-9955-41AF-826D-0178F6D48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58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">
          <a:solidFill>
            <a:schemeClr val="tx1"/>
          </a:solidFill>
          <a:latin typeface="Traj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F08E-233C-44EF-B8FD-318DA66FD975}"/>
              </a:ext>
            </a:extLst>
          </p:cNvPr>
          <p:cNvSpPr txBox="1">
            <a:spLocks/>
          </p:cNvSpPr>
          <p:nvPr/>
        </p:nvSpPr>
        <p:spPr>
          <a:xfrm>
            <a:off x="924830" y="678479"/>
            <a:ext cx="4023360" cy="3204134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atin typeface="Arial Nova" panose="020B0504020202020204" pitchFamily="34" charset="0"/>
              </a:rPr>
              <a:t>My Servants The Prophets</a:t>
            </a:r>
            <a:br>
              <a:rPr lang="en-US" sz="4800" b="1" dirty="0">
                <a:latin typeface="Arial Nova" panose="020B0504020202020204" pitchFamily="34" charset="0"/>
              </a:rPr>
            </a:br>
            <a:br>
              <a:rPr lang="en-US" sz="4800" dirty="0">
                <a:latin typeface="Arial Nova" panose="020B0504020202020204" pitchFamily="34" charset="0"/>
              </a:rPr>
            </a:br>
            <a:r>
              <a:rPr lang="en-US" sz="4000" i="1" dirty="0">
                <a:latin typeface="Arial Nova" panose="020B0504020202020204" pitchFamily="34" charset="0"/>
              </a:rPr>
              <a:t>A Study of the Major Prophets</a:t>
            </a:r>
            <a:endParaRPr lang="en-US" sz="4800" i="1" dirty="0">
              <a:latin typeface="Arial Nova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16CBC-5824-4484-BE2B-BC7A3726FAFD}"/>
              </a:ext>
            </a:extLst>
          </p:cNvPr>
          <p:cNvSpPr txBox="1">
            <a:spLocks/>
          </p:cNvSpPr>
          <p:nvPr/>
        </p:nvSpPr>
        <p:spPr>
          <a:xfrm>
            <a:off x="2560320" y="4856508"/>
            <a:ext cx="4023359" cy="120814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Ezekiel</a:t>
            </a:r>
          </a:p>
        </p:txBody>
      </p:sp>
      <p:pic>
        <p:nvPicPr>
          <p:cNvPr id="5" name="Picture 4" descr="Prophet.jpg">
            <a:extLst>
              <a:ext uri="{FF2B5EF4-FFF2-40B4-BE49-F238E27FC236}">
                <a16:creationId xmlns:a16="http://schemas.microsoft.com/office/drawing/2014/main" id="{FF8882DB-EE98-4148-A9DA-421C809C1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024"/>
          <a:stretch/>
        </p:blipFill>
        <p:spPr>
          <a:xfrm>
            <a:off x="5070110" y="678479"/>
            <a:ext cx="3474913" cy="3780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FDB71B-D71D-4FFE-B08C-3EFD09DB5D2A}"/>
              </a:ext>
            </a:extLst>
          </p:cNvPr>
          <p:cNvCxnSpPr/>
          <p:nvPr/>
        </p:nvCxnSpPr>
        <p:spPr>
          <a:xfrm>
            <a:off x="863867" y="4459285"/>
            <a:ext cx="749635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Outline of Ezekiel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E9C72-9D46-4497-B0B8-324FBD374D4B}"/>
              </a:ext>
            </a:extLst>
          </p:cNvPr>
          <p:cNvSpPr txBox="1"/>
          <p:nvPr/>
        </p:nvSpPr>
        <p:spPr>
          <a:xfrm>
            <a:off x="1018902" y="1043731"/>
            <a:ext cx="673172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romanUcPeriod"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Judgment on Jerusalem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(1-24)</a:t>
            </a:r>
          </a:p>
          <a:p>
            <a:pPr marL="514350" indent="-514350" algn="l">
              <a:buFont typeface="+mj-lt"/>
              <a:buAutoNum type="romanUcPeriod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Call of the prophet (1-3)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A disobedient nation (4-7)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Glory departs (8-11)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Disciplined nation (12-24)</a:t>
            </a:r>
          </a:p>
          <a:p>
            <a:pPr marL="971550" lvl="1" indent="-514350">
              <a:buFont typeface="+mj-lt"/>
              <a:buAutoNum type="alphaUcPeriod"/>
            </a:pP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Judgment on the Gentile Nations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(25-32)</a:t>
            </a:r>
          </a:p>
          <a:p>
            <a:pPr marL="514350" indent="-514350">
              <a:buFont typeface="+mj-lt"/>
              <a:buAutoNum type="romanU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Restoration of God’s People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(33-48)</a:t>
            </a:r>
          </a:p>
          <a:p>
            <a:pPr marL="514350" indent="-514350">
              <a:buFont typeface="+mj-lt"/>
              <a:buAutoNum type="romanUcPeriod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Return to their land (33-36)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New life and unity (37)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Protected from their enemies (38-39)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Worship the Lord acceptably (40-48)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D4FAF-1240-48A7-8336-C9034B5D4C1C}"/>
              </a:ext>
            </a:extLst>
          </p:cNvPr>
          <p:cNvSpPr txBox="1"/>
          <p:nvPr/>
        </p:nvSpPr>
        <p:spPr>
          <a:xfrm>
            <a:off x="1576251" y="6200503"/>
            <a:ext cx="700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Adapted from J. Sidlow Baxter &amp; Warren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Weirsbe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4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Ezekiel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25-32</a:t>
            </a:r>
          </a:p>
        </p:txBody>
      </p:sp>
    </p:spTree>
    <p:extLst>
      <p:ext uri="{BB962C8B-B14F-4D97-AF65-F5344CB8AC3E}">
        <p14:creationId xmlns:p14="http://schemas.microsoft.com/office/powerpoint/2010/main" val="340413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B07ABA-A1F4-49EA-931A-9BDCD877FED9}"/>
              </a:ext>
            </a:extLst>
          </p:cNvPr>
          <p:cNvSpPr txBox="1"/>
          <p:nvPr/>
        </p:nvSpPr>
        <p:spPr>
          <a:xfrm>
            <a:off x="1206137" y="174720"/>
            <a:ext cx="67317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Outline of Ezekiel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E9C72-9D46-4497-B0B8-324FBD374D4B}"/>
              </a:ext>
            </a:extLst>
          </p:cNvPr>
          <p:cNvSpPr txBox="1"/>
          <p:nvPr/>
        </p:nvSpPr>
        <p:spPr>
          <a:xfrm>
            <a:off x="1018902" y="1043731"/>
            <a:ext cx="673172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Judgment on Jerusalem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(1-24)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Call of the prophet (1-3)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disobedient nation (4-7)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Glory departs (8-11)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Disciplined nation (12-24)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Judgment on the Gentile Nations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(25-32)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Restoration of God’s People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(33-48)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Return to their land (33-36)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life and unity (37)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Protected from their enemies (38-39)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Worship the Lord acceptably (40-48)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D4FAF-1240-48A7-8336-C9034B5D4C1C}"/>
              </a:ext>
            </a:extLst>
          </p:cNvPr>
          <p:cNvSpPr txBox="1"/>
          <p:nvPr/>
        </p:nvSpPr>
        <p:spPr>
          <a:xfrm>
            <a:off x="1576251" y="6200503"/>
            <a:ext cx="700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Adapted from J. Sidlow Baxter &amp; Warren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Weirsbe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4216251-9323-40AC-8F80-CB28B21595A3}"/>
              </a:ext>
            </a:extLst>
          </p:cNvPr>
          <p:cNvSpPr/>
          <p:nvPr/>
        </p:nvSpPr>
        <p:spPr>
          <a:xfrm>
            <a:off x="789577" y="2991675"/>
            <a:ext cx="7006046" cy="747205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2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Ezekiel</a:t>
            </a:r>
          </a:p>
          <a:p>
            <a:pPr algn="ctr"/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Chapters 25-32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102692-5D04-4C18-890F-89CB608EC008}"/>
              </a:ext>
            </a:extLst>
          </p:cNvPr>
          <p:cNvSpPr txBox="1"/>
          <p:nvPr/>
        </p:nvSpPr>
        <p:spPr>
          <a:xfrm>
            <a:off x="1071880" y="3691731"/>
            <a:ext cx="700024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Two Points:</a:t>
            </a:r>
          </a:p>
          <a:p>
            <a:pPr algn="ctr"/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Judgment is coming on the nations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God rules in the kingdoms of men</a:t>
            </a:r>
          </a:p>
        </p:txBody>
      </p:sp>
    </p:spTree>
    <p:extLst>
      <p:ext uri="{BB962C8B-B14F-4D97-AF65-F5344CB8AC3E}">
        <p14:creationId xmlns:p14="http://schemas.microsoft.com/office/powerpoint/2010/main" val="298632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210A45-9836-444D-8D55-F7D8FEB7E576}"/>
              </a:ext>
            </a:extLst>
          </p:cNvPr>
          <p:cNvSpPr/>
          <p:nvPr/>
        </p:nvSpPr>
        <p:spPr>
          <a:xfrm>
            <a:off x="1027611" y="609601"/>
            <a:ext cx="7088777" cy="1245326"/>
          </a:xfrm>
          <a:prstGeom prst="roundRect">
            <a:avLst>
              <a:gd name="adj" fmla="val 22473"/>
            </a:avLst>
          </a:prstGeom>
          <a:solidFill>
            <a:srgbClr val="ADDC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What Is Accomplished or Learned in 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Nations 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58B15B-6E01-4B30-852A-FC342C7C706E}"/>
              </a:ext>
            </a:extLst>
          </p:cNvPr>
          <p:cNvSpPr txBox="1"/>
          <p:nvPr/>
        </p:nvSpPr>
        <p:spPr>
          <a:xfrm>
            <a:off x="1097279" y="2185852"/>
            <a:ext cx="70887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God is in control of the nations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God is the God of all the nations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God uses nations as “tools”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God is fair in dealing with nations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God working out his purpose – in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Nations are held accountable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God will strike a nation – yet God will heal a nation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Reason nations are destroyed – sin / rebellion in it</a:t>
            </a:r>
          </a:p>
        </p:txBody>
      </p:sp>
    </p:spTree>
    <p:extLst>
      <p:ext uri="{BB962C8B-B14F-4D97-AF65-F5344CB8AC3E}">
        <p14:creationId xmlns:p14="http://schemas.microsoft.com/office/powerpoint/2010/main" val="34424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368300"/>
            <a:ext cx="8001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u="sng" dirty="0">
                <a:latin typeface="Arial Narrow" pitchFamily="34" charset="0"/>
              </a:rPr>
              <a:t>Judgment on the Gentiles Nations</a:t>
            </a:r>
            <a:r>
              <a:rPr lang="en-US" sz="2800" b="1" dirty="0">
                <a:latin typeface="Arial Narrow" pitchFamily="34" charset="0"/>
              </a:rPr>
              <a:t> (25-32)</a:t>
            </a:r>
          </a:p>
          <a:p>
            <a:pPr lvl="0" algn="ctr"/>
            <a:endParaRPr lang="en-US" sz="2000" b="1" dirty="0">
              <a:latin typeface="Arial Narrow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400" i="1" dirty="0">
                <a:latin typeface="Arial Narrow" pitchFamily="34" charset="0"/>
              </a:rPr>
              <a:t>Ammon (25:1-7)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Descendants of Lot (Gen. 19:37-38)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Because rejoiced at fall of Israel (vv. 1-3, 6)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Will be delivered to Babylon (vv. 4-5, 7)</a:t>
            </a:r>
          </a:p>
        </p:txBody>
      </p:sp>
    </p:spTree>
    <p:extLst>
      <p:ext uri="{BB962C8B-B14F-4D97-AF65-F5344CB8AC3E}">
        <p14:creationId xmlns:p14="http://schemas.microsoft.com/office/powerpoint/2010/main" val="127519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Projectr\GIFFiles\Amm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144" cy="594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0138664"/>
      </p:ext>
    </p:extLst>
  </p:cSld>
  <p:clrMapOvr>
    <a:masterClrMapping/>
  </p:clrMapOvr>
  <p:transition spd="slow"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358140"/>
            <a:ext cx="8001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Judgment on the Gentiles Nations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(25-32)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Ammon (25:1-7)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Moab (25:8-11)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Descendants of Lot (Gen. 19:37-38)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Because ridiculed Judah (v. 8)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Will be delivered to Babylon (vv. 9-11)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99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Projectr\GIFFiles\Moa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59180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0140253"/>
      </p:ext>
    </p:extLst>
  </p:cSld>
  <p:clrMapOvr>
    <a:masterClrMapping/>
  </p:clrMapOvr>
  <p:transition spd="slow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368300"/>
            <a:ext cx="8001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Judgment on the Gentiles Nations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(25-32)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Ammon (25:1-7)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Moab (25:8-11)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Edom (25:12-14)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Descendants of Esau (Gen. </a:t>
            </a: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25:30; 36:8-9)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Because of what Edom did to Judah (12) [Num. 20:14-21)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God’s hand outstretched against them (vv. 12-14)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75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905BFA-DBB3-4DB5-A98E-947D76C79EB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3" name="Picture 2" descr="D:\Projectr\GIFFiles\Edo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59437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4553335"/>
      </p:ext>
    </p:extLst>
  </p:cSld>
  <p:clrMapOvr>
    <a:masterClrMapping/>
  </p:clrMapOvr>
  <p:transition spd="slow"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358140"/>
            <a:ext cx="8001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Judgment on the Gentiles Nations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(25-32)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Ammon (25:1-7)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Moab (25:8-11)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Edom (25:12-14)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Philistia (25:15-17)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Because of perpetual hatred (v. 15)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rgbClr val="000000"/>
                </a:solidFill>
                <a:latin typeface="Arial Narrow" pitchFamily="34" charset="0"/>
              </a:rPr>
              <a:t>God will stretch out his hand against them (vv. 16-17)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905BFA-DBB3-4DB5-A98E-947D76C79EB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3" name="Picture 2" descr="D:\Projectr\GIFFiles\Philisti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3759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9711025"/>
      </p:ext>
    </p:extLst>
  </p:cSld>
  <p:clrMapOvr>
    <a:masterClrMapping/>
  </p:clrMapOvr>
  <p:transition spd="slow"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378460"/>
            <a:ext cx="8001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Judgment on the Gentiles Nations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(25-32)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Ammon (25:1-7)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Moab (25:8-11)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Edom (25:12-14)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Philistia (25:15-17)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i="1" dirty="0" err="1">
                <a:solidFill>
                  <a:srgbClr val="000000"/>
                </a:solidFill>
                <a:latin typeface="Arial Narrow" pitchFamily="34" charset="0"/>
              </a:rPr>
              <a:t>Tyre</a:t>
            </a: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 (26:1 – 28:19)</a:t>
            </a:r>
            <a:endParaRPr lang="en-US" sz="2200" i="1" dirty="0">
              <a:solidFill>
                <a:srgbClr val="000000"/>
              </a:solidFill>
              <a:latin typeface="Arial Narrow" pitchFamily="34" charset="0"/>
            </a:endParaRP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Fall of </a:t>
            </a: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Tyre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(26)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Lamentation for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</a:rPr>
              <a:t>Tyre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 (27)</a:t>
            </a:r>
          </a:p>
          <a:p>
            <a:pPr marL="1428750" lvl="2" indent="-514350">
              <a:buFont typeface="Wingdings" panose="05000000000000000000" pitchFamily="2" charset="2"/>
              <a:buChar char="ü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Like a ship that is great (vv. 1-11)</a:t>
            </a:r>
          </a:p>
          <a:p>
            <a:pPr marL="1428750" lvl="2" indent="-5143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Trades with others (vv. 12-25)</a:t>
            </a:r>
          </a:p>
          <a:p>
            <a:pPr marL="1428750" lvl="2" indent="-514350">
              <a:buFont typeface="Wingdings" panose="05000000000000000000" pitchFamily="2" charset="2"/>
              <a:buChar char="ü"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Sinks (vv. 26-36)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Prophecy against the king of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</a:rPr>
              <a:t>Tyre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 (28:1-19)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0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B264DFE8-1645-4E49-AE44-C28760555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85800"/>
            <a:ext cx="8556625" cy="555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C9202321-EBA7-4CDD-8E9E-DA65155A2AC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Aram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C449BA-2BE0-4E96-893A-D7416602D075}"/>
              </a:ext>
            </a:extLst>
          </p:cNvPr>
          <p:cNvSpPr/>
          <p:nvPr/>
        </p:nvSpPr>
        <p:spPr>
          <a:xfrm>
            <a:off x="1715589" y="4049486"/>
            <a:ext cx="1230811" cy="10101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368300"/>
            <a:ext cx="8001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Judgment on the Gentiles Nations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(25-32)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Ammon (25:1-7)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Moab (25:8-11)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Edom (25:12-14)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Philistia (25:15-17)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Tyre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(26:1 – 28:19)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Sidon (28:20-26)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Judgment upon Sidon (vv. 20-23)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Because been a thorn to Israel (v. 24)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80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B264DFE8-1645-4E49-AE44-C28760555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85800"/>
            <a:ext cx="8556625" cy="555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C9202321-EBA7-4CDD-8E9E-DA65155A2AC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Aram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C449BA-2BE0-4E96-893A-D7416602D075}"/>
              </a:ext>
            </a:extLst>
          </p:cNvPr>
          <p:cNvSpPr/>
          <p:nvPr/>
        </p:nvSpPr>
        <p:spPr>
          <a:xfrm>
            <a:off x="1908629" y="3328126"/>
            <a:ext cx="1230811" cy="10101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16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085AA8-E185-4806-9963-4685CE12CC97}"/>
              </a:ext>
            </a:extLst>
          </p:cNvPr>
          <p:cNvSpPr txBox="1"/>
          <p:nvPr/>
        </p:nvSpPr>
        <p:spPr>
          <a:xfrm>
            <a:off x="1209040" y="1623050"/>
            <a:ext cx="6725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Remnant to Return (28:25-26)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B7944C-6C2A-40F1-B44E-6B89809AB0D5}"/>
              </a:ext>
            </a:extLst>
          </p:cNvPr>
          <p:cNvSpPr txBox="1"/>
          <p:nvPr/>
        </p:nvSpPr>
        <p:spPr>
          <a:xfrm>
            <a:off x="2387600" y="2346960"/>
            <a:ext cx="4988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Encouragement for the future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Thorns around them will be gone (v. 24)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God’s people will dwell safely</a:t>
            </a:r>
          </a:p>
        </p:txBody>
      </p:sp>
    </p:spTree>
    <p:extLst>
      <p:ext uri="{BB962C8B-B14F-4D97-AF65-F5344CB8AC3E}">
        <p14:creationId xmlns:p14="http://schemas.microsoft.com/office/powerpoint/2010/main" val="325891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B20A86-B3EB-4D0E-9A2B-7C9D60E2D1D3}"/>
              </a:ext>
            </a:extLst>
          </p:cNvPr>
          <p:cNvSpPr txBox="1"/>
          <p:nvPr/>
        </p:nvSpPr>
        <p:spPr>
          <a:xfrm>
            <a:off x="571500" y="378460"/>
            <a:ext cx="80010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Judgment on the Gentiles Nations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(25-32)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Ammon (25:1-7)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Moab (25:8-11)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Edom (25:12-14)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Philistia (25:15-17)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Tyre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(26:1 – 28:19)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 pitchFamily="34" charset="0"/>
              </a:rPr>
              <a:t>Sidon (28:20-26)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Egypt (29-32)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Because of her many sins (29:1-16)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Babylon will conquer Egypt (29:17 – 30:19)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Arm of 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king of Egypt broken (30:20-26)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</a:rPr>
              <a:t>Egypt will be cut down like Assyria (31)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Lamentation for the king and the nation (32)</a:t>
            </a:r>
          </a:p>
          <a:p>
            <a:pPr marL="1428750" lvl="2" indent="-514350">
              <a:buFont typeface="Wingdings" panose="05000000000000000000" pitchFamily="2" charset="2"/>
              <a:buChar char="ü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Pharaoh is like a sea monster I will drag to land (vv. 1-6)</a:t>
            </a:r>
          </a:p>
          <a:p>
            <a:pPr marL="1428750" lvl="2" indent="-514350">
              <a:buFont typeface="Wingdings" panose="05000000000000000000" pitchFamily="2" charset="2"/>
              <a:buChar char="ü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Egypt’s lights will go out – made desolate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vv</a:t>
            </a:r>
            <a:r>
              <a:rPr lang="en-US" sz="2000" dirty="0">
                <a:solidFill>
                  <a:srgbClr val="000000"/>
                </a:solidFill>
                <a:latin typeface="Arial Narrow" pitchFamily="34" charset="0"/>
              </a:rPr>
              <a:t>. 7-16)</a:t>
            </a:r>
          </a:p>
          <a:p>
            <a:pPr marL="1428750" lvl="2" indent="-514350">
              <a:buFont typeface="Wingdings" panose="05000000000000000000" pitchFamily="2" charset="2"/>
              <a:buChar char="ü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Egypt cast down into a pit with </a:t>
            </a:r>
            <a:r>
              <a:rPr lang="en-US" sz="2000" dirty="0">
                <a:solidFill>
                  <a:srgbClr val="000000"/>
                </a:solidFill>
                <a:latin typeface="Arial Narrow" pitchFamily="34" charset="0"/>
              </a:rPr>
              <a:t>other failures (vv. 17-32)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6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Projectr\GIFFiles\Persian Empir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919746"/>
          </a:xfrm>
          <a:prstGeom prst="rect">
            <a:avLst/>
          </a:prstGeom>
          <a:noFill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641A635-EE04-419B-B2B6-5B789BBCFF7E}"/>
              </a:ext>
            </a:extLst>
          </p:cNvPr>
          <p:cNvSpPr/>
          <p:nvPr/>
        </p:nvSpPr>
        <p:spPr>
          <a:xfrm>
            <a:off x="679269" y="3683726"/>
            <a:ext cx="2682240" cy="18375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546193"/>
      </p:ext>
    </p:extLst>
  </p:cSld>
  <p:clrMapOvr>
    <a:masterClrMapping/>
  </p:clrMapOvr>
  <p:transition spd="slow">
    <p:circl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F104-7270-4653-8B07-445CE677C519}"/>
              </a:ext>
            </a:extLst>
          </p:cNvPr>
          <p:cNvSpPr txBox="1"/>
          <p:nvPr/>
        </p:nvSpPr>
        <p:spPr>
          <a:xfrm>
            <a:off x="1071880" y="1442720"/>
            <a:ext cx="7000240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Ezekiel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Chapters 25-32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F5496-CDA6-4AA4-A44D-22126789B033}"/>
              </a:ext>
            </a:extLst>
          </p:cNvPr>
          <p:cNvSpPr txBox="1"/>
          <p:nvPr/>
        </p:nvSpPr>
        <p:spPr>
          <a:xfrm>
            <a:off x="1158240" y="680720"/>
            <a:ext cx="307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Lessons Learned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1F9B7-99CF-4858-A5EC-2A4ADA9470C3}"/>
              </a:ext>
            </a:extLst>
          </p:cNvPr>
          <p:cNvSpPr txBox="1"/>
          <p:nvPr/>
        </p:nvSpPr>
        <p:spPr>
          <a:xfrm>
            <a:off x="1071880" y="3737908"/>
            <a:ext cx="70002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 rules in the kingdoms of men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 is fair in his judgment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nations will give an account</a:t>
            </a:r>
          </a:p>
        </p:txBody>
      </p:sp>
    </p:spTree>
    <p:extLst>
      <p:ext uri="{BB962C8B-B14F-4D97-AF65-F5344CB8AC3E}">
        <p14:creationId xmlns:p14="http://schemas.microsoft.com/office/powerpoint/2010/main" val="30108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1_AccentBox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4E2"/>
      </a:lt2>
      <a:accent1>
        <a:srgbClr val="33A7DD"/>
      </a:accent1>
      <a:accent2>
        <a:srgbClr val="1DB5A6"/>
      </a:accent2>
      <a:accent3>
        <a:srgbClr val="2AB76E"/>
      </a:accent3>
      <a:accent4>
        <a:srgbClr val="1EBA29"/>
      </a:accent4>
      <a:accent5>
        <a:srgbClr val="5BB62A"/>
      </a:accent5>
      <a:accent6>
        <a:srgbClr val="8BAD1C"/>
      </a:accent6>
      <a:hlink>
        <a:srgbClr val="42923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err="1" smtClean="0">
            <a:latin typeface="Arial Narrow" panose="020B0606020202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raj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23881</TotalTime>
  <Words>773</Words>
  <Application>Microsoft Office PowerPoint</Application>
  <PresentationFormat>On-screen Show (4:3)</PresentationFormat>
  <Paragraphs>142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22</vt:i4>
      </vt:variant>
    </vt:vector>
  </HeadingPairs>
  <TitlesOfParts>
    <vt:vector size="41" baseType="lpstr">
      <vt:lpstr>Arial Narrow</vt:lpstr>
      <vt:lpstr>Lucida Sans Unicode</vt:lpstr>
      <vt:lpstr>Wingdings</vt:lpstr>
      <vt:lpstr>Trajan</vt:lpstr>
      <vt:lpstr>Arial</vt:lpstr>
      <vt:lpstr>Wingdings 3</vt:lpstr>
      <vt:lpstr>Calibri</vt:lpstr>
      <vt:lpstr>Verdana</vt:lpstr>
      <vt:lpstr>Wingdings 2</vt:lpstr>
      <vt:lpstr>Times New Roman</vt:lpstr>
      <vt:lpstr>Avenir Next LT Pro</vt:lpstr>
      <vt:lpstr>Arial Nova</vt:lpstr>
      <vt:lpstr>Calibri Light</vt:lpstr>
      <vt:lpstr>AccentBoxVTI</vt:lpstr>
      <vt:lpstr>1_AccentBoxVTI</vt:lpstr>
      <vt:lpstr>5_Office Theme</vt:lpstr>
      <vt:lpstr>8_Office Theme</vt:lpstr>
      <vt:lpstr>Concourse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Aram</vt:lpstr>
      <vt:lpstr>PowerPoint Presentation</vt:lpstr>
      <vt:lpstr>Aram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145</cp:revision>
  <cp:lastPrinted>2020-08-23T18:59:18Z</cp:lastPrinted>
  <dcterms:created xsi:type="dcterms:W3CDTF">2020-01-23T16:47:22Z</dcterms:created>
  <dcterms:modified xsi:type="dcterms:W3CDTF">2020-09-13T21:34:52Z</dcterms:modified>
</cp:coreProperties>
</file>