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31" r:id="rId1"/>
    <p:sldMasterId id="2147483732" r:id="rId2"/>
    <p:sldMasterId id="2147483750" r:id="rId3"/>
  </p:sldMasterIdLst>
  <p:sldIdLst>
    <p:sldId id="325" r:id="rId4"/>
    <p:sldId id="337" r:id="rId5"/>
    <p:sldId id="332" r:id="rId6"/>
    <p:sldId id="281" r:id="rId7"/>
    <p:sldId id="259" r:id="rId8"/>
    <p:sldId id="261" r:id="rId9"/>
    <p:sldId id="258" r:id="rId10"/>
    <p:sldId id="326" r:id="rId11"/>
    <p:sldId id="338" r:id="rId12"/>
    <p:sldId id="262" r:id="rId13"/>
    <p:sldId id="266" r:id="rId14"/>
    <p:sldId id="339" r:id="rId15"/>
    <p:sldId id="340" r:id="rId16"/>
    <p:sldId id="263" r:id="rId17"/>
    <p:sldId id="267" r:id="rId18"/>
    <p:sldId id="264" r:id="rId19"/>
    <p:sldId id="268" r:id="rId20"/>
    <p:sldId id="265" r:id="rId21"/>
    <p:sldId id="269" r:id="rId22"/>
    <p:sldId id="334" r:id="rId23"/>
    <p:sldId id="270" r:id="rId24"/>
  </p:sldIdLst>
  <p:sldSz cx="9144000" cy="6858000" type="screen4x3"/>
  <p:notesSz cx="6858000" cy="9144000"/>
  <p:embeddedFontLst>
    <p:embeddedFont>
      <p:font typeface="Arial Black" panose="020B0A04020102020204" pitchFamily="34" charset="0"/>
      <p:bold r:id="rId25"/>
    </p:embeddedFont>
    <p:embeddedFont>
      <p:font typeface="Georgia Pro Cond Light" panose="02040306050405020303" pitchFamily="18" charset="0"/>
      <p:regular r:id="rId26"/>
      <p:italic r:id="rId27"/>
    </p:embeddedFont>
    <p:embeddedFont>
      <p:font typeface="Speak Pro" panose="020B0504020101020102" pitchFamily="34" charset="0"/>
      <p:regular r:id="rId28"/>
      <p:bold r:id="rId29"/>
      <p:italic r:id="rId30"/>
      <p:boldItalic r:id="rId31"/>
    </p:embeddedFont>
    <p:embeddedFont>
      <p:font typeface="Wingdings 2" panose="05020102010507070707" pitchFamily="18" charset="2"/>
      <p:regular r:id="rId3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8D6CC"/>
    <a:srgbClr val="CDCD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133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2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1.fntdata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8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font" Target="fonts/font4.fntdata"/><Relationship Id="rId36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7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theme" Target="theme/theme1.xml"/><Relationship Id="rId8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773489"/>
            <a:ext cx="9440034" cy="1049867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/>
          <a:lstStyle/>
          <a:p>
            <a:fld id="{88D38747-4367-4BD2-8D51-C97E202738E2}" type="datetime1">
              <a:rPr lang="en-US" smtClean="0"/>
              <a:t>9/12/2020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502139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573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95" y="2076450"/>
            <a:ext cx="10353762" cy="371474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/>
          <a:lstStyle/>
          <a:p>
            <a:fld id="{73C55A3C-5767-4844-A0A3-83778C2E5409}" type="datetime1">
              <a:rPr lang="en-US" smtClean="0"/>
              <a:t>9/12/2020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535026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  <a:prstGeom prst="rect">
            <a:avLst/>
          </a:prstGeo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763439"/>
            <a:ext cx="9590550" cy="1333494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/>
          <a:lstStyle/>
          <a:p>
            <a:fld id="{CAE507A8-A5CF-4D38-AB86-7EDDA87A85D4}" type="datetime1">
              <a:rPr lang="en-US" smtClean="0"/>
              <a:t>9/12/2020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80498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6187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76450"/>
            <a:ext cx="4856841" cy="3622671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0716" y="2076451"/>
            <a:ext cx="4856841" cy="3622672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/>
          <a:lstStyle/>
          <a:p>
            <a:fld id="{BDFCD27C-8599-43EF-BA1D-14DDC1946E06}" type="datetime1">
              <a:rPr lang="en-US" smtClean="0"/>
              <a:t>9/12/2020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25927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>
            <a:extLst>
              <a:ext uri="{FF2B5EF4-FFF2-40B4-BE49-F238E27FC236}">
                <a16:creationId xmlns:a16="http://schemas.microsoft.com/office/drawing/2014/main" id="{37B721FF-D609-4D98-9D19-CF75AA8A54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29200" cy="4099959"/>
          </a:xfrm>
          <a:prstGeom prst="rect">
            <a:avLst/>
          </a:prstGeom>
        </p:spPr>
      </p:pic>
      <p:pic>
        <p:nvPicPr>
          <p:cNvPr id="21" name="Picture 20" descr="Slate-V2-HD-compPhotoInset.png">
            <a:extLst>
              <a:ext uri="{FF2B5EF4-FFF2-40B4-BE49-F238E27FC236}">
                <a16:creationId xmlns:a16="http://schemas.microsoft.com/office/drawing/2014/main" id="{073936BD-C868-433F-8E84-D6DD8E640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357" y="1734506"/>
            <a:ext cx="5029200" cy="409995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6013" y="1855153"/>
            <a:ext cx="4764764" cy="692494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6013" y="2702103"/>
            <a:ext cx="4764764" cy="3043533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3166" y="1855152"/>
            <a:ext cx="4779582" cy="692495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3167" y="2702103"/>
            <a:ext cx="4779581" cy="3043533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/>
          <a:lstStyle/>
          <a:p>
            <a:fld id="{49343D99-809A-49C0-96E5-4250D0B498EE}" type="datetime1">
              <a:rPr lang="en-US" smtClean="0"/>
              <a:t>9/12/2020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906892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573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/>
          <a:lstStyle/>
          <a:p>
            <a:fld id="{A143DE9B-B678-4EFB-BB7D-A4370204A0B0}" type="datetime1">
              <a:rPr lang="en-US" smtClean="0"/>
              <a:t>9/12/2020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122597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/>
          <a:lstStyle/>
          <a:p>
            <a:fld id="{E68812DA-F765-4142-A6A3-A8ED7235E082}" type="datetime1">
              <a:rPr lang="en-US" smtClean="0"/>
              <a:t>9/12/2020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507551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080001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673351"/>
            <a:ext cx="3706889" cy="301625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/>
          <a:lstStyle/>
          <a:p>
            <a:fld id="{3E0277FD-7DE6-41D4-930D-AC99F5AFE54E}" type="datetime1">
              <a:rPr lang="en-US" smtClean="0"/>
              <a:t>9/12/2020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62297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>
            <a:extLst>
              <a:ext uri="{FF2B5EF4-FFF2-40B4-BE49-F238E27FC236}">
                <a16:creationId xmlns:a16="http://schemas.microsoft.com/office/drawing/2014/main" id="{4D06E496-ACBA-4063-B4A1-C5C484EE5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763701"/>
            <a:ext cx="5707899" cy="1675559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prstGeom prst="rect">
            <a:avLst/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3698" y="2679699"/>
            <a:ext cx="4588094" cy="313569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/>
          <a:lstStyle/>
          <a:p>
            <a:fld id="{9EA15526-7079-4B7B-987C-1B5FAE11A0FF}" type="datetime1">
              <a:rPr lang="en-US" smtClean="0"/>
              <a:t>9/12/2020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45309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>
            <a:extLst>
              <a:ext uri="{FF2B5EF4-FFF2-40B4-BE49-F238E27FC236}">
                <a16:creationId xmlns:a16="http://schemas.microsoft.com/office/drawing/2014/main" id="{CE39118B-B3AD-4BD4-BA22-DEFF4E76CE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prstGeom prst="rect">
            <a:avLst/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247728"/>
            <a:ext cx="10353762" cy="543472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/>
          <a:lstStyle/>
          <a:p>
            <a:fld id="{11F1B079-7EF0-44EE-B798-BCC497C9F3B2}" type="datetime1">
              <a:rPr lang="en-US" smtClean="0"/>
              <a:t>9/12/2020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708874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/>
          <a:lstStyle/>
          <a:p>
            <a:fld id="{28FF70A8-1D13-4657-95F0-A9EA54967B8D}" type="datetime1">
              <a:rPr lang="en-US" smtClean="0"/>
              <a:t>9/12/2020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790714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/>
          <a:lstStyle/>
          <a:p>
            <a:fld id="{21EB90AC-71BD-4C7F-8ACA-7B3F18292E63}" type="datetime1">
              <a:rPr lang="en-US" smtClean="0"/>
              <a:t>9/12/2020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3F0D53-0705-41B7-8554-09D21E7807F9}"/>
              </a:ext>
            </a:extLst>
          </p:cNvPr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7F647CD-0F1A-4BB3-89E0-A74F1E1B098D}"/>
              </a:ext>
            </a:extLst>
          </p:cNvPr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5131070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/>
          <a:lstStyle/>
          <a:p>
            <a:fld id="{4E6EFC2C-8905-46F0-B443-CE905B76BA01}" type="datetime1">
              <a:rPr lang="en-US" smtClean="0"/>
              <a:t>9/12/2020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64892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76478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768112"/>
            <a:ext cx="3300984" cy="302308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49"/>
            <a:ext cx="3300984" cy="76478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768112"/>
            <a:ext cx="3300984" cy="302308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76478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768110"/>
            <a:ext cx="3300984" cy="3023089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/>
          <a:lstStyle/>
          <a:p>
            <a:fld id="{D9079DC3-C9B5-499E-9140-0DC28B7074E2}" type="datetime1">
              <a:rPr lang="en-US" smtClean="0"/>
              <a:t>9/12/2020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069851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>
            <a:extLst>
              <a:ext uri="{FF2B5EF4-FFF2-40B4-BE49-F238E27FC236}">
                <a16:creationId xmlns:a16="http://schemas.microsoft.com/office/drawing/2014/main" id="{7E87C569-D426-4615-ADA7-B370EA9834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>
            <a:extLst>
              <a:ext uri="{FF2B5EF4-FFF2-40B4-BE49-F238E27FC236}">
                <a16:creationId xmlns:a16="http://schemas.microsoft.com/office/drawing/2014/main" id="{7B353ED4-7AD0-46C9-88ED-1A16B1433A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>
            <a:extLst>
              <a:ext uri="{FF2B5EF4-FFF2-40B4-BE49-F238E27FC236}">
                <a16:creationId xmlns:a16="http://schemas.microsoft.com/office/drawing/2014/main" id="{F561D985-AD57-459A-B3A6-EBF2960397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572443"/>
            <a:ext cx="3300984" cy="121875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572442"/>
            <a:ext cx="3300984" cy="121875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572442"/>
            <a:ext cx="3300984" cy="121875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/>
          <a:lstStyle/>
          <a:p>
            <a:fld id="{30BB33EA-E472-4D22-9C03-A9C14AA21CED}" type="datetime1">
              <a:rPr lang="en-US" smtClean="0"/>
              <a:t>9/12/2020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987822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573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5" y="2076450"/>
            <a:ext cx="10353762" cy="3714749"/>
          </a:xfrm>
          <a:prstGeom prst="rect">
            <a:avLst/>
          </a:prstGeo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/>
          <a:lstStyle/>
          <a:p>
            <a:fld id="{217E833E-1B6D-415F-AD29-75AE8C43BD0D}" type="datetime1">
              <a:rPr lang="en-US" smtClean="0"/>
              <a:t>9/12/2020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796966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  <a:prstGeom prst="rect">
            <a:avLst/>
          </a:prstGeo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  <a:prstGeom prst="rect">
            <a:avLst/>
          </a:prstGeo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/>
          <a:lstStyle/>
          <a:p>
            <a:fld id="{8452596F-08A7-4B70-989A-F2B1CF31E66B}" type="datetime1">
              <a:rPr lang="en-US" smtClean="0"/>
              <a:t>9/12/2020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552582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773489"/>
            <a:ext cx="9440034" cy="1049867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D38747-4367-4BD2-8D51-C97E202738E2}" type="datetime1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peak Pro" panose="020406030505050303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9/12/2020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peak Pro" panose="020406030505050303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peak Pro" panose="020406030505050303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98EE3D-8CD1-4C3F-BD1C-C98C9596463C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peak Pro" panose="020406030505050303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peak Pro" panose="020406030505050303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237431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573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95" y="2076450"/>
            <a:ext cx="10353762" cy="371474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C55A3C-5767-4844-A0A3-83778C2E5409}" type="datetime1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peak Pro" panose="020406030505050303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9/12/2020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peak Pro" panose="020406030505050303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peak Pro" panose="020406030505050303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98EE3D-8CD1-4C3F-BD1C-C98C9596463C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peak Pro" panose="020406030505050303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peak Pro" panose="020406030505050303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962848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  <a:prstGeom prst="rect">
            <a:avLst/>
          </a:prstGeo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763439"/>
            <a:ext cx="9590550" cy="1333494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E507A8-A5CF-4D38-AB86-7EDDA87A85D4}" type="datetime1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peak Pro" panose="020406030505050303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9/12/2020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peak Pro" panose="020406030505050303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peak Pro" panose="020406030505050303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98EE3D-8CD1-4C3F-BD1C-C98C9596463C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peak Pro" panose="020406030505050303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peak Pro" panose="020406030505050303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709418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6187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76450"/>
            <a:ext cx="4856841" cy="3622671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0716" y="2076451"/>
            <a:ext cx="4856841" cy="3622672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FCD27C-8599-43EF-BA1D-14DDC1946E06}" type="datetime1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peak Pro" panose="020406030505050303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9/12/2020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peak Pro" panose="020406030505050303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peak Pro" panose="020406030505050303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98EE3D-8CD1-4C3F-BD1C-C98C9596463C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peak Pro" panose="020406030505050303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peak Pro" panose="020406030505050303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407691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>
            <a:extLst>
              <a:ext uri="{FF2B5EF4-FFF2-40B4-BE49-F238E27FC236}">
                <a16:creationId xmlns:a16="http://schemas.microsoft.com/office/drawing/2014/main" id="{37B721FF-D609-4D98-9D19-CF75AA8A54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29200" cy="4099959"/>
          </a:xfrm>
          <a:prstGeom prst="rect">
            <a:avLst/>
          </a:prstGeom>
        </p:spPr>
      </p:pic>
      <p:pic>
        <p:nvPicPr>
          <p:cNvPr id="21" name="Picture 20" descr="Slate-V2-HD-compPhotoInset.png">
            <a:extLst>
              <a:ext uri="{FF2B5EF4-FFF2-40B4-BE49-F238E27FC236}">
                <a16:creationId xmlns:a16="http://schemas.microsoft.com/office/drawing/2014/main" id="{073936BD-C868-433F-8E84-D6DD8E640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357" y="1734506"/>
            <a:ext cx="5029200" cy="409995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6013" y="1855153"/>
            <a:ext cx="4764764" cy="692494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6013" y="2702103"/>
            <a:ext cx="4764764" cy="3043533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3166" y="1855152"/>
            <a:ext cx="4779582" cy="692495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3167" y="2702103"/>
            <a:ext cx="4779581" cy="3043533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343D99-809A-49C0-96E5-4250D0B498EE}" type="datetime1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peak Pro" panose="020406030505050303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9/12/2020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peak Pro" panose="020406030505050303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peak Pro" panose="020406030505050303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98EE3D-8CD1-4C3F-BD1C-C98C9596463C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peak Pro" panose="020406030505050303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peak Pro" panose="020406030505050303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891104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573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43DE9B-B678-4EFB-BB7D-A4370204A0B0}" type="datetime1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peak Pro" panose="020406030505050303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9/12/2020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peak Pro" panose="020406030505050303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peak Pro" panose="020406030505050303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98EE3D-8CD1-4C3F-BD1C-C98C9596463C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peak Pro" panose="020406030505050303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peak Pro" panose="020406030505050303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365131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148748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080001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673351"/>
            <a:ext cx="3706889" cy="301625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0277FD-7DE6-41D4-930D-AC99F5AFE54E}" type="datetime1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peak Pro" panose="020406030505050303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9/12/2020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peak Pro" panose="020406030505050303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peak Pro" panose="020406030505050303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98EE3D-8CD1-4C3F-BD1C-C98C9596463C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peak Pro" panose="020406030505050303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peak Pro" panose="020406030505050303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440304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>
            <a:extLst>
              <a:ext uri="{FF2B5EF4-FFF2-40B4-BE49-F238E27FC236}">
                <a16:creationId xmlns:a16="http://schemas.microsoft.com/office/drawing/2014/main" id="{4D06E496-ACBA-4063-B4A1-C5C484EE5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763701"/>
            <a:ext cx="5707899" cy="1675559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prstGeom prst="rect">
            <a:avLst/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3698" y="2679699"/>
            <a:ext cx="4588094" cy="313569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A15526-7079-4B7B-987C-1B5FAE11A0FF}" type="datetime1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peak Pro" panose="020406030505050303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9/12/2020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peak Pro" panose="020406030505050303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peak Pro" panose="020406030505050303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98EE3D-8CD1-4C3F-BD1C-C98C9596463C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peak Pro" panose="020406030505050303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peak Pro" panose="020406030505050303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397021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>
            <a:extLst>
              <a:ext uri="{FF2B5EF4-FFF2-40B4-BE49-F238E27FC236}">
                <a16:creationId xmlns:a16="http://schemas.microsoft.com/office/drawing/2014/main" id="{CE39118B-B3AD-4BD4-BA22-DEFF4E76CE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prstGeom prst="rect">
            <a:avLst/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247728"/>
            <a:ext cx="10353762" cy="543472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F1B079-7EF0-44EE-B798-BCC497C9F3B2}" type="datetime1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peak Pro" panose="020406030505050303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9/12/2020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peak Pro" panose="020406030505050303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peak Pro" panose="020406030505050303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98EE3D-8CD1-4C3F-BD1C-C98C9596463C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peak Pro" panose="020406030505050303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peak Pro" panose="020406030505050303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0699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FF70A8-1D13-4657-95F0-A9EA54967B8D}" type="datetime1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peak Pro" panose="020406030505050303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9/12/2020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peak Pro" panose="020406030505050303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peak Pro" panose="020406030505050303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98EE3D-8CD1-4C3F-BD1C-C98C9596463C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peak Pro" panose="020406030505050303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peak Pro" panose="020406030505050303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618859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EB90AC-71BD-4C7F-8ACA-7B3F18292E63}" type="datetime1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peak Pro" panose="020406030505050303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9/12/2020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peak Pro" panose="020406030505050303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peak Pro" panose="020406030505050303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98EE3D-8CD1-4C3F-BD1C-C98C9596463C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peak Pro" panose="020406030505050303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peak Pro" panose="020406030505050303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3F0D53-0705-41B7-8554-09D21E7807F9}"/>
              </a:ext>
            </a:extLst>
          </p:cNvPr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all" spc="0" normalizeH="0" baseline="0" noProof="0" dirty="0">
                <a:ln w="3175" cmpd="sng"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peak Pro" panose="02040603050505030304"/>
                <a:ea typeface="+mn-ea"/>
                <a:cs typeface="+mn-cs"/>
              </a:rPr>
              <a:t>“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7F647CD-0F1A-4BB3-89E0-A74F1E1B098D}"/>
              </a:ext>
            </a:extLst>
          </p:cNvPr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all" spc="0" normalizeH="0" baseline="0" noProof="0" dirty="0">
                <a:ln w="3175" cmpd="sng"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peak Pro" panose="02040603050505030304"/>
                <a:ea typeface="+mn-ea"/>
                <a:cs typeface="+mn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9198809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6EFC2C-8905-46F0-B443-CE905B76BA01}" type="datetime1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peak Pro" panose="020406030505050303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9/12/2020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peak Pro" panose="020406030505050303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peak Pro" panose="020406030505050303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98EE3D-8CD1-4C3F-BD1C-C98C9596463C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peak Pro" panose="020406030505050303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peak Pro" panose="020406030505050303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717833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76478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768112"/>
            <a:ext cx="3300984" cy="302308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49"/>
            <a:ext cx="3300984" cy="76478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768112"/>
            <a:ext cx="3300984" cy="302308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76478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768110"/>
            <a:ext cx="3300984" cy="3023089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079DC3-C9B5-499E-9140-0DC28B7074E2}" type="datetime1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peak Pro" panose="020406030505050303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9/12/2020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peak Pro" panose="020406030505050303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peak Pro" panose="020406030505050303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98EE3D-8CD1-4C3F-BD1C-C98C9596463C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peak Pro" panose="020406030505050303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peak Pro" panose="020406030505050303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774661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>
            <a:extLst>
              <a:ext uri="{FF2B5EF4-FFF2-40B4-BE49-F238E27FC236}">
                <a16:creationId xmlns:a16="http://schemas.microsoft.com/office/drawing/2014/main" id="{7E87C569-D426-4615-ADA7-B370EA9834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>
            <a:extLst>
              <a:ext uri="{FF2B5EF4-FFF2-40B4-BE49-F238E27FC236}">
                <a16:creationId xmlns:a16="http://schemas.microsoft.com/office/drawing/2014/main" id="{7B353ED4-7AD0-46C9-88ED-1A16B1433A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>
            <a:extLst>
              <a:ext uri="{FF2B5EF4-FFF2-40B4-BE49-F238E27FC236}">
                <a16:creationId xmlns:a16="http://schemas.microsoft.com/office/drawing/2014/main" id="{F561D985-AD57-459A-B3A6-EBF2960397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572443"/>
            <a:ext cx="3300984" cy="121875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572442"/>
            <a:ext cx="3300984" cy="121875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572442"/>
            <a:ext cx="3300984" cy="121875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BB33EA-E472-4D22-9C03-A9C14AA21CED}" type="datetime1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peak Pro" panose="020406030505050303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9/12/2020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peak Pro" panose="020406030505050303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peak Pro" panose="020406030505050303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98EE3D-8CD1-4C3F-BD1C-C98C9596463C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peak Pro" panose="020406030505050303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peak Pro" panose="020406030505050303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076910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573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5" y="2076450"/>
            <a:ext cx="10353762" cy="3714749"/>
          </a:xfrm>
          <a:prstGeom prst="rect">
            <a:avLst/>
          </a:prstGeo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7E833E-1B6D-415F-AD29-75AE8C43BD0D}" type="datetime1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peak Pro" panose="020406030505050303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9/12/2020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peak Pro" panose="020406030505050303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peak Pro" panose="020406030505050303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98EE3D-8CD1-4C3F-BD1C-C98C9596463C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peak Pro" panose="020406030505050303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peak Pro" panose="020406030505050303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054830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  <a:prstGeom prst="rect">
            <a:avLst/>
          </a:prstGeo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  <a:prstGeom prst="rect">
            <a:avLst/>
          </a:prstGeo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52596F-08A7-4B70-989A-F2B1CF31E66B}" type="datetime1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peak Pro" panose="020406030505050303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9/12/2020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peak Pro" panose="020406030505050303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peak Pro" panose="020406030505050303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98EE3D-8CD1-4C3F-BD1C-C98C9596463C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peak Pro" panose="020406030505050303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peak Pro" panose="020406030505050303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793619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73AB82-8E28-4962-8F35-BC30D07894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8941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BE8ADE-9A35-4382-98AE-4E0C7CDA4C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5804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FCA91A-5358-497A-9313-599070AAB0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0262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BCB266-14D6-424F-A7F6-588A474D3C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1357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6670F0-3886-4C2A-9D86-7DCFF5722C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5396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5912A6-122B-47E4-BFFB-6F3EA42DE3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2878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C5D11C-C8AD-48E2-8C6E-6661ADEE70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1859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8C0B8D-9E19-47C3-B99D-734FE5DD33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800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D64D1A-C215-4926-9C6F-1BA1981827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9397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00EDD5-6567-4F1F-BF8A-2A69686E2F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8297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9B0D5D-2E19-44C3-8ADC-9214C6751D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1380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166112F-8618-4FB4-87D4-4C4562D377A7}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90619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8" r:id="rId12"/>
    <p:sldLayoutId id="2147483723" r:id="rId13"/>
    <p:sldLayoutId id="2147483724" r:id="rId14"/>
    <p:sldLayoutId id="2147483725" r:id="rId15"/>
    <p:sldLayoutId id="2147483726" r:id="rId16"/>
    <p:sldLayoutId id="2147483727" r:id="rId17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hf sldNum="0" hdr="0" ftr="0" dt="0"/>
  <p:txStyles>
    <p:titleStyle>
      <a:lvl1pPr algn="ctr" defTabSz="457200" rtl="0" eaLnBrk="1" latinLnBrk="0" hangingPunct="1">
        <a:lnSpc>
          <a:spcPct val="90000"/>
        </a:lnSpc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1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9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7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5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5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60">
            <a:alpha val="22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19C72A2-1332-45B6-A287-C83A02FFF44B}"/>
              </a:ext>
            </a:extLst>
          </p:cNvPr>
          <p:cNvSpPr/>
          <p:nvPr userDrawn="1"/>
        </p:nvSpPr>
        <p:spPr>
          <a:xfrm>
            <a:off x="437323" y="1495839"/>
            <a:ext cx="8269354" cy="149089"/>
          </a:xfrm>
          <a:prstGeom prst="rect">
            <a:avLst/>
          </a:prstGeom>
          <a:solidFill>
            <a:srgbClr val="002060">
              <a:alpha val="30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166112F-8618-4FB4-87D4-4C4562D377A7}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437323" y="318054"/>
            <a:ext cx="1669773" cy="125233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73847506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hf sldNum="0" hdr="0" ftr="0" dt="0"/>
  <p:txStyles>
    <p:titleStyle>
      <a:lvl1pPr algn="ctr" defTabSz="457200" rtl="0" eaLnBrk="1" latinLnBrk="0" hangingPunct="1">
        <a:lnSpc>
          <a:spcPct val="90000"/>
        </a:lnSpc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1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9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7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5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5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chemeClr val="accent2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BE041924-3CFB-44FE-9BE7-8AC272BDDA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315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Text Box 2">
            <a:extLst>
              <a:ext uri="{FF2B5EF4-FFF2-40B4-BE49-F238E27FC236}">
                <a16:creationId xmlns:a16="http://schemas.microsoft.com/office/drawing/2014/main" id="{02633AFE-C792-467D-B6AC-C833751AFC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2209800"/>
            <a:ext cx="8458200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4064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4064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4064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4064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4064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406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406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406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406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3200" b="1" dirty="0">
                <a:solidFill>
                  <a:schemeClr val="bg1"/>
                </a:solidFill>
                <a:latin typeface="Arial" panose="020B0604020202020204" pitchFamily="34" charset="0"/>
              </a:rPr>
              <a:t>I. </a:t>
            </a:r>
            <a:r>
              <a:rPr lang="en-US" altLang="en-US" sz="3200" b="1" u="sng" dirty="0">
                <a:solidFill>
                  <a:schemeClr val="bg1"/>
                </a:solidFill>
                <a:latin typeface="Arial" panose="020B0604020202020204" pitchFamily="34" charset="0"/>
              </a:rPr>
              <a:t>Genuine Apostleship &amp; Joy Over First 	</a:t>
            </a:r>
            <a:r>
              <a:rPr lang="en-US" altLang="en-US" sz="3200" b="1" dirty="0">
                <a:solidFill>
                  <a:schemeClr val="bg1"/>
                </a:solidFill>
                <a:latin typeface="Arial" panose="020B0604020202020204" pitchFamily="34" charset="0"/>
              </a:rPr>
              <a:t>	</a:t>
            </a:r>
            <a:r>
              <a:rPr lang="en-US" altLang="en-US" sz="3200" b="1" u="sng" dirty="0">
                <a:solidFill>
                  <a:schemeClr val="bg1"/>
                </a:solidFill>
                <a:latin typeface="Arial" panose="020B0604020202020204" pitchFamily="34" charset="0"/>
              </a:rPr>
              <a:t>Letter</a:t>
            </a:r>
            <a:r>
              <a:rPr lang="en-US" altLang="en-US" sz="3200" b="1" dirty="0">
                <a:solidFill>
                  <a:schemeClr val="bg1"/>
                </a:solidFill>
                <a:latin typeface="Arial" panose="020B0604020202020204" pitchFamily="34" charset="0"/>
              </a:rPr>
              <a:t> (1-7)</a:t>
            </a:r>
          </a:p>
          <a:p>
            <a:endParaRPr lang="en-US" altLang="en-US" sz="3200" b="1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r>
              <a:rPr lang="en-US" altLang="en-US" sz="3200" b="1" dirty="0">
                <a:solidFill>
                  <a:schemeClr val="bg1"/>
                </a:solidFill>
                <a:latin typeface="Arial" panose="020B0604020202020204" pitchFamily="34" charset="0"/>
              </a:rPr>
              <a:t>II. </a:t>
            </a:r>
            <a:r>
              <a:rPr lang="en-US" altLang="en-US" sz="3200" b="1" u="sng" dirty="0">
                <a:solidFill>
                  <a:schemeClr val="bg1"/>
                </a:solidFill>
                <a:latin typeface="Arial" panose="020B0604020202020204" pitchFamily="34" charset="0"/>
              </a:rPr>
              <a:t>Collection For The Poor Saints</a:t>
            </a:r>
            <a:r>
              <a:rPr lang="en-US" altLang="en-US" sz="3200" b="1" dirty="0">
                <a:solidFill>
                  <a:schemeClr val="bg1"/>
                </a:solidFill>
                <a:latin typeface="Arial" panose="020B0604020202020204" pitchFamily="34" charset="0"/>
              </a:rPr>
              <a:t> (8-9)</a:t>
            </a:r>
          </a:p>
          <a:p>
            <a:endParaRPr lang="en-US" altLang="en-US" sz="3200" b="1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r>
              <a:rPr lang="en-US" altLang="en-US" sz="3200" b="1" dirty="0">
                <a:solidFill>
                  <a:schemeClr val="bg1"/>
                </a:solidFill>
                <a:latin typeface="Arial" panose="020B0604020202020204" pitchFamily="34" charset="0"/>
              </a:rPr>
              <a:t>III. </a:t>
            </a:r>
            <a:r>
              <a:rPr lang="en-US" altLang="en-US" sz="3200" b="1" u="sng" dirty="0">
                <a:solidFill>
                  <a:schemeClr val="bg1"/>
                </a:solidFill>
                <a:latin typeface="Arial" panose="020B0604020202020204" pitchFamily="34" charset="0"/>
              </a:rPr>
              <a:t>Defense Of His Apostleship And Attack </a:t>
            </a:r>
            <a:r>
              <a:rPr lang="en-US" altLang="en-US" sz="3200" b="1" dirty="0">
                <a:solidFill>
                  <a:schemeClr val="bg1"/>
                </a:solidFill>
                <a:latin typeface="Arial" panose="020B0604020202020204" pitchFamily="34" charset="0"/>
              </a:rPr>
              <a:t>	</a:t>
            </a:r>
            <a:r>
              <a:rPr lang="en-US" altLang="en-US" sz="3200" b="1" u="sng" dirty="0">
                <a:solidFill>
                  <a:schemeClr val="bg1"/>
                </a:solidFill>
                <a:latin typeface="Arial" panose="020B0604020202020204" pitchFamily="34" charset="0"/>
              </a:rPr>
              <a:t>Of False Teachers</a:t>
            </a:r>
            <a:r>
              <a:rPr lang="en-US" altLang="en-US" sz="3200" b="1" dirty="0">
                <a:solidFill>
                  <a:schemeClr val="bg1"/>
                </a:solidFill>
                <a:latin typeface="Arial" panose="020B0604020202020204" pitchFamily="34" charset="0"/>
              </a:rPr>
              <a:t> (10-13)</a:t>
            </a:r>
          </a:p>
        </p:txBody>
      </p:sp>
      <p:sp>
        <p:nvSpPr>
          <p:cNvPr id="139267" name="Text Box 3">
            <a:extLst>
              <a:ext uri="{FF2B5EF4-FFF2-40B4-BE49-F238E27FC236}">
                <a16:creationId xmlns:a16="http://schemas.microsoft.com/office/drawing/2014/main" id="{AD786AC0-8488-4324-933D-24FD84B06E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588963"/>
          </a:xfrm>
          <a:prstGeom prst="rect">
            <a:avLst/>
          </a:prstGeom>
          <a:gradFill rotWithShape="0">
            <a:gsLst>
              <a:gs pos="0">
                <a:srgbClr val="CC6600"/>
              </a:gs>
              <a:gs pos="100000">
                <a:srgbClr val="CC6600">
                  <a:gamma/>
                  <a:shade val="46275"/>
                  <a:invGamma/>
                </a:srgbClr>
              </a:gs>
            </a:gsLst>
            <a:lin ang="270000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3200" b="1">
                <a:solidFill>
                  <a:srgbClr val="FFFF00"/>
                </a:solidFill>
              </a:rPr>
              <a:t>Paul’s Defense Of His Apostleship &amp; Ministry</a:t>
            </a:r>
          </a:p>
        </p:txBody>
      </p:sp>
      <p:sp>
        <p:nvSpPr>
          <p:cNvPr id="139269" name="WordArt 5">
            <a:extLst>
              <a:ext uri="{FF2B5EF4-FFF2-40B4-BE49-F238E27FC236}">
                <a16:creationId xmlns:a16="http://schemas.microsoft.com/office/drawing/2014/main" id="{F365D6C3-155E-4F53-AAA4-837AFAACBE11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743200" y="228600"/>
            <a:ext cx="3314700" cy="638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Arial Black" panose="020B0A04020102020204" pitchFamily="34" charset="0"/>
              </a:rPr>
              <a:t>2 Corinthians</a:t>
            </a: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9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26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Text Box 2">
            <a:extLst>
              <a:ext uri="{FF2B5EF4-FFF2-40B4-BE49-F238E27FC236}">
                <a16:creationId xmlns:a16="http://schemas.microsoft.com/office/drawing/2014/main" id="{02633AFE-C792-467D-B6AC-C833751AFC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2209800"/>
            <a:ext cx="8458200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4064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4064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4064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4064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4064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406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406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406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406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3200" b="1" dirty="0">
                <a:solidFill>
                  <a:schemeClr val="bg1"/>
                </a:solidFill>
                <a:latin typeface="Arial" panose="020B0604020202020204" pitchFamily="34" charset="0"/>
              </a:rPr>
              <a:t>I. </a:t>
            </a:r>
            <a:r>
              <a:rPr lang="en-US" altLang="en-US" sz="3200" b="1" u="sng" dirty="0">
                <a:solidFill>
                  <a:schemeClr val="bg1"/>
                </a:solidFill>
                <a:latin typeface="Arial" panose="020B0604020202020204" pitchFamily="34" charset="0"/>
              </a:rPr>
              <a:t>Genuine Apostleship &amp; Joy Over First 	</a:t>
            </a:r>
            <a:r>
              <a:rPr lang="en-US" altLang="en-US" sz="3200" b="1" dirty="0">
                <a:solidFill>
                  <a:schemeClr val="bg1"/>
                </a:solidFill>
                <a:latin typeface="Arial" panose="020B0604020202020204" pitchFamily="34" charset="0"/>
              </a:rPr>
              <a:t>	</a:t>
            </a:r>
            <a:r>
              <a:rPr lang="en-US" altLang="en-US" sz="3200" b="1" u="sng" dirty="0">
                <a:solidFill>
                  <a:schemeClr val="bg1"/>
                </a:solidFill>
                <a:latin typeface="Arial" panose="020B0604020202020204" pitchFamily="34" charset="0"/>
              </a:rPr>
              <a:t>Letter</a:t>
            </a:r>
            <a:r>
              <a:rPr lang="en-US" altLang="en-US" sz="3200" b="1" dirty="0">
                <a:solidFill>
                  <a:schemeClr val="bg1"/>
                </a:solidFill>
                <a:latin typeface="Arial" panose="020B0604020202020204" pitchFamily="34" charset="0"/>
              </a:rPr>
              <a:t> (1-7)</a:t>
            </a:r>
          </a:p>
          <a:p>
            <a:endParaRPr lang="en-US" altLang="en-US" sz="3200" b="1" dirty="0">
              <a:solidFill>
                <a:srgbClr val="428E8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  <a:p>
            <a:r>
              <a:rPr lang="en-US" altLang="en-US" sz="3200" b="1" dirty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II. </a:t>
            </a:r>
            <a:r>
              <a:rPr lang="en-US" altLang="en-US" sz="3200" b="1" u="sng" dirty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Collection For The Poor Saints</a:t>
            </a:r>
            <a:r>
              <a:rPr lang="en-US" altLang="en-US" sz="3200" b="1" dirty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(8-9)</a:t>
            </a:r>
          </a:p>
          <a:p>
            <a:endParaRPr lang="en-US" altLang="en-US" sz="3200" b="1" dirty="0">
              <a:solidFill>
                <a:schemeClr val="tx1">
                  <a:lumMod val="7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  <a:p>
            <a:r>
              <a:rPr lang="en-US" altLang="en-US" sz="3200" b="1" dirty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III. </a:t>
            </a:r>
            <a:r>
              <a:rPr lang="en-US" altLang="en-US" sz="3200" b="1" u="sng" dirty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Defense Of His Apostleship And Attack </a:t>
            </a:r>
            <a:r>
              <a:rPr lang="en-US" altLang="en-US" sz="3200" b="1" dirty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	</a:t>
            </a:r>
            <a:r>
              <a:rPr lang="en-US" altLang="en-US" sz="3200" b="1" u="sng" dirty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Of False Teachers</a:t>
            </a:r>
            <a:r>
              <a:rPr lang="en-US" altLang="en-US" sz="3200" b="1" dirty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(10-13)</a:t>
            </a:r>
          </a:p>
        </p:txBody>
      </p:sp>
      <p:sp>
        <p:nvSpPr>
          <p:cNvPr id="139267" name="Text Box 3">
            <a:extLst>
              <a:ext uri="{FF2B5EF4-FFF2-40B4-BE49-F238E27FC236}">
                <a16:creationId xmlns:a16="http://schemas.microsoft.com/office/drawing/2014/main" id="{AD786AC0-8488-4324-933D-24FD84B06E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588963"/>
          </a:xfrm>
          <a:prstGeom prst="rect">
            <a:avLst/>
          </a:prstGeom>
          <a:gradFill rotWithShape="0">
            <a:gsLst>
              <a:gs pos="0">
                <a:srgbClr val="CC6600"/>
              </a:gs>
              <a:gs pos="100000">
                <a:srgbClr val="CC6600">
                  <a:gamma/>
                  <a:shade val="46275"/>
                  <a:invGamma/>
                </a:srgbClr>
              </a:gs>
            </a:gsLst>
            <a:lin ang="270000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3200" b="1">
                <a:solidFill>
                  <a:srgbClr val="FFFF00"/>
                </a:solidFill>
              </a:rPr>
              <a:t>Paul’s Defense Of His Apostleship &amp; Ministry</a:t>
            </a:r>
          </a:p>
        </p:txBody>
      </p:sp>
      <p:sp>
        <p:nvSpPr>
          <p:cNvPr id="139269" name="WordArt 5">
            <a:extLst>
              <a:ext uri="{FF2B5EF4-FFF2-40B4-BE49-F238E27FC236}">
                <a16:creationId xmlns:a16="http://schemas.microsoft.com/office/drawing/2014/main" id="{F365D6C3-155E-4F53-AAA4-837AFAACBE11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743200" y="228600"/>
            <a:ext cx="3314700" cy="638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Arial Black" panose="020B0A04020102020204" pitchFamily="34" charset="0"/>
              </a:rPr>
              <a:t>2 Corinthians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133956BE-B923-4A62-8C60-AE2DB40E1E09}"/>
              </a:ext>
            </a:extLst>
          </p:cNvPr>
          <p:cNvSpPr/>
          <p:nvPr/>
        </p:nvSpPr>
        <p:spPr bwMode="auto">
          <a:xfrm>
            <a:off x="-228600" y="1905000"/>
            <a:ext cx="9372600" cy="1676400"/>
          </a:xfrm>
          <a:prstGeom prst="ellipse">
            <a:avLst/>
          </a:prstGeom>
          <a:noFill/>
          <a:ln w="381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sd="1634779923">
                  <a:custGeom>
                    <a:avLst/>
                    <a:gdLst>
                      <a:gd name="connsiteX0" fmla="*/ 0 w 9372600"/>
                      <a:gd name="connsiteY0" fmla="*/ 838200 h 1676400"/>
                      <a:gd name="connsiteX1" fmla="*/ 4686300 w 9372600"/>
                      <a:gd name="connsiteY1" fmla="*/ 0 h 1676400"/>
                      <a:gd name="connsiteX2" fmla="*/ 9372600 w 9372600"/>
                      <a:gd name="connsiteY2" fmla="*/ 838200 h 1676400"/>
                      <a:gd name="connsiteX3" fmla="*/ 4686300 w 9372600"/>
                      <a:gd name="connsiteY3" fmla="*/ 1676400 h 1676400"/>
                      <a:gd name="connsiteX4" fmla="*/ 0 w 9372600"/>
                      <a:gd name="connsiteY4" fmla="*/ 838200 h 167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372600" h="1676400" extrusionOk="0">
                        <a:moveTo>
                          <a:pt x="0" y="838200"/>
                        </a:moveTo>
                        <a:cubicBezTo>
                          <a:pt x="-26338" y="534662"/>
                          <a:pt x="2106581" y="374247"/>
                          <a:pt x="4686300" y="0"/>
                        </a:cubicBezTo>
                        <a:cubicBezTo>
                          <a:pt x="7336602" y="-32909"/>
                          <a:pt x="9441976" y="341363"/>
                          <a:pt x="9372600" y="838200"/>
                        </a:cubicBezTo>
                        <a:cubicBezTo>
                          <a:pt x="9507429" y="1270772"/>
                          <a:pt x="7262128" y="1957331"/>
                          <a:pt x="4686300" y="1676400"/>
                        </a:cubicBezTo>
                        <a:cubicBezTo>
                          <a:pt x="2116796" y="1705973"/>
                          <a:pt x="-6600" y="1294309"/>
                          <a:pt x="0" y="83820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8186567"/>
      </p:ext>
    </p:extLst>
  </p:cSld>
  <p:clrMapOvr>
    <a:masterClrMapping/>
  </p:clrMapOvr>
  <p:transition spd="med">
    <p:zo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7" name="Text Box 5">
            <a:extLst>
              <a:ext uri="{FF2B5EF4-FFF2-40B4-BE49-F238E27FC236}">
                <a16:creationId xmlns:a16="http://schemas.microsoft.com/office/drawing/2014/main" id="{009787B9-4E59-4F06-8ED1-ACB42C6377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76200" y="228600"/>
            <a:ext cx="9220200" cy="491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en-US" altLang="en-US" sz="3200" b="1" u="sng" dirty="0">
                <a:solidFill>
                  <a:schemeClr val="bg1"/>
                </a:solidFill>
              </a:rPr>
              <a:t>2 Corinthians 4</a:t>
            </a:r>
          </a:p>
        </p:txBody>
      </p:sp>
      <p:sp>
        <p:nvSpPr>
          <p:cNvPr id="161798" name="Text Box 6">
            <a:extLst>
              <a:ext uri="{FF2B5EF4-FFF2-40B4-BE49-F238E27FC236}">
                <a16:creationId xmlns:a16="http://schemas.microsoft.com/office/drawing/2014/main" id="{13024A14-293B-419D-8905-2E8A206069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447800"/>
            <a:ext cx="3581400" cy="2665413"/>
          </a:xfrm>
          <a:prstGeom prst="rect">
            <a:avLst/>
          </a:prstGeom>
          <a:solidFill>
            <a:srgbClr val="990000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</a:pPr>
            <a:endParaRPr lang="en-US" altLang="en-US" sz="2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en-US" alt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Chapter 3</a:t>
            </a:r>
          </a:p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en-US" alt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Ministers = Servants</a:t>
            </a:r>
          </a:p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en-US" alt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of New Covenant</a:t>
            </a:r>
          </a:p>
          <a:p>
            <a:pPr algn="ctr">
              <a:lnSpc>
                <a:spcPct val="80000"/>
              </a:lnSpc>
              <a:spcBef>
                <a:spcPct val="50000"/>
              </a:spcBef>
            </a:pPr>
            <a:endParaRPr lang="en-US" altLang="en-US" sz="2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pSp>
        <p:nvGrpSpPr>
          <p:cNvPr id="161801" name="Group 9">
            <a:extLst>
              <a:ext uri="{FF2B5EF4-FFF2-40B4-BE49-F238E27FC236}">
                <a16:creationId xmlns:a16="http://schemas.microsoft.com/office/drawing/2014/main" id="{42DA5E15-7262-4B80-8AAE-D412AF183917}"/>
              </a:ext>
            </a:extLst>
          </p:cNvPr>
          <p:cNvGrpSpPr>
            <a:grpSpLocks/>
          </p:cNvGrpSpPr>
          <p:nvPr/>
        </p:nvGrpSpPr>
        <p:grpSpPr bwMode="auto">
          <a:xfrm>
            <a:off x="4114800" y="1447800"/>
            <a:ext cx="4343400" cy="2665413"/>
            <a:chOff x="2592" y="912"/>
            <a:chExt cx="2736" cy="1679"/>
          </a:xfrm>
        </p:grpSpPr>
        <p:sp>
          <p:nvSpPr>
            <p:cNvPr id="161800" name="AutoShape 8">
              <a:extLst>
                <a:ext uri="{FF2B5EF4-FFF2-40B4-BE49-F238E27FC236}">
                  <a16:creationId xmlns:a16="http://schemas.microsoft.com/office/drawing/2014/main" id="{40E12804-359F-4A79-BFF1-C46DFEBF71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2" y="1488"/>
              <a:ext cx="576" cy="576"/>
            </a:xfrm>
            <a:prstGeom prst="leftArrow">
              <a:avLst>
                <a:gd name="adj1" fmla="val 63537"/>
                <a:gd name="adj2" fmla="val 39931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1799" name="Text Box 7">
              <a:extLst>
                <a:ext uri="{FF2B5EF4-FFF2-40B4-BE49-F238E27FC236}">
                  <a16:creationId xmlns:a16="http://schemas.microsoft.com/office/drawing/2014/main" id="{95D63FE4-F780-469B-926B-D3C22188B3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72" y="912"/>
              <a:ext cx="2256" cy="1679"/>
            </a:xfrm>
            <a:prstGeom prst="rect">
              <a:avLst/>
            </a:prstGeom>
            <a:solidFill>
              <a:srgbClr val="990000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ct val="80000"/>
                </a:lnSpc>
                <a:spcBef>
                  <a:spcPct val="50000"/>
                </a:spcBef>
              </a:pPr>
              <a:endParaRPr lang="en-US" altLang="en-US" sz="280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  <a:p>
              <a:pPr algn="ctr">
                <a:lnSpc>
                  <a:spcPct val="80000"/>
                </a:lnSpc>
                <a:spcBef>
                  <a:spcPct val="50000"/>
                </a:spcBef>
              </a:pPr>
              <a:r>
                <a:rPr lang="en-US" altLang="en-US" sz="2800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Chapter 4</a:t>
              </a:r>
            </a:p>
            <a:p>
              <a:pPr algn="ctr">
                <a:lnSpc>
                  <a:spcPct val="80000"/>
                </a:lnSpc>
                <a:spcBef>
                  <a:spcPct val="50000"/>
                </a:spcBef>
              </a:pPr>
              <a:r>
                <a:rPr lang="en-US" altLang="en-US" sz="2800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“Therefore since we</a:t>
              </a:r>
            </a:p>
            <a:p>
              <a:pPr algn="ctr">
                <a:lnSpc>
                  <a:spcPct val="80000"/>
                </a:lnSpc>
                <a:spcBef>
                  <a:spcPct val="50000"/>
                </a:spcBef>
              </a:pPr>
              <a:r>
                <a:rPr lang="en-US" altLang="en-US" sz="2800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have this ministry…”</a:t>
              </a:r>
            </a:p>
            <a:p>
              <a:pPr algn="ctr">
                <a:lnSpc>
                  <a:spcPct val="80000"/>
                </a:lnSpc>
                <a:spcBef>
                  <a:spcPct val="50000"/>
                </a:spcBef>
              </a:pPr>
              <a:endParaRPr lang="en-US" altLang="en-US" sz="280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sp>
        <p:nvSpPr>
          <p:cNvPr id="161802" name="Text Box 10">
            <a:extLst>
              <a:ext uri="{FF2B5EF4-FFF2-40B4-BE49-F238E27FC236}">
                <a16:creationId xmlns:a16="http://schemas.microsoft.com/office/drawing/2014/main" id="{8B3CA084-66C1-433F-A323-3F63E52BD2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4419600"/>
            <a:ext cx="74676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800" b="1" dirty="0">
                <a:solidFill>
                  <a:schemeClr val="bg1"/>
                </a:solidFill>
              </a:rPr>
              <a:t>Consequences, Results or Impact of Serving Christ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F499B18-562D-4B45-93F9-3D82E67BD1D2}"/>
              </a:ext>
            </a:extLst>
          </p:cNvPr>
          <p:cNvSpPr txBox="1"/>
          <p:nvPr/>
        </p:nvSpPr>
        <p:spPr>
          <a:xfrm>
            <a:off x="936171" y="5502603"/>
            <a:ext cx="731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We are servants for Jesus’ sake (4:5)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18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18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18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18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1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80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1026">
            <a:extLst>
              <a:ext uri="{FF2B5EF4-FFF2-40B4-BE49-F238E27FC236}">
                <a16:creationId xmlns:a16="http://schemas.microsoft.com/office/drawing/2014/main" id="{78CB265F-F85F-4CEF-AC40-AF383E7752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947863"/>
            <a:ext cx="8458200" cy="3081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400050">
              <a:tabLst>
                <a:tab pos="3429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400050">
              <a:tabLst>
                <a:tab pos="3429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400050">
              <a:tabLst>
                <a:tab pos="3429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400050">
              <a:tabLst>
                <a:tab pos="3429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400050">
              <a:tabLst>
                <a:tab pos="3429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800" b="1" dirty="0">
                <a:solidFill>
                  <a:schemeClr val="bg1"/>
                </a:solidFill>
                <a:latin typeface="Arial" panose="020B0604020202020204" pitchFamily="34" charset="0"/>
              </a:rPr>
              <a:t>I. </a:t>
            </a:r>
            <a:r>
              <a:rPr lang="en-US" altLang="en-US" sz="2800" b="1" u="sng" dirty="0">
                <a:solidFill>
                  <a:schemeClr val="bg1"/>
                </a:solidFill>
                <a:latin typeface="Arial" panose="020B0604020202020204" pitchFamily="34" charset="0"/>
              </a:rPr>
              <a:t>We Don’t Faint</a:t>
            </a:r>
            <a:r>
              <a:rPr lang="en-US" altLang="en-US" sz="2800" b="1" dirty="0">
                <a:solidFill>
                  <a:schemeClr val="bg1"/>
                </a:solidFill>
                <a:latin typeface="Arial" panose="020B0604020202020204" pitchFamily="34" charset="0"/>
              </a:rPr>
              <a:t> (v. 1)</a:t>
            </a:r>
          </a:p>
          <a:p>
            <a:endParaRPr lang="en-US" altLang="en-US" sz="2800" b="1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r>
              <a:rPr lang="en-US" altLang="en-US" sz="2800" b="1" dirty="0">
                <a:solidFill>
                  <a:schemeClr val="bg1"/>
                </a:solidFill>
                <a:latin typeface="Arial" panose="020B0604020202020204" pitchFamily="34" charset="0"/>
              </a:rPr>
              <a:t>II. </a:t>
            </a:r>
            <a:r>
              <a:rPr lang="en-US" altLang="en-US" sz="2800" b="1" u="sng" dirty="0">
                <a:solidFill>
                  <a:schemeClr val="bg1"/>
                </a:solidFill>
                <a:latin typeface="Arial" panose="020B0604020202020204" pitchFamily="34" charset="0"/>
              </a:rPr>
              <a:t>We Renounce The World</a:t>
            </a:r>
            <a:r>
              <a:rPr lang="en-US" altLang="en-US" sz="2800" b="1" dirty="0">
                <a:solidFill>
                  <a:schemeClr val="bg1"/>
                </a:solidFill>
                <a:latin typeface="Arial" panose="020B0604020202020204" pitchFamily="34" charset="0"/>
              </a:rPr>
              <a:t> (v. 2)</a:t>
            </a:r>
          </a:p>
          <a:p>
            <a:endParaRPr lang="en-US" altLang="en-US" sz="2800" b="1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r>
              <a:rPr lang="en-US" altLang="en-US" sz="2800" b="1" dirty="0">
                <a:solidFill>
                  <a:schemeClr val="bg1"/>
                </a:solidFill>
                <a:latin typeface="Arial" panose="020B0604020202020204" pitchFamily="34" charset="0"/>
              </a:rPr>
              <a:t>III. </a:t>
            </a:r>
            <a:r>
              <a:rPr lang="en-US" altLang="en-US" sz="2800" b="1" u="sng" dirty="0">
                <a:solidFill>
                  <a:schemeClr val="bg1"/>
                </a:solidFill>
                <a:latin typeface="Arial" panose="020B0604020202020204" pitchFamily="34" charset="0"/>
              </a:rPr>
              <a:t>Sole Objective Is To Preach Christ</a:t>
            </a:r>
            <a:r>
              <a:rPr lang="en-US" altLang="en-US" sz="2800" b="1" dirty="0">
                <a:solidFill>
                  <a:schemeClr val="bg1"/>
                </a:solidFill>
                <a:latin typeface="Arial" panose="020B0604020202020204" pitchFamily="34" charset="0"/>
              </a:rPr>
              <a:t> (vv. 3-7)</a:t>
            </a:r>
          </a:p>
          <a:p>
            <a:endParaRPr lang="en-US" altLang="en-US" sz="2800" b="1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r>
              <a:rPr lang="en-US" altLang="en-US" sz="2800" b="1" dirty="0">
                <a:solidFill>
                  <a:schemeClr val="bg1"/>
                </a:solidFill>
                <a:latin typeface="Arial" panose="020B0604020202020204" pitchFamily="34" charset="0"/>
              </a:rPr>
              <a:t>IV. </a:t>
            </a:r>
            <a:r>
              <a:rPr lang="en-US" altLang="en-US" sz="2800" b="1" u="sng" dirty="0">
                <a:solidFill>
                  <a:schemeClr val="bg1"/>
                </a:solidFill>
                <a:latin typeface="Arial" panose="020B0604020202020204" pitchFamily="34" charset="0"/>
              </a:rPr>
              <a:t>Suffer Persecution</a:t>
            </a:r>
            <a:r>
              <a:rPr lang="en-US" altLang="en-US" sz="2800" b="1" dirty="0">
                <a:solidFill>
                  <a:schemeClr val="bg1"/>
                </a:solidFill>
                <a:latin typeface="Arial" panose="020B0604020202020204" pitchFamily="34" charset="0"/>
              </a:rPr>
              <a:t> (vv. 8-18)</a:t>
            </a:r>
          </a:p>
        </p:txBody>
      </p:sp>
      <p:sp>
        <p:nvSpPr>
          <p:cNvPr id="28676" name="WordArt 1028">
            <a:extLst>
              <a:ext uri="{FF2B5EF4-FFF2-40B4-BE49-F238E27FC236}">
                <a16:creationId xmlns:a16="http://schemas.microsoft.com/office/drawing/2014/main" id="{1C1D4811-C681-4678-9E56-54DED185EDAA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447800" y="228600"/>
            <a:ext cx="6248400" cy="11430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Triangle">
              <a:avLst>
                <a:gd name="adj" fmla="val 24676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  <a:contourClr>
                <a:srgbClr val="FFFFCC"/>
              </a:contourClr>
            </a:sp3d>
          </a:bodyPr>
          <a:lstStyle/>
          <a:p>
            <a:pPr algn="ctr"/>
            <a:r>
              <a:rPr lang="en-US" sz="3600" b="1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The Impact of Serving Christ</a:t>
            </a:r>
          </a:p>
        </p:txBody>
      </p:sp>
      <p:sp>
        <p:nvSpPr>
          <p:cNvPr id="28677" name="Rectangle 1029">
            <a:extLst>
              <a:ext uri="{FF2B5EF4-FFF2-40B4-BE49-F238E27FC236}">
                <a16:creationId xmlns:a16="http://schemas.microsoft.com/office/drawing/2014/main" id="{E15C15DA-FC36-47A6-91EC-0BDF274235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24000"/>
            <a:ext cx="9144000" cy="76200"/>
          </a:xfrm>
          <a:prstGeom prst="rect">
            <a:avLst/>
          </a:prstGeom>
          <a:solidFill>
            <a:srgbClr val="990000"/>
          </a:solidFill>
          <a:ln w="19050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spd="med">
    <p:zo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Freeform 5">
            <a:extLst>
              <a:ext uri="{FF2B5EF4-FFF2-40B4-BE49-F238E27FC236}">
                <a16:creationId xmlns:a16="http://schemas.microsoft.com/office/drawing/2014/main" id="{608EAA06-5488-416B-B2B2-E55213011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16200000" flipH="1">
            <a:off x="5271318" y="1683639"/>
            <a:ext cx="4254640" cy="3490723"/>
          </a:xfrm>
          <a:prstGeom prst="round2SameRect">
            <a:avLst>
              <a:gd name="adj1" fmla="val 5146"/>
              <a:gd name="adj2" fmla="val 400"/>
            </a:avLst>
          </a:prstGeom>
          <a:ln>
            <a:noFill/>
          </a:ln>
          <a:effectLst>
            <a:outerShdw blurRad="50800" dist="38100" dir="5400000" algn="tl" rotWithShape="0">
              <a:srgbClr val="000000">
                <a:alpha val="43000"/>
              </a:srgbClr>
            </a:outerShdw>
          </a:effectLst>
          <a:extLst>
            <a:ext uri="{91240B29-F687-4f45-9708-019B960494DF}">
              <a14:hiddenLine xmlns="" xmlns:a14="http://schemas.microsoft.com/office/drawing/2010/main" xmlns:p14="http://schemas.microsoft.com/office/powerpoint/2010/main" xmlns:a16="http://schemas.microsoft.com/office/drawing/2014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peak Pro" panose="020406030505050303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CE2B8A-0D91-48C1-9B7A-CCCF896DB1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13407" y="1623412"/>
            <a:ext cx="2627341" cy="2287229"/>
          </a:xfrm>
        </p:spPr>
        <p:txBody>
          <a:bodyPr>
            <a:normAutofit/>
          </a:bodyPr>
          <a:lstStyle/>
          <a:p>
            <a:pPr algn="l"/>
            <a:r>
              <a:rPr lang="en-US" sz="4800" dirty="0"/>
              <a:t>Reasons</a:t>
            </a:r>
            <a:br>
              <a:rPr lang="en-US" sz="4800" dirty="0"/>
            </a:br>
            <a:r>
              <a:rPr lang="en-US" sz="4800" dirty="0"/>
              <a:t>for</a:t>
            </a:r>
            <a:br>
              <a:rPr lang="en-US" sz="4800" dirty="0"/>
            </a:br>
            <a:r>
              <a:rPr lang="en-US" sz="4800" dirty="0"/>
              <a:t>Service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874CD23B-E9A6-4743-A15A-109282E32440}"/>
              </a:ext>
            </a:extLst>
          </p:cNvPr>
          <p:cNvSpPr txBox="1">
            <a:spLocks/>
          </p:cNvSpPr>
          <p:nvPr/>
        </p:nvSpPr>
        <p:spPr>
          <a:xfrm>
            <a:off x="5653276" y="4579427"/>
            <a:ext cx="3490704" cy="504635"/>
          </a:xfrm>
          <a:prstGeom prst="rect">
            <a:avLst/>
          </a:prstGeom>
        </p:spPr>
        <p:txBody>
          <a:bodyPr anchor="t">
            <a:normAutofit fontScale="92500"/>
          </a:bodyPr>
          <a:lstStyle>
            <a:lvl1pPr marL="0" indent="0" algn="ctr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1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9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7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5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5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4572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rgbClr val="E7E6E6"/>
              </a:buClr>
              <a:buSzPct val="70000"/>
              <a:buFont typeface="Wingdings 2" charset="2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FF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Speak Pro" panose="02040603050505030304"/>
                <a:ea typeface="+mn-ea"/>
                <a:cs typeface="+mn-cs"/>
              </a:rPr>
              <a:t>2 Corinthians 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34BBE3-1EDA-4692-A763-86CEB899F304}"/>
              </a:ext>
            </a:extLst>
          </p:cNvPr>
          <p:cNvSpPr txBox="1"/>
          <p:nvPr/>
        </p:nvSpPr>
        <p:spPr>
          <a:xfrm>
            <a:off x="731520" y="345824"/>
            <a:ext cx="7680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solidFill>
                  <a:schemeClr val="accent4">
                    <a:lumMod val="75000"/>
                  </a:schemeClr>
                </a:solidFill>
              </a:rPr>
              <a:t>The Christian’s Drive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F699A27-0299-4B76-90D1-78CA92593BD9}"/>
              </a:ext>
            </a:extLst>
          </p:cNvPr>
          <p:cNvSpPr txBox="1"/>
          <p:nvPr/>
        </p:nvSpPr>
        <p:spPr>
          <a:xfrm>
            <a:off x="731520" y="5988956"/>
            <a:ext cx="7680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solidFill>
                  <a:schemeClr val="accent4">
                    <a:lumMod val="75000"/>
                  </a:schemeClr>
                </a:solidFill>
              </a:rPr>
              <a:t>Motives for Doing Right</a:t>
            </a:r>
          </a:p>
        </p:txBody>
      </p:sp>
    </p:spTree>
    <p:extLst>
      <p:ext uri="{BB962C8B-B14F-4D97-AF65-F5344CB8AC3E}">
        <p14:creationId xmlns:p14="http://schemas.microsoft.com/office/powerpoint/2010/main" val="131775822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Freeform 5">
            <a:extLst>
              <a:ext uri="{FF2B5EF4-FFF2-40B4-BE49-F238E27FC236}">
                <a16:creationId xmlns:a16="http://schemas.microsoft.com/office/drawing/2014/main" id="{608EAA06-5488-416B-B2B2-E55213011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16200000" flipH="1">
            <a:off x="5271318" y="1683639"/>
            <a:ext cx="4254640" cy="3490723"/>
          </a:xfrm>
          <a:prstGeom prst="round2SameRect">
            <a:avLst>
              <a:gd name="adj1" fmla="val 5146"/>
              <a:gd name="adj2" fmla="val 400"/>
            </a:avLst>
          </a:prstGeom>
          <a:ln>
            <a:noFill/>
          </a:ln>
          <a:effectLst>
            <a:outerShdw blurRad="50800" dist="38100" dir="5400000" algn="tl" rotWithShape="0">
              <a:srgbClr val="000000">
                <a:alpha val="43000"/>
              </a:srgbClr>
            </a:outerShdw>
          </a:effectLst>
          <a:extLst>
            <a:ext uri="{91240B29-F687-4f45-9708-019B960494DF}">
              <a14:hiddenLine xmlns="" xmlns:a14="http://schemas.microsoft.com/office/drawing/2010/main" xmlns:p14="http://schemas.microsoft.com/office/powerpoint/2010/main" xmlns:a16="http://schemas.microsoft.com/office/drawing/2014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peak Pro" panose="020406030505050303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CE2B8A-0D91-48C1-9B7A-CCCF896DB1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13407" y="1623412"/>
            <a:ext cx="2627341" cy="2287229"/>
          </a:xfrm>
        </p:spPr>
        <p:txBody>
          <a:bodyPr>
            <a:normAutofit/>
          </a:bodyPr>
          <a:lstStyle/>
          <a:p>
            <a:pPr algn="l"/>
            <a:r>
              <a:rPr lang="en-US" sz="4800" dirty="0"/>
              <a:t>Reasons</a:t>
            </a:r>
            <a:br>
              <a:rPr lang="en-US" sz="4800" dirty="0"/>
            </a:br>
            <a:r>
              <a:rPr lang="en-US" sz="4800" dirty="0"/>
              <a:t>for</a:t>
            </a:r>
            <a:br>
              <a:rPr lang="en-US" sz="4800" dirty="0"/>
            </a:br>
            <a:r>
              <a:rPr lang="en-US" sz="4800" dirty="0"/>
              <a:t>Service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874CD23B-E9A6-4743-A15A-109282E32440}"/>
              </a:ext>
            </a:extLst>
          </p:cNvPr>
          <p:cNvSpPr txBox="1">
            <a:spLocks/>
          </p:cNvSpPr>
          <p:nvPr/>
        </p:nvSpPr>
        <p:spPr>
          <a:xfrm>
            <a:off x="5653276" y="4579427"/>
            <a:ext cx="3490704" cy="504635"/>
          </a:xfrm>
          <a:prstGeom prst="rect">
            <a:avLst/>
          </a:prstGeom>
        </p:spPr>
        <p:txBody>
          <a:bodyPr anchor="t">
            <a:normAutofit fontScale="92500"/>
          </a:bodyPr>
          <a:lstStyle>
            <a:lvl1pPr marL="0" indent="0" algn="ctr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1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9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7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5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5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rgbClr val="E7E6E6"/>
              </a:buClr>
              <a:buSzPct val="70000"/>
              <a:buFont typeface="Wingdings 2" charset="2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FF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Speak Pro" panose="02040603050505030304"/>
                <a:ea typeface="+mn-ea"/>
                <a:cs typeface="+mn-cs"/>
              </a:rPr>
              <a:t>2 Corinthians 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7CF95D-B0AC-4CB2-A0EC-BB466B473BE7}"/>
              </a:ext>
            </a:extLst>
          </p:cNvPr>
          <p:cNvSpPr txBox="1"/>
          <p:nvPr/>
        </p:nvSpPr>
        <p:spPr>
          <a:xfrm>
            <a:off x="530707" y="1443841"/>
            <a:ext cx="51225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6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 Pro Cond Light" panose="02040603050505030304"/>
                <a:ea typeface="+mn-ea"/>
                <a:cs typeface="+mn-cs"/>
              </a:rPr>
              <a:t>Hope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 Pro Cond Light" panose="02040603050505030304"/>
                <a:ea typeface="+mn-ea"/>
                <a:cs typeface="+mn-cs"/>
              </a:rPr>
              <a:t> (vv. 1-8)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34BBE3-1EDA-4692-A763-86CEB899F304}"/>
              </a:ext>
            </a:extLst>
          </p:cNvPr>
          <p:cNvSpPr txBox="1"/>
          <p:nvPr/>
        </p:nvSpPr>
        <p:spPr>
          <a:xfrm>
            <a:off x="731520" y="345824"/>
            <a:ext cx="7680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CF9B00">
                    <a:lumMod val="75000"/>
                  </a:srgbClr>
                </a:solidFill>
                <a:effectLst/>
                <a:uLnTx/>
                <a:uFillTx/>
                <a:latin typeface="Speak Pro" panose="02040603050505030304"/>
                <a:ea typeface="+mn-ea"/>
                <a:cs typeface="+mn-cs"/>
              </a:rPr>
              <a:t>The Christian’s Drive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F699A27-0299-4B76-90D1-78CA92593BD9}"/>
              </a:ext>
            </a:extLst>
          </p:cNvPr>
          <p:cNvSpPr txBox="1"/>
          <p:nvPr/>
        </p:nvSpPr>
        <p:spPr>
          <a:xfrm>
            <a:off x="731520" y="5988956"/>
            <a:ext cx="7680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CF9B00">
                    <a:lumMod val="75000"/>
                  </a:srgbClr>
                </a:solidFill>
                <a:effectLst/>
                <a:uLnTx/>
                <a:uFillTx/>
                <a:latin typeface="Speak Pro" panose="02040603050505030304"/>
                <a:ea typeface="+mn-ea"/>
                <a:cs typeface="+mn-cs"/>
              </a:rPr>
              <a:t>Motives for Doing Right</a:t>
            </a:r>
          </a:p>
        </p:txBody>
      </p:sp>
    </p:spTree>
    <p:extLst>
      <p:ext uri="{BB962C8B-B14F-4D97-AF65-F5344CB8AC3E}">
        <p14:creationId xmlns:p14="http://schemas.microsoft.com/office/powerpoint/2010/main" val="51016637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EAA202D-0596-4B8B-BA20-8DAE9D1FD03F}"/>
              </a:ext>
            </a:extLst>
          </p:cNvPr>
          <p:cNvSpPr txBox="1"/>
          <p:nvPr/>
        </p:nvSpPr>
        <p:spPr>
          <a:xfrm>
            <a:off x="2796387" y="468481"/>
            <a:ext cx="51225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6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 Pro Cond Light" panose="02040603050505030304"/>
                <a:ea typeface="+mn-ea"/>
                <a:cs typeface="+mn-cs"/>
              </a:rPr>
              <a:t>Hope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 Pro Cond Light" panose="02040603050505030304"/>
                <a:ea typeface="+mn-ea"/>
                <a:cs typeface="+mn-cs"/>
              </a:rPr>
              <a:t> (vv. 1-8)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135C37-2B15-40B1-90AF-F92A570B1189}"/>
              </a:ext>
            </a:extLst>
          </p:cNvPr>
          <p:cNvSpPr txBox="1"/>
          <p:nvPr/>
        </p:nvSpPr>
        <p:spPr>
          <a:xfrm>
            <a:off x="613896" y="2126675"/>
            <a:ext cx="83269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3200" b="1" dirty="0">
                <a:solidFill>
                  <a:schemeClr val="bg1"/>
                </a:solidFill>
              </a:rPr>
              <a:t>Contrast with the present life (vv. 1-4)</a:t>
            </a:r>
          </a:p>
        </p:txBody>
      </p:sp>
    </p:spTree>
    <p:extLst>
      <p:ext uri="{BB962C8B-B14F-4D97-AF65-F5344CB8AC3E}">
        <p14:creationId xmlns:p14="http://schemas.microsoft.com/office/powerpoint/2010/main" val="285237327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1" name="Rectangle 3"/>
          <p:cNvSpPr>
            <a:spLocks noChangeArrowheads="1"/>
          </p:cNvSpPr>
          <p:nvPr/>
        </p:nvSpPr>
        <p:spPr bwMode="auto">
          <a:xfrm>
            <a:off x="838200" y="838200"/>
            <a:ext cx="3276600" cy="5410200"/>
          </a:xfrm>
          <a:prstGeom prst="rect">
            <a:avLst/>
          </a:prstGeom>
          <a:gradFill rotWithShape="0">
            <a:gsLst>
              <a:gs pos="0">
                <a:schemeClr val="hlink"/>
              </a:gs>
              <a:gs pos="100000">
                <a:srgbClr val="CCFFCC"/>
              </a:gs>
            </a:gsLst>
            <a:lin ang="5400000" scaled="1"/>
          </a:gra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32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Present Life</a:t>
            </a:r>
          </a:p>
          <a:p>
            <a:pPr algn="ctr">
              <a:defRPr/>
            </a:pPr>
            <a:endParaRPr lang="en-US" b="1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ctr">
              <a:lnSpc>
                <a:spcPct val="150000"/>
              </a:lnSpc>
              <a:defRPr/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</a:rPr>
              <a:t>Earthly (v. 1)</a:t>
            </a:r>
          </a:p>
          <a:p>
            <a:pPr algn="ctr">
              <a:lnSpc>
                <a:spcPct val="150000"/>
              </a:lnSpc>
              <a:defRPr/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</a:rPr>
              <a:t>Tent (v. 1)</a:t>
            </a:r>
          </a:p>
          <a:p>
            <a:pPr algn="ctr">
              <a:lnSpc>
                <a:spcPct val="150000"/>
              </a:lnSpc>
              <a:defRPr/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</a:rPr>
              <a:t>Destroyed (v. 1)</a:t>
            </a:r>
          </a:p>
          <a:p>
            <a:pPr algn="ctr">
              <a:lnSpc>
                <a:spcPct val="150000"/>
              </a:lnSpc>
              <a:defRPr/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</a:rPr>
              <a:t>Groan (vv. 2, 4)</a:t>
            </a:r>
          </a:p>
          <a:p>
            <a:pPr algn="ctr">
              <a:lnSpc>
                <a:spcPct val="150000"/>
              </a:lnSpc>
              <a:defRPr/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</a:rPr>
              <a:t>Naked (v. 3)</a:t>
            </a:r>
          </a:p>
          <a:p>
            <a:pPr algn="ctr">
              <a:lnSpc>
                <a:spcPct val="150000"/>
              </a:lnSpc>
              <a:defRPr/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</a:rPr>
              <a:t>Mortality (v. 4)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45412" name="Rectangle 4"/>
          <p:cNvSpPr>
            <a:spLocks noChangeArrowheads="1"/>
          </p:cNvSpPr>
          <p:nvPr/>
        </p:nvSpPr>
        <p:spPr bwMode="auto">
          <a:xfrm>
            <a:off x="4876800" y="838200"/>
            <a:ext cx="3429000" cy="5410200"/>
          </a:xfrm>
          <a:prstGeom prst="rect">
            <a:avLst/>
          </a:prstGeom>
          <a:gradFill rotWithShape="0">
            <a:gsLst>
              <a:gs pos="0">
                <a:srgbClr val="CCFFCC"/>
              </a:gs>
              <a:gs pos="100000">
                <a:schemeClr val="hlink"/>
              </a:gs>
            </a:gsLst>
            <a:lin ang="5400000" scaled="1"/>
          </a:gra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32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Eternal Life</a:t>
            </a:r>
          </a:p>
          <a:p>
            <a:pPr algn="ctr">
              <a:defRPr/>
            </a:pPr>
            <a:endParaRPr lang="en-US" b="1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ctr">
              <a:lnSpc>
                <a:spcPct val="150000"/>
              </a:lnSpc>
              <a:defRPr/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</a:rPr>
              <a:t>Heavenly (v. 1)</a:t>
            </a:r>
          </a:p>
          <a:p>
            <a:pPr algn="ctr">
              <a:lnSpc>
                <a:spcPct val="150000"/>
              </a:lnSpc>
              <a:defRPr/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</a:rPr>
              <a:t>Building (v. 1)</a:t>
            </a:r>
          </a:p>
          <a:p>
            <a:pPr algn="ctr">
              <a:lnSpc>
                <a:spcPct val="150000"/>
              </a:lnSpc>
              <a:defRPr/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</a:rPr>
              <a:t>Eternal (v. 1)</a:t>
            </a:r>
          </a:p>
          <a:p>
            <a:pPr algn="ctr">
              <a:lnSpc>
                <a:spcPct val="150000"/>
              </a:lnSpc>
              <a:defRPr/>
            </a:pPr>
            <a:r>
              <a:rPr lang="en-US" sz="2400" b="1" i="1" dirty="0">
                <a:solidFill>
                  <a:schemeClr val="bg1"/>
                </a:solidFill>
                <a:latin typeface="Arial" panose="020B0604020202020204" pitchFamily="34" charset="0"/>
              </a:rPr>
              <a:t>Comforted</a:t>
            </a:r>
          </a:p>
          <a:p>
            <a:pPr algn="ctr">
              <a:lnSpc>
                <a:spcPct val="150000"/>
              </a:lnSpc>
              <a:defRPr/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</a:rPr>
              <a:t>Clothed (vv. 2, 3)</a:t>
            </a:r>
          </a:p>
          <a:p>
            <a:pPr algn="ctr">
              <a:lnSpc>
                <a:spcPct val="150000"/>
              </a:lnSpc>
              <a:defRPr/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</a:rPr>
              <a:t>Life (v. 4)</a:t>
            </a:r>
          </a:p>
        </p:txBody>
      </p:sp>
      <p:cxnSp>
        <p:nvCxnSpPr>
          <p:cNvPr id="3" name="Straight Connector 2"/>
          <p:cNvCxnSpPr/>
          <p:nvPr/>
        </p:nvCxnSpPr>
        <p:spPr bwMode="auto">
          <a:xfrm>
            <a:off x="3581400" y="2667000"/>
            <a:ext cx="17526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Straight Connector 6"/>
          <p:cNvCxnSpPr/>
          <p:nvPr/>
        </p:nvCxnSpPr>
        <p:spPr bwMode="auto">
          <a:xfrm>
            <a:off x="3581400" y="3200400"/>
            <a:ext cx="17526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Straight Connector 7"/>
          <p:cNvCxnSpPr/>
          <p:nvPr/>
        </p:nvCxnSpPr>
        <p:spPr bwMode="auto">
          <a:xfrm>
            <a:off x="3733800" y="3733800"/>
            <a:ext cx="17526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Connector 8"/>
          <p:cNvCxnSpPr/>
          <p:nvPr/>
        </p:nvCxnSpPr>
        <p:spPr bwMode="auto">
          <a:xfrm>
            <a:off x="3733800" y="4343400"/>
            <a:ext cx="17526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Connector 9"/>
          <p:cNvCxnSpPr/>
          <p:nvPr/>
        </p:nvCxnSpPr>
        <p:spPr bwMode="auto">
          <a:xfrm>
            <a:off x="3505200" y="4876800"/>
            <a:ext cx="17526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Straight Connector 10"/>
          <p:cNvCxnSpPr/>
          <p:nvPr/>
        </p:nvCxnSpPr>
        <p:spPr bwMode="auto">
          <a:xfrm>
            <a:off x="3733800" y="5410200"/>
            <a:ext cx="17526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EAA202D-0596-4B8B-BA20-8DAE9D1FD03F}"/>
              </a:ext>
            </a:extLst>
          </p:cNvPr>
          <p:cNvSpPr txBox="1"/>
          <p:nvPr/>
        </p:nvSpPr>
        <p:spPr>
          <a:xfrm>
            <a:off x="2796387" y="468481"/>
            <a:ext cx="51225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6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 Pro Cond Light" panose="02040603050505030304"/>
                <a:ea typeface="+mn-ea"/>
                <a:cs typeface="+mn-cs"/>
              </a:rPr>
              <a:t>Hope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 Pro Cond Light" panose="02040603050505030304"/>
                <a:ea typeface="+mn-ea"/>
                <a:cs typeface="+mn-cs"/>
              </a:rPr>
              <a:t> (vv. 1-8)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135C37-2B15-40B1-90AF-F92A570B1189}"/>
              </a:ext>
            </a:extLst>
          </p:cNvPr>
          <p:cNvSpPr txBox="1"/>
          <p:nvPr/>
        </p:nvSpPr>
        <p:spPr>
          <a:xfrm>
            <a:off x="613896" y="2126675"/>
            <a:ext cx="832690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3200" b="1" dirty="0">
                <a:solidFill>
                  <a:schemeClr val="bg1"/>
                </a:solidFill>
              </a:rPr>
              <a:t>Contrast with the present life (vv. 1-4)</a:t>
            </a:r>
          </a:p>
          <a:p>
            <a:pPr marL="514350" indent="-514350">
              <a:buFont typeface="+mj-lt"/>
              <a:buAutoNum type="alphaUcPeriod"/>
            </a:pPr>
            <a:endParaRPr lang="en-US" sz="800" b="1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3200" b="1" dirty="0">
                <a:solidFill>
                  <a:schemeClr val="bg1"/>
                </a:solidFill>
              </a:rPr>
              <a:t>Given the Spirit as a guarantee (v. 5)</a:t>
            </a:r>
          </a:p>
          <a:p>
            <a:pPr marL="514350" indent="-514350">
              <a:buFont typeface="+mj-lt"/>
              <a:buAutoNum type="alphaUcPeriod"/>
            </a:pPr>
            <a:endParaRPr lang="en-US" sz="800" b="1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3200" b="1" dirty="0">
                <a:solidFill>
                  <a:schemeClr val="bg1"/>
                </a:solidFill>
              </a:rPr>
              <a:t>Willing to depart and be with Lord (vv. 6-8)</a:t>
            </a:r>
          </a:p>
        </p:txBody>
      </p:sp>
    </p:spTree>
    <p:extLst>
      <p:ext uri="{BB962C8B-B14F-4D97-AF65-F5344CB8AC3E}">
        <p14:creationId xmlns:p14="http://schemas.microsoft.com/office/powerpoint/2010/main" val="118642500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Freeform 5">
            <a:extLst>
              <a:ext uri="{FF2B5EF4-FFF2-40B4-BE49-F238E27FC236}">
                <a16:creationId xmlns:a16="http://schemas.microsoft.com/office/drawing/2014/main" id="{608EAA06-5488-416B-B2B2-E55213011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16200000" flipH="1">
            <a:off x="5271318" y="1683639"/>
            <a:ext cx="4254640" cy="3490723"/>
          </a:xfrm>
          <a:prstGeom prst="round2SameRect">
            <a:avLst>
              <a:gd name="adj1" fmla="val 5146"/>
              <a:gd name="adj2" fmla="val 400"/>
            </a:avLst>
          </a:prstGeom>
          <a:ln>
            <a:noFill/>
          </a:ln>
          <a:effectLst>
            <a:outerShdw blurRad="50800" dist="38100" dir="5400000" algn="tl" rotWithShape="0">
              <a:srgbClr val="000000">
                <a:alpha val="43000"/>
              </a:srgbClr>
            </a:outerShdw>
          </a:effectLst>
          <a:extLst>
            <a:ext uri="{91240B29-F687-4f45-9708-019B960494DF}">
              <a14:hiddenLine xmlns="" xmlns:a14="http://schemas.microsoft.com/office/drawing/2010/main" xmlns:p14="http://schemas.microsoft.com/office/powerpoint/2010/main" xmlns:a16="http://schemas.microsoft.com/office/drawing/2014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peak Pro" panose="020406030505050303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CE2B8A-0D91-48C1-9B7A-CCCF896DB1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13407" y="1623412"/>
            <a:ext cx="2627341" cy="2287229"/>
          </a:xfrm>
        </p:spPr>
        <p:txBody>
          <a:bodyPr>
            <a:normAutofit/>
          </a:bodyPr>
          <a:lstStyle/>
          <a:p>
            <a:pPr algn="l"/>
            <a:r>
              <a:rPr lang="en-US" sz="4800" dirty="0"/>
              <a:t>Reasons</a:t>
            </a:r>
            <a:br>
              <a:rPr lang="en-US" sz="4800" dirty="0"/>
            </a:br>
            <a:r>
              <a:rPr lang="en-US" sz="4800" dirty="0"/>
              <a:t>for</a:t>
            </a:r>
            <a:br>
              <a:rPr lang="en-US" sz="4800" dirty="0"/>
            </a:br>
            <a:r>
              <a:rPr lang="en-US" sz="4800" dirty="0"/>
              <a:t>Service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874CD23B-E9A6-4743-A15A-109282E32440}"/>
              </a:ext>
            </a:extLst>
          </p:cNvPr>
          <p:cNvSpPr txBox="1">
            <a:spLocks/>
          </p:cNvSpPr>
          <p:nvPr/>
        </p:nvSpPr>
        <p:spPr>
          <a:xfrm>
            <a:off x="5653276" y="4579427"/>
            <a:ext cx="3490704" cy="504635"/>
          </a:xfrm>
          <a:prstGeom prst="rect">
            <a:avLst/>
          </a:prstGeom>
        </p:spPr>
        <p:txBody>
          <a:bodyPr anchor="t">
            <a:normAutofit fontScale="92500"/>
          </a:bodyPr>
          <a:lstStyle>
            <a:lvl1pPr marL="0" indent="0" algn="ctr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1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9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7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5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5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rgbClr val="E7E6E6"/>
              </a:buClr>
              <a:buSzPct val="70000"/>
              <a:buFont typeface="Wingdings 2" charset="2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FF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Speak Pro" panose="02040603050505030304"/>
                <a:ea typeface="+mn-ea"/>
                <a:cs typeface="+mn-cs"/>
              </a:rPr>
              <a:t>2 Corinthians 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7CF95D-B0AC-4CB2-A0EC-BB466B473BE7}"/>
              </a:ext>
            </a:extLst>
          </p:cNvPr>
          <p:cNvSpPr txBox="1"/>
          <p:nvPr/>
        </p:nvSpPr>
        <p:spPr>
          <a:xfrm>
            <a:off x="530707" y="1443841"/>
            <a:ext cx="51225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600" b="1" i="0" u="sng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Georgia Pro Cond Light" panose="02040603050505030304"/>
                <a:ea typeface="+mn-ea"/>
                <a:cs typeface="+mn-cs"/>
              </a:rPr>
              <a:t>Hope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Georgia Pro Cond Light" panose="02040603050505030304"/>
                <a:ea typeface="+mn-ea"/>
                <a:cs typeface="+mn-cs"/>
              </a:rPr>
              <a:t> (vv. 1-8)</a:t>
            </a:r>
          </a:p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orgia Pro Cond Light" panose="02040603050505030304"/>
              <a:ea typeface="+mn-ea"/>
              <a:cs typeface="+mn-cs"/>
            </a:endParaRPr>
          </a:p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6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 Pro Cond Light" panose="02040603050505030304"/>
                <a:ea typeface="+mn-ea"/>
                <a:cs typeface="+mn-cs"/>
              </a:rPr>
              <a:t>Acceptance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 Pro Cond Light" panose="02040603050505030304"/>
                <a:ea typeface="+mn-ea"/>
                <a:cs typeface="+mn-cs"/>
              </a:rPr>
              <a:t> (v. 9)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34BBE3-1EDA-4692-A763-86CEB899F304}"/>
              </a:ext>
            </a:extLst>
          </p:cNvPr>
          <p:cNvSpPr txBox="1"/>
          <p:nvPr/>
        </p:nvSpPr>
        <p:spPr>
          <a:xfrm>
            <a:off x="731520" y="345824"/>
            <a:ext cx="7680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CF9B00">
                    <a:lumMod val="75000"/>
                  </a:srgbClr>
                </a:solidFill>
                <a:effectLst/>
                <a:uLnTx/>
                <a:uFillTx/>
                <a:latin typeface="Speak Pro" panose="02040603050505030304"/>
                <a:ea typeface="+mn-ea"/>
                <a:cs typeface="+mn-cs"/>
              </a:rPr>
              <a:t>The Christian’s Drive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F699A27-0299-4B76-90D1-78CA92593BD9}"/>
              </a:ext>
            </a:extLst>
          </p:cNvPr>
          <p:cNvSpPr txBox="1"/>
          <p:nvPr/>
        </p:nvSpPr>
        <p:spPr>
          <a:xfrm>
            <a:off x="731520" y="5988956"/>
            <a:ext cx="7680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CF9B00">
                    <a:lumMod val="75000"/>
                  </a:srgbClr>
                </a:solidFill>
                <a:effectLst/>
                <a:uLnTx/>
                <a:uFillTx/>
                <a:latin typeface="Speak Pro" panose="02040603050505030304"/>
                <a:ea typeface="+mn-ea"/>
                <a:cs typeface="+mn-cs"/>
              </a:rPr>
              <a:t>Motives for Doing Right</a:t>
            </a:r>
          </a:p>
        </p:txBody>
      </p:sp>
    </p:spTree>
    <p:extLst>
      <p:ext uri="{BB962C8B-B14F-4D97-AF65-F5344CB8AC3E}">
        <p14:creationId xmlns:p14="http://schemas.microsoft.com/office/powerpoint/2010/main" val="160940928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031D4D8-ADA0-4BF7-AF48-27881FC4709C}"/>
              </a:ext>
            </a:extLst>
          </p:cNvPr>
          <p:cNvSpPr txBox="1"/>
          <p:nvPr/>
        </p:nvSpPr>
        <p:spPr>
          <a:xfrm>
            <a:off x="2847187" y="539601"/>
            <a:ext cx="51225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marR="0" lvl="0" indent="-8572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36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 Pro Cond Light" panose="02040603050505030304"/>
                <a:ea typeface="+mn-ea"/>
                <a:cs typeface="+mn-cs"/>
              </a:rPr>
              <a:t>Acceptance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 Pro Cond Light" panose="02040603050505030304"/>
                <a:ea typeface="+mn-ea"/>
                <a:cs typeface="+mn-cs"/>
              </a:rPr>
              <a:t> (v. 9)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E8AE0DE-7031-4589-B963-4D57D303051D}"/>
              </a:ext>
            </a:extLst>
          </p:cNvPr>
          <p:cNvSpPr txBox="1"/>
          <p:nvPr/>
        </p:nvSpPr>
        <p:spPr>
          <a:xfrm>
            <a:off x="613896" y="2126675"/>
            <a:ext cx="832690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3200" b="1" dirty="0">
                <a:solidFill>
                  <a:schemeClr val="bg1"/>
                </a:solidFill>
              </a:rPr>
              <a:t>“Therefore” – based upon the hope</a:t>
            </a:r>
          </a:p>
          <a:p>
            <a:pPr marL="514350" indent="-514350">
              <a:buFont typeface="+mj-lt"/>
              <a:buAutoNum type="alphaUcPeriod"/>
            </a:pPr>
            <a:endParaRPr lang="en-US" sz="800" b="1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3200" b="1" dirty="0">
                <a:solidFill>
                  <a:schemeClr val="bg1"/>
                </a:solidFill>
              </a:rPr>
              <a:t>“Make it our aim” – </a:t>
            </a:r>
            <a:r>
              <a:rPr lang="en-US" sz="3200" b="1" dirty="0" err="1">
                <a:solidFill>
                  <a:schemeClr val="bg1"/>
                </a:solidFill>
              </a:rPr>
              <a:t>labour</a:t>
            </a:r>
            <a:r>
              <a:rPr lang="en-US" sz="3200" b="1" dirty="0">
                <a:solidFill>
                  <a:schemeClr val="bg1"/>
                </a:solidFill>
              </a:rPr>
              <a:t> (KJV) / ambition (NASB95)</a:t>
            </a:r>
          </a:p>
          <a:p>
            <a:pPr marL="971550" lvl="1" indent="-514350">
              <a:buFont typeface="Arial" panose="020B0604020202020204" pitchFamily="34" charset="0"/>
              <a:buChar char="•"/>
            </a:pPr>
            <a:r>
              <a:rPr lang="en-US" sz="3200" i="1" dirty="0">
                <a:solidFill>
                  <a:schemeClr val="bg1"/>
                </a:solidFill>
              </a:rPr>
              <a:t>Our sole aim</a:t>
            </a:r>
          </a:p>
          <a:p>
            <a:pPr marL="971550" lvl="1" indent="-514350">
              <a:buFont typeface="Arial" panose="020B0604020202020204" pitchFamily="34" charset="0"/>
              <a:buChar char="•"/>
            </a:pPr>
            <a:r>
              <a:rPr lang="en-US" sz="3200" i="1" dirty="0" err="1">
                <a:solidFill>
                  <a:schemeClr val="bg1"/>
                </a:solidFill>
              </a:rPr>
              <a:t>Labour</a:t>
            </a:r>
            <a:r>
              <a:rPr lang="en-US" sz="3200" i="1" dirty="0">
                <a:solidFill>
                  <a:schemeClr val="bg1"/>
                </a:solidFill>
              </a:rPr>
              <a:t> – striving hard toward our aim</a:t>
            </a:r>
          </a:p>
          <a:p>
            <a:pPr marL="971550" lvl="1" indent="-514350">
              <a:buFont typeface="Arial" panose="020B0604020202020204" pitchFamily="34" charset="0"/>
              <a:buChar char="•"/>
            </a:pPr>
            <a:r>
              <a:rPr lang="en-US" sz="3200" i="1" dirty="0">
                <a:solidFill>
                  <a:schemeClr val="bg1"/>
                </a:solidFill>
              </a:rPr>
              <a:t>Same whether present or absent</a:t>
            </a:r>
          </a:p>
        </p:txBody>
      </p:sp>
    </p:spTree>
    <p:extLst>
      <p:ext uri="{BB962C8B-B14F-4D97-AF65-F5344CB8AC3E}">
        <p14:creationId xmlns:p14="http://schemas.microsoft.com/office/powerpoint/2010/main" val="389374847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031D4D8-ADA0-4BF7-AF48-27881FC4709C}"/>
              </a:ext>
            </a:extLst>
          </p:cNvPr>
          <p:cNvSpPr txBox="1"/>
          <p:nvPr/>
        </p:nvSpPr>
        <p:spPr>
          <a:xfrm>
            <a:off x="2847187" y="539601"/>
            <a:ext cx="51225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marR="0" lvl="0" indent="-8572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36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 Pro Cond Light" panose="02040603050505030304"/>
                <a:ea typeface="+mn-ea"/>
                <a:cs typeface="+mn-cs"/>
              </a:rPr>
              <a:t>Acceptance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 Pro Cond Light" panose="02040603050505030304"/>
                <a:ea typeface="+mn-ea"/>
                <a:cs typeface="+mn-cs"/>
              </a:rPr>
              <a:t> (v. 9)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E8AE0DE-7031-4589-B963-4D57D303051D}"/>
              </a:ext>
            </a:extLst>
          </p:cNvPr>
          <p:cNvSpPr txBox="1"/>
          <p:nvPr/>
        </p:nvSpPr>
        <p:spPr>
          <a:xfrm>
            <a:off x="613896" y="2126675"/>
            <a:ext cx="832690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peak Pro" panose="02040603050505030304"/>
                <a:ea typeface="+mn-ea"/>
                <a:cs typeface="+mn-cs"/>
              </a:rPr>
              <a:t>“Therefore” – based upon the hope</a:t>
            </a:r>
          </a:p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peak Pro" panose="02040603050505030304"/>
              <a:ea typeface="+mn-ea"/>
              <a:cs typeface="+mn-cs"/>
            </a:endParaRPr>
          </a:p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peak Pro" panose="02040603050505030304"/>
                <a:ea typeface="+mn-ea"/>
                <a:cs typeface="+mn-cs"/>
              </a:rPr>
              <a:t>“Make it our aim” –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peak Pro" panose="02040603050505030304"/>
                <a:ea typeface="+mn-ea"/>
                <a:cs typeface="+mn-cs"/>
              </a:rPr>
              <a:t>labour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peak Pro" panose="02040603050505030304"/>
                <a:ea typeface="+mn-ea"/>
                <a:cs typeface="+mn-cs"/>
              </a:rPr>
              <a:t> (KJV) / ambition (NASB95)</a:t>
            </a:r>
          </a:p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peak Pro" panose="02040603050505030304"/>
              <a:ea typeface="+mn-ea"/>
              <a:cs typeface="+mn-cs"/>
            </a:endParaRPr>
          </a:p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3200" b="1" dirty="0">
                <a:solidFill>
                  <a:srgbClr val="000000"/>
                </a:solidFill>
                <a:latin typeface="Speak Pro" panose="02040603050505030304"/>
              </a:rPr>
              <a:t>Goal? – to be accepted of God (KJV)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peak Pro" panose="02040603050505030304"/>
              <a:ea typeface="+mn-ea"/>
              <a:cs typeface="+mn-cs"/>
            </a:endParaRPr>
          </a:p>
          <a:p>
            <a:pPr marL="971550" marR="0" lvl="1" indent="-5143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peak Pro" panose="02040603050505030304"/>
                <a:ea typeface="+mn-ea"/>
                <a:cs typeface="+mn-cs"/>
              </a:rPr>
              <a:t>Well pleasing – ASV &amp; NKJV</a:t>
            </a:r>
          </a:p>
          <a:p>
            <a:pPr marL="971550" marR="0" lvl="1" indent="-5143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200" i="1" dirty="0">
                <a:solidFill>
                  <a:srgbClr val="000000"/>
                </a:solidFill>
                <a:latin typeface="Speak Pro" panose="02040603050505030304"/>
              </a:rPr>
              <a:t>“What the Lord thinks of him is the main thing” (Lutheran Commentary, 216)</a:t>
            </a:r>
            <a:endParaRPr kumimoji="0" lang="en-US" sz="32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peak Pro" panose="020406030505050303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896824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031D4D8-ADA0-4BF7-AF48-27881FC4709C}"/>
              </a:ext>
            </a:extLst>
          </p:cNvPr>
          <p:cNvSpPr txBox="1"/>
          <p:nvPr/>
        </p:nvSpPr>
        <p:spPr>
          <a:xfrm>
            <a:off x="2847187" y="539601"/>
            <a:ext cx="51225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marR="0" lvl="0" indent="-8572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36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 Pro Cond Light" panose="02040603050505030304"/>
                <a:ea typeface="+mn-ea"/>
                <a:cs typeface="+mn-cs"/>
              </a:rPr>
              <a:t>Acceptance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 Pro Cond Light" panose="02040603050505030304"/>
                <a:ea typeface="+mn-ea"/>
                <a:cs typeface="+mn-cs"/>
              </a:rPr>
              <a:t> (v. 9)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E8AE0DE-7031-4589-B963-4D57D303051D}"/>
              </a:ext>
            </a:extLst>
          </p:cNvPr>
          <p:cNvSpPr txBox="1"/>
          <p:nvPr/>
        </p:nvSpPr>
        <p:spPr>
          <a:xfrm>
            <a:off x="613896" y="2126675"/>
            <a:ext cx="853010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peak Pro" panose="02040603050505030304"/>
                <a:ea typeface="+mn-ea"/>
                <a:cs typeface="+mn-cs"/>
              </a:rPr>
              <a:t>“Therefore” – based upon the hope</a:t>
            </a:r>
          </a:p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peak Pro" panose="02040603050505030304"/>
              <a:ea typeface="+mn-ea"/>
              <a:cs typeface="+mn-cs"/>
            </a:endParaRPr>
          </a:p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peak Pro" panose="02040603050505030304"/>
                <a:ea typeface="+mn-ea"/>
                <a:cs typeface="+mn-cs"/>
              </a:rPr>
              <a:t>“Make it our aim” –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peak Pro" panose="02040603050505030304"/>
                <a:ea typeface="+mn-ea"/>
                <a:cs typeface="+mn-cs"/>
              </a:rPr>
              <a:t>labour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peak Pro" panose="02040603050505030304"/>
                <a:ea typeface="+mn-ea"/>
                <a:cs typeface="+mn-cs"/>
              </a:rPr>
              <a:t> (KJV) / ambition (NASB95)</a:t>
            </a:r>
          </a:p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peak Pro" panose="02040603050505030304"/>
              <a:ea typeface="+mn-ea"/>
              <a:cs typeface="+mn-cs"/>
            </a:endParaRPr>
          </a:p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3200" b="1" dirty="0">
                <a:solidFill>
                  <a:srgbClr val="000000"/>
                </a:solidFill>
                <a:latin typeface="Speak Pro" panose="02040603050505030304"/>
              </a:rPr>
              <a:t>Goal? – to be accepted of God (KJV)</a:t>
            </a:r>
          </a:p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lang="en-US" sz="800" b="1" dirty="0">
              <a:solidFill>
                <a:srgbClr val="000000"/>
              </a:solidFill>
              <a:latin typeface="Speak Pro" panose="02040603050505030304"/>
            </a:endParaRPr>
          </a:p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peak Pro" panose="02040603050505030304"/>
                <a:ea typeface="+mn-ea"/>
                <a:cs typeface="+mn-cs"/>
              </a:rPr>
              <a:t>Sum</a:t>
            </a:r>
            <a:r>
              <a:rPr lang="en-US" sz="3200" b="1" dirty="0">
                <a:solidFill>
                  <a:srgbClr val="000000"/>
                </a:solidFill>
                <a:latin typeface="Speak Pro" panose="02040603050505030304"/>
              </a:rPr>
              <a:t>s up man’s purpose (</a:t>
            </a:r>
            <a:r>
              <a:rPr lang="en-US" sz="3200" b="1" dirty="0" err="1">
                <a:solidFill>
                  <a:srgbClr val="000000"/>
                </a:solidFill>
                <a:latin typeface="Speak Pro" panose="02040603050505030304"/>
              </a:rPr>
              <a:t>Ecc</a:t>
            </a:r>
            <a:r>
              <a:rPr lang="en-US" sz="3200" b="1" dirty="0">
                <a:solidFill>
                  <a:srgbClr val="000000"/>
                </a:solidFill>
                <a:latin typeface="Speak Pro" panose="02040603050505030304"/>
              </a:rPr>
              <a:t>. 12:13; Mt 5:6)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peak Pro" panose="02040603050505030304"/>
              <a:ea typeface="+mn-ea"/>
              <a:cs typeface="+mn-cs"/>
            </a:endParaRPr>
          </a:p>
          <a:p>
            <a:pPr marL="971550" marR="0" lvl="1" indent="-5143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peak Pro" panose="02040603050505030304"/>
                <a:ea typeface="+mn-ea"/>
                <a:cs typeface="+mn-cs"/>
              </a:rPr>
              <a:t>Matters little about money, education have</a:t>
            </a:r>
          </a:p>
          <a:p>
            <a:pPr marL="971550" marR="0" lvl="1" indent="-5143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200" i="1" dirty="0">
                <a:solidFill>
                  <a:srgbClr val="000000"/>
                </a:solidFill>
                <a:latin typeface="Speak Pro" panose="02040603050505030304"/>
              </a:rPr>
              <a:t>Matters little what world or brethren think</a:t>
            </a:r>
          </a:p>
          <a:p>
            <a:pPr marL="971550" marR="0" lvl="1" indent="-5143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peak Pro" panose="02040603050505030304"/>
                <a:ea typeface="+mn-ea"/>
                <a:cs typeface="+mn-cs"/>
              </a:rPr>
              <a:t>If please the Lord – nothing else matters!</a:t>
            </a:r>
          </a:p>
        </p:txBody>
      </p:sp>
    </p:spTree>
    <p:extLst>
      <p:ext uri="{BB962C8B-B14F-4D97-AF65-F5344CB8AC3E}">
        <p14:creationId xmlns:p14="http://schemas.microsoft.com/office/powerpoint/2010/main" val="202615194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Freeform 5">
            <a:extLst>
              <a:ext uri="{FF2B5EF4-FFF2-40B4-BE49-F238E27FC236}">
                <a16:creationId xmlns:a16="http://schemas.microsoft.com/office/drawing/2014/main" id="{608EAA06-5488-416B-B2B2-E55213011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16200000" flipH="1">
            <a:off x="5271318" y="1683639"/>
            <a:ext cx="4254640" cy="3490723"/>
          </a:xfrm>
          <a:prstGeom prst="round2SameRect">
            <a:avLst>
              <a:gd name="adj1" fmla="val 5146"/>
              <a:gd name="adj2" fmla="val 400"/>
            </a:avLst>
          </a:prstGeom>
          <a:ln>
            <a:noFill/>
          </a:ln>
          <a:effectLst>
            <a:outerShdw blurRad="50800" dist="38100" dir="5400000" algn="tl" rotWithShape="0">
              <a:srgbClr val="000000">
                <a:alpha val="43000"/>
              </a:srgbClr>
            </a:outerShdw>
          </a:effectLst>
          <a:extLst>
            <a:ext uri="{91240B29-F687-4f45-9708-019B960494DF}">
              <a14:hiddenLine xmlns="" xmlns:a14="http://schemas.microsoft.com/office/drawing/2010/main" xmlns:p14="http://schemas.microsoft.com/office/powerpoint/2010/main" xmlns:a16="http://schemas.microsoft.com/office/drawing/2014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peak Pro" panose="020406030505050303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CE2B8A-0D91-48C1-9B7A-CCCF896DB1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13407" y="1623412"/>
            <a:ext cx="2627341" cy="2287229"/>
          </a:xfrm>
        </p:spPr>
        <p:txBody>
          <a:bodyPr>
            <a:normAutofit/>
          </a:bodyPr>
          <a:lstStyle/>
          <a:p>
            <a:pPr algn="l"/>
            <a:r>
              <a:rPr lang="en-US" sz="4800" dirty="0"/>
              <a:t>Reasons</a:t>
            </a:r>
            <a:br>
              <a:rPr lang="en-US" sz="4800" dirty="0"/>
            </a:br>
            <a:r>
              <a:rPr lang="en-US" sz="4800" dirty="0"/>
              <a:t>for</a:t>
            </a:r>
            <a:br>
              <a:rPr lang="en-US" sz="4800" dirty="0"/>
            </a:br>
            <a:r>
              <a:rPr lang="en-US" sz="4800" dirty="0"/>
              <a:t>Service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874CD23B-E9A6-4743-A15A-109282E32440}"/>
              </a:ext>
            </a:extLst>
          </p:cNvPr>
          <p:cNvSpPr txBox="1">
            <a:spLocks/>
          </p:cNvSpPr>
          <p:nvPr/>
        </p:nvSpPr>
        <p:spPr>
          <a:xfrm>
            <a:off x="5653276" y="4579427"/>
            <a:ext cx="3490704" cy="504635"/>
          </a:xfrm>
          <a:prstGeom prst="rect">
            <a:avLst/>
          </a:prstGeom>
        </p:spPr>
        <p:txBody>
          <a:bodyPr anchor="t">
            <a:normAutofit fontScale="92500"/>
          </a:bodyPr>
          <a:lstStyle>
            <a:lvl1pPr marL="0" indent="0" algn="ctr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1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9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7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5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5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rgbClr val="E7E6E6"/>
              </a:buClr>
              <a:buSzPct val="70000"/>
              <a:buFont typeface="Wingdings 2" charset="2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FF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Speak Pro" panose="02040603050505030304"/>
                <a:ea typeface="+mn-ea"/>
                <a:cs typeface="+mn-cs"/>
              </a:rPr>
              <a:t>2 Corinthians 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7CF95D-B0AC-4CB2-A0EC-BB466B473BE7}"/>
              </a:ext>
            </a:extLst>
          </p:cNvPr>
          <p:cNvSpPr txBox="1"/>
          <p:nvPr/>
        </p:nvSpPr>
        <p:spPr>
          <a:xfrm>
            <a:off x="530707" y="1443841"/>
            <a:ext cx="512254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600" b="1" i="0" u="sng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Georgia Pro Cond Light" panose="02040603050505030304"/>
                <a:ea typeface="+mn-ea"/>
                <a:cs typeface="+mn-cs"/>
              </a:rPr>
              <a:t>Hope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Georgia Pro Cond Light" panose="02040603050505030304"/>
                <a:ea typeface="+mn-ea"/>
                <a:cs typeface="+mn-cs"/>
              </a:rPr>
              <a:t> (vv. 1-8)</a:t>
            </a:r>
          </a:p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Georgia Pro Cond Light" panose="02040603050505030304"/>
              <a:ea typeface="+mn-ea"/>
              <a:cs typeface="+mn-cs"/>
            </a:endParaRPr>
          </a:p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600" b="1" i="0" u="sng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Georgia Pro Cond Light" panose="02040603050505030304"/>
                <a:ea typeface="+mn-ea"/>
                <a:cs typeface="+mn-cs"/>
              </a:rPr>
              <a:t>Acceptance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Georgia Pro Cond Light" panose="02040603050505030304"/>
                <a:ea typeface="+mn-ea"/>
                <a:cs typeface="+mn-cs"/>
              </a:rPr>
              <a:t> (v. 9)</a:t>
            </a:r>
          </a:p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orgia Pro Cond Light" panose="02040603050505030304"/>
              <a:ea typeface="+mn-ea"/>
              <a:cs typeface="+mn-cs"/>
            </a:endParaRPr>
          </a:p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 Pro Cond Light" panose="02040603050505030304"/>
                <a:ea typeface="+mn-ea"/>
                <a:cs typeface="+mn-cs"/>
              </a:rPr>
              <a:t> </a:t>
            </a:r>
            <a:r>
              <a:rPr kumimoji="0" lang="en-US" sz="36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 Pro Cond Light" panose="02040603050505030304"/>
                <a:ea typeface="+mn-ea"/>
                <a:cs typeface="+mn-cs"/>
              </a:rPr>
              <a:t>Judgment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 Pro Cond Light" panose="02040603050505030304"/>
                <a:ea typeface="+mn-ea"/>
                <a:cs typeface="+mn-cs"/>
              </a:rPr>
              <a:t> (vv. 10-13)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34BBE3-1EDA-4692-A763-86CEB899F304}"/>
              </a:ext>
            </a:extLst>
          </p:cNvPr>
          <p:cNvSpPr txBox="1"/>
          <p:nvPr/>
        </p:nvSpPr>
        <p:spPr>
          <a:xfrm>
            <a:off x="731520" y="345824"/>
            <a:ext cx="7680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CF9B00">
                    <a:lumMod val="75000"/>
                  </a:srgbClr>
                </a:solidFill>
                <a:effectLst/>
                <a:uLnTx/>
                <a:uFillTx/>
                <a:latin typeface="Speak Pro" panose="02040603050505030304"/>
                <a:ea typeface="+mn-ea"/>
                <a:cs typeface="+mn-cs"/>
              </a:rPr>
              <a:t>The Christian’s Drive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F699A27-0299-4B76-90D1-78CA92593BD9}"/>
              </a:ext>
            </a:extLst>
          </p:cNvPr>
          <p:cNvSpPr txBox="1"/>
          <p:nvPr/>
        </p:nvSpPr>
        <p:spPr>
          <a:xfrm>
            <a:off x="731520" y="5988956"/>
            <a:ext cx="7680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CF9B00">
                    <a:lumMod val="75000"/>
                  </a:srgbClr>
                </a:solidFill>
                <a:effectLst/>
                <a:uLnTx/>
                <a:uFillTx/>
                <a:latin typeface="Speak Pro" panose="02040603050505030304"/>
                <a:ea typeface="+mn-ea"/>
                <a:cs typeface="+mn-cs"/>
              </a:rPr>
              <a:t>Motives for Doing Right</a:t>
            </a:r>
          </a:p>
        </p:txBody>
      </p:sp>
    </p:spTree>
    <p:extLst>
      <p:ext uri="{BB962C8B-B14F-4D97-AF65-F5344CB8AC3E}">
        <p14:creationId xmlns:p14="http://schemas.microsoft.com/office/powerpoint/2010/main" val="262697408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630449-B32C-4886-B931-7E4A8671CC5F}"/>
              </a:ext>
            </a:extLst>
          </p:cNvPr>
          <p:cNvSpPr txBox="1"/>
          <p:nvPr/>
        </p:nvSpPr>
        <p:spPr>
          <a:xfrm>
            <a:off x="2745587" y="509121"/>
            <a:ext cx="51225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marR="0" lvl="0" indent="-8572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36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 Pro Cond Light" panose="02040603050505030304"/>
                <a:ea typeface="+mn-ea"/>
                <a:cs typeface="+mn-cs"/>
              </a:rPr>
              <a:t>Judgment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 Pro Cond Light" panose="02040603050505030304"/>
                <a:ea typeface="+mn-ea"/>
                <a:cs typeface="+mn-cs"/>
              </a:rPr>
              <a:t> (vv. 10-13)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BD2500-AE4F-464C-8444-65BF48E06E3C}"/>
              </a:ext>
            </a:extLst>
          </p:cNvPr>
          <p:cNvSpPr txBox="1"/>
          <p:nvPr/>
        </p:nvSpPr>
        <p:spPr>
          <a:xfrm>
            <a:off x="613896" y="2126675"/>
            <a:ext cx="832690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3200" b="1" dirty="0">
                <a:solidFill>
                  <a:schemeClr val="bg1"/>
                </a:solidFill>
              </a:rPr>
              <a:t>All will appear before judgment seat (v. 10)</a:t>
            </a:r>
          </a:p>
          <a:p>
            <a:pPr marL="514350" indent="-514350">
              <a:buFont typeface="+mj-lt"/>
              <a:buAutoNum type="alphaUcPeriod"/>
            </a:pPr>
            <a:endParaRPr lang="en-US" sz="800" b="1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3200" b="1" dirty="0">
                <a:solidFill>
                  <a:schemeClr val="bg1"/>
                </a:solidFill>
              </a:rPr>
              <a:t>Will give an account for things done in body (v. 10)</a:t>
            </a:r>
          </a:p>
          <a:p>
            <a:pPr marL="514350" indent="-514350">
              <a:buFont typeface="+mj-lt"/>
              <a:buAutoNum type="alphaUcPeriod"/>
            </a:pPr>
            <a:endParaRPr lang="en-US" sz="800" b="1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3200" b="1" dirty="0">
                <a:solidFill>
                  <a:schemeClr val="bg1"/>
                </a:solidFill>
              </a:rPr>
              <a:t>Therefore, we persuade men (vv. 11-13)</a:t>
            </a:r>
          </a:p>
        </p:txBody>
      </p:sp>
    </p:spTree>
    <p:extLst>
      <p:ext uri="{BB962C8B-B14F-4D97-AF65-F5344CB8AC3E}">
        <p14:creationId xmlns:p14="http://schemas.microsoft.com/office/powerpoint/2010/main" val="221582274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Freeform 5">
            <a:extLst>
              <a:ext uri="{FF2B5EF4-FFF2-40B4-BE49-F238E27FC236}">
                <a16:creationId xmlns:a16="http://schemas.microsoft.com/office/drawing/2014/main" id="{608EAA06-5488-416B-B2B2-E55213011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16200000" flipH="1">
            <a:off x="5271318" y="1683639"/>
            <a:ext cx="4254640" cy="3490723"/>
          </a:xfrm>
          <a:prstGeom prst="round2SameRect">
            <a:avLst>
              <a:gd name="adj1" fmla="val 5146"/>
              <a:gd name="adj2" fmla="val 400"/>
            </a:avLst>
          </a:prstGeom>
          <a:ln>
            <a:noFill/>
          </a:ln>
          <a:effectLst>
            <a:outerShdw blurRad="50800" dist="38100" dir="5400000" algn="tl" rotWithShape="0">
              <a:srgbClr val="000000">
                <a:alpha val="43000"/>
              </a:srgbClr>
            </a:outerShdw>
          </a:effectLst>
          <a:extLst>
            <a:ext uri="{91240B29-F687-4f45-9708-019B960494DF}">
              <a14:hiddenLine xmlns="" xmlns:a14="http://schemas.microsoft.com/office/drawing/2010/main" xmlns:p14="http://schemas.microsoft.com/office/powerpoint/2010/main" xmlns:a16="http://schemas.microsoft.com/office/drawing/2014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peak Pro" panose="020406030505050303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CE2B8A-0D91-48C1-9B7A-CCCF896DB1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13407" y="1623412"/>
            <a:ext cx="2627341" cy="2287229"/>
          </a:xfrm>
        </p:spPr>
        <p:txBody>
          <a:bodyPr>
            <a:normAutofit/>
          </a:bodyPr>
          <a:lstStyle/>
          <a:p>
            <a:pPr algn="l"/>
            <a:r>
              <a:rPr lang="en-US" sz="4800" dirty="0"/>
              <a:t>Reasons</a:t>
            </a:r>
            <a:br>
              <a:rPr lang="en-US" sz="4800" dirty="0"/>
            </a:br>
            <a:r>
              <a:rPr lang="en-US" sz="4800" dirty="0"/>
              <a:t>for</a:t>
            </a:r>
            <a:br>
              <a:rPr lang="en-US" sz="4800" dirty="0"/>
            </a:br>
            <a:r>
              <a:rPr lang="en-US" sz="4800" dirty="0"/>
              <a:t>Service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874CD23B-E9A6-4743-A15A-109282E32440}"/>
              </a:ext>
            </a:extLst>
          </p:cNvPr>
          <p:cNvSpPr txBox="1">
            <a:spLocks/>
          </p:cNvSpPr>
          <p:nvPr/>
        </p:nvSpPr>
        <p:spPr>
          <a:xfrm>
            <a:off x="5653276" y="4579427"/>
            <a:ext cx="3490704" cy="504635"/>
          </a:xfrm>
          <a:prstGeom prst="rect">
            <a:avLst/>
          </a:prstGeom>
        </p:spPr>
        <p:txBody>
          <a:bodyPr anchor="t">
            <a:normAutofit fontScale="92500"/>
          </a:bodyPr>
          <a:lstStyle>
            <a:lvl1pPr marL="0" indent="0" algn="ctr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1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9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7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5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5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rgbClr val="E7E6E6"/>
              </a:buClr>
              <a:buSzPct val="70000"/>
              <a:buFont typeface="Wingdings 2" charset="2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FF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Speak Pro" panose="02040603050505030304"/>
                <a:ea typeface="+mn-ea"/>
                <a:cs typeface="+mn-cs"/>
              </a:rPr>
              <a:t>2 Corinthians 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7CF95D-B0AC-4CB2-A0EC-BB466B473BE7}"/>
              </a:ext>
            </a:extLst>
          </p:cNvPr>
          <p:cNvSpPr txBox="1"/>
          <p:nvPr/>
        </p:nvSpPr>
        <p:spPr>
          <a:xfrm>
            <a:off x="530707" y="1443841"/>
            <a:ext cx="512254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600" b="1" i="0" u="sng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Georgia Pro Cond Light" panose="02040603050505030304"/>
                <a:ea typeface="+mn-ea"/>
                <a:cs typeface="+mn-cs"/>
              </a:rPr>
              <a:t>Hope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Georgia Pro Cond Light" panose="02040603050505030304"/>
                <a:ea typeface="+mn-ea"/>
                <a:cs typeface="+mn-cs"/>
              </a:rPr>
              <a:t> (vv. 1-8)</a:t>
            </a:r>
          </a:p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Georgia Pro Cond Light" panose="02040603050505030304"/>
              <a:ea typeface="+mn-ea"/>
              <a:cs typeface="+mn-cs"/>
            </a:endParaRPr>
          </a:p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600" b="1" i="0" u="sng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Georgia Pro Cond Light" panose="02040603050505030304"/>
                <a:ea typeface="+mn-ea"/>
                <a:cs typeface="+mn-cs"/>
              </a:rPr>
              <a:t>Acceptance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Georgia Pro Cond Light" panose="02040603050505030304"/>
                <a:ea typeface="+mn-ea"/>
                <a:cs typeface="+mn-cs"/>
              </a:rPr>
              <a:t> (v. 9)</a:t>
            </a:r>
          </a:p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Georgia Pro Cond Light" panose="02040603050505030304"/>
              <a:ea typeface="+mn-ea"/>
              <a:cs typeface="+mn-cs"/>
            </a:endParaRPr>
          </a:p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Georgia Pro Cond Light" panose="02040603050505030304"/>
                <a:ea typeface="+mn-ea"/>
                <a:cs typeface="+mn-cs"/>
              </a:rPr>
              <a:t> </a:t>
            </a:r>
            <a:r>
              <a:rPr kumimoji="0" lang="en-US" sz="3600" b="1" i="0" u="sng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Georgia Pro Cond Light" panose="02040603050505030304"/>
                <a:ea typeface="+mn-ea"/>
                <a:cs typeface="+mn-cs"/>
              </a:rPr>
              <a:t>Judgment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Georgia Pro Cond Light" panose="02040603050505030304"/>
                <a:ea typeface="+mn-ea"/>
                <a:cs typeface="+mn-cs"/>
              </a:rPr>
              <a:t> (vv. 10-13)</a:t>
            </a:r>
          </a:p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orgia Pro Cond Light" panose="02040603050505030304"/>
              <a:ea typeface="+mn-ea"/>
              <a:cs typeface="+mn-cs"/>
            </a:endParaRPr>
          </a:p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 Pro Cond Light" panose="02040603050505030304"/>
                <a:ea typeface="+mn-ea"/>
                <a:cs typeface="+mn-cs"/>
              </a:rPr>
              <a:t> </a:t>
            </a:r>
            <a:r>
              <a:rPr kumimoji="0" lang="en-US" sz="36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 Pro Cond Light" panose="02040603050505030304"/>
                <a:ea typeface="+mn-ea"/>
                <a:cs typeface="+mn-cs"/>
              </a:rPr>
              <a:t>Love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 Pro Cond Light" panose="02040603050505030304"/>
                <a:ea typeface="+mn-ea"/>
                <a:cs typeface="+mn-cs"/>
              </a:rPr>
              <a:t> (vv. 14-17)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34BBE3-1EDA-4692-A763-86CEB899F304}"/>
              </a:ext>
            </a:extLst>
          </p:cNvPr>
          <p:cNvSpPr txBox="1"/>
          <p:nvPr/>
        </p:nvSpPr>
        <p:spPr>
          <a:xfrm>
            <a:off x="731520" y="345824"/>
            <a:ext cx="7680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CF9B00">
                    <a:lumMod val="75000"/>
                  </a:srgbClr>
                </a:solidFill>
                <a:effectLst/>
                <a:uLnTx/>
                <a:uFillTx/>
                <a:latin typeface="Speak Pro" panose="02040603050505030304"/>
                <a:ea typeface="+mn-ea"/>
                <a:cs typeface="+mn-cs"/>
              </a:rPr>
              <a:t>The Christian’s Drive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F699A27-0299-4B76-90D1-78CA92593BD9}"/>
              </a:ext>
            </a:extLst>
          </p:cNvPr>
          <p:cNvSpPr txBox="1"/>
          <p:nvPr/>
        </p:nvSpPr>
        <p:spPr>
          <a:xfrm>
            <a:off x="731520" y="5988956"/>
            <a:ext cx="7680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CF9B00">
                    <a:lumMod val="75000"/>
                  </a:srgbClr>
                </a:solidFill>
                <a:effectLst/>
                <a:uLnTx/>
                <a:uFillTx/>
                <a:latin typeface="Speak Pro" panose="02040603050505030304"/>
                <a:ea typeface="+mn-ea"/>
                <a:cs typeface="+mn-cs"/>
              </a:rPr>
              <a:t>Motives for Doing Right</a:t>
            </a:r>
          </a:p>
        </p:txBody>
      </p:sp>
    </p:spTree>
    <p:extLst>
      <p:ext uri="{BB962C8B-B14F-4D97-AF65-F5344CB8AC3E}">
        <p14:creationId xmlns:p14="http://schemas.microsoft.com/office/powerpoint/2010/main" val="399633896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A95B501-3694-4508-9294-04CF81BAA57D}"/>
              </a:ext>
            </a:extLst>
          </p:cNvPr>
          <p:cNvSpPr txBox="1"/>
          <p:nvPr/>
        </p:nvSpPr>
        <p:spPr>
          <a:xfrm>
            <a:off x="2735427" y="590401"/>
            <a:ext cx="51225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marR="0" lvl="0" indent="-8572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4"/>
              <a:tabLst/>
              <a:defRPr/>
            </a:pPr>
            <a:r>
              <a:rPr kumimoji="0" lang="en-US" sz="36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 Pro Cond Light" panose="02040603050505030304"/>
                <a:ea typeface="+mn-ea"/>
                <a:cs typeface="+mn-cs"/>
              </a:rPr>
              <a:t>Love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 Pro Cond Light" panose="02040603050505030304"/>
                <a:ea typeface="+mn-ea"/>
                <a:cs typeface="+mn-cs"/>
              </a:rPr>
              <a:t> (vv. 14-17)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3D4706-C0D7-4584-9D45-0D9E34CC257D}"/>
              </a:ext>
            </a:extLst>
          </p:cNvPr>
          <p:cNvSpPr txBox="1"/>
          <p:nvPr/>
        </p:nvSpPr>
        <p:spPr>
          <a:xfrm>
            <a:off x="613896" y="2126675"/>
            <a:ext cx="8326904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3200" b="1" dirty="0">
                <a:solidFill>
                  <a:schemeClr val="bg1"/>
                </a:solidFill>
              </a:rPr>
              <a:t>Christ died for all (vv. 14-15a)</a:t>
            </a:r>
          </a:p>
          <a:p>
            <a:pPr marL="514350" indent="-514350">
              <a:buFont typeface="+mj-lt"/>
              <a:buAutoNum type="alphaUcPeriod"/>
            </a:pPr>
            <a:endParaRPr lang="en-US" sz="800" b="1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3200" b="1" dirty="0">
                <a:solidFill>
                  <a:schemeClr val="bg1"/>
                </a:solidFill>
              </a:rPr>
              <a:t>Therefore, all should live unto him (vv. 15b-17)</a:t>
            </a:r>
          </a:p>
        </p:txBody>
      </p:sp>
    </p:spTree>
    <p:extLst>
      <p:ext uri="{BB962C8B-B14F-4D97-AF65-F5344CB8AC3E}">
        <p14:creationId xmlns:p14="http://schemas.microsoft.com/office/powerpoint/2010/main" val="200102295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Freeform 5">
            <a:extLst>
              <a:ext uri="{FF2B5EF4-FFF2-40B4-BE49-F238E27FC236}">
                <a16:creationId xmlns:a16="http://schemas.microsoft.com/office/drawing/2014/main" id="{608EAA06-5488-416B-B2B2-E55213011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16200000" flipH="1">
            <a:off x="5271318" y="1683639"/>
            <a:ext cx="4254640" cy="3490723"/>
          </a:xfrm>
          <a:prstGeom prst="round2SameRect">
            <a:avLst>
              <a:gd name="adj1" fmla="val 5146"/>
              <a:gd name="adj2" fmla="val 400"/>
            </a:avLst>
          </a:prstGeom>
          <a:ln>
            <a:noFill/>
          </a:ln>
          <a:effectLst>
            <a:outerShdw blurRad="50800" dist="38100" dir="5400000" algn="tl" rotWithShape="0">
              <a:srgbClr val="000000">
                <a:alpha val="43000"/>
              </a:srgbClr>
            </a:outerShdw>
          </a:effectLst>
          <a:extLst>
            <a:ext uri="{91240B29-F687-4f45-9708-019B960494DF}">
              <a14:hiddenLine xmlns="" xmlns:a14="http://schemas.microsoft.com/office/drawing/2010/main" xmlns:p14="http://schemas.microsoft.com/office/powerpoint/2010/main" xmlns:a16="http://schemas.microsoft.com/office/drawing/2014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peak Pro" panose="020406030505050303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CE2B8A-0D91-48C1-9B7A-CCCF896DB1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13407" y="1623412"/>
            <a:ext cx="2627341" cy="2287229"/>
          </a:xfrm>
        </p:spPr>
        <p:txBody>
          <a:bodyPr>
            <a:normAutofit/>
          </a:bodyPr>
          <a:lstStyle/>
          <a:p>
            <a:pPr algn="l"/>
            <a:r>
              <a:rPr lang="en-US" sz="4800" dirty="0"/>
              <a:t>Reasons</a:t>
            </a:r>
            <a:br>
              <a:rPr lang="en-US" sz="4800" dirty="0"/>
            </a:br>
            <a:r>
              <a:rPr lang="en-US" sz="4800" dirty="0"/>
              <a:t>for</a:t>
            </a:r>
            <a:br>
              <a:rPr lang="en-US" sz="4800" dirty="0"/>
            </a:br>
            <a:r>
              <a:rPr lang="en-US" sz="4800" dirty="0"/>
              <a:t>Service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874CD23B-E9A6-4743-A15A-109282E32440}"/>
              </a:ext>
            </a:extLst>
          </p:cNvPr>
          <p:cNvSpPr txBox="1">
            <a:spLocks/>
          </p:cNvSpPr>
          <p:nvPr/>
        </p:nvSpPr>
        <p:spPr>
          <a:xfrm>
            <a:off x="5653276" y="4579427"/>
            <a:ext cx="3490704" cy="504635"/>
          </a:xfrm>
          <a:prstGeom prst="rect">
            <a:avLst/>
          </a:prstGeom>
        </p:spPr>
        <p:txBody>
          <a:bodyPr anchor="t">
            <a:normAutofit fontScale="92500"/>
          </a:bodyPr>
          <a:lstStyle>
            <a:lvl1pPr marL="0" indent="0" algn="ctr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1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9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7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5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5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rgbClr val="E7E6E6"/>
              </a:buClr>
              <a:buSzPct val="70000"/>
              <a:buFont typeface="Wingdings 2" charset="2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FF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Speak Pro" panose="02040603050505030304"/>
                <a:ea typeface="+mn-ea"/>
                <a:cs typeface="+mn-cs"/>
              </a:rPr>
              <a:t>2 Corinthians 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7CF95D-B0AC-4CB2-A0EC-BB466B473BE7}"/>
              </a:ext>
            </a:extLst>
          </p:cNvPr>
          <p:cNvSpPr txBox="1"/>
          <p:nvPr/>
        </p:nvSpPr>
        <p:spPr>
          <a:xfrm>
            <a:off x="530707" y="1443841"/>
            <a:ext cx="512254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600" b="1" i="0" u="sng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Georgia Pro Cond Light" panose="02040603050505030304"/>
                <a:ea typeface="+mn-ea"/>
                <a:cs typeface="+mn-cs"/>
              </a:rPr>
              <a:t>Hope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Georgia Pro Cond Light" panose="02040603050505030304"/>
                <a:ea typeface="+mn-ea"/>
                <a:cs typeface="+mn-cs"/>
              </a:rPr>
              <a:t> (vv. 1-8)</a:t>
            </a:r>
          </a:p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Georgia Pro Cond Light" panose="02040603050505030304"/>
              <a:ea typeface="+mn-ea"/>
              <a:cs typeface="+mn-cs"/>
            </a:endParaRPr>
          </a:p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600" b="1" i="0" u="sng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Georgia Pro Cond Light" panose="02040603050505030304"/>
                <a:ea typeface="+mn-ea"/>
                <a:cs typeface="+mn-cs"/>
              </a:rPr>
              <a:t>Acceptance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Georgia Pro Cond Light" panose="02040603050505030304"/>
                <a:ea typeface="+mn-ea"/>
                <a:cs typeface="+mn-cs"/>
              </a:rPr>
              <a:t> (v. 9)</a:t>
            </a:r>
          </a:p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Georgia Pro Cond Light" panose="02040603050505030304"/>
              <a:ea typeface="+mn-ea"/>
              <a:cs typeface="+mn-cs"/>
            </a:endParaRPr>
          </a:p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Georgia Pro Cond Light" panose="02040603050505030304"/>
                <a:ea typeface="+mn-ea"/>
                <a:cs typeface="+mn-cs"/>
              </a:rPr>
              <a:t> </a:t>
            </a:r>
            <a:r>
              <a:rPr kumimoji="0" lang="en-US" sz="3600" b="1" i="0" u="sng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Georgia Pro Cond Light" panose="02040603050505030304"/>
                <a:ea typeface="+mn-ea"/>
                <a:cs typeface="+mn-cs"/>
              </a:rPr>
              <a:t>Judgment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Georgia Pro Cond Light" panose="02040603050505030304"/>
                <a:ea typeface="+mn-ea"/>
                <a:cs typeface="+mn-cs"/>
              </a:rPr>
              <a:t> (vv. 10-13)</a:t>
            </a:r>
          </a:p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Georgia Pro Cond Light" panose="02040603050505030304"/>
              <a:ea typeface="+mn-ea"/>
              <a:cs typeface="+mn-cs"/>
            </a:endParaRPr>
          </a:p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Georgia Pro Cond Light" panose="02040603050505030304"/>
                <a:ea typeface="+mn-ea"/>
                <a:cs typeface="+mn-cs"/>
              </a:rPr>
              <a:t> </a:t>
            </a:r>
            <a:r>
              <a:rPr kumimoji="0" lang="en-US" sz="3600" b="1" i="0" u="sng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Georgia Pro Cond Light" panose="02040603050505030304"/>
                <a:ea typeface="+mn-ea"/>
                <a:cs typeface="+mn-cs"/>
              </a:rPr>
              <a:t>Love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Georgia Pro Cond Light" panose="02040603050505030304"/>
                <a:ea typeface="+mn-ea"/>
                <a:cs typeface="+mn-cs"/>
              </a:rPr>
              <a:t> (vv. 14-17)</a:t>
            </a:r>
          </a:p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orgia Pro Cond Light" panose="02040603050505030304"/>
              <a:ea typeface="+mn-ea"/>
              <a:cs typeface="+mn-cs"/>
            </a:endParaRPr>
          </a:p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6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 Pro Cond Light" panose="02040603050505030304"/>
                <a:ea typeface="+mn-ea"/>
                <a:cs typeface="+mn-cs"/>
              </a:rPr>
              <a:t>Command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 Pro Cond Light" panose="02040603050505030304"/>
                <a:ea typeface="+mn-ea"/>
                <a:cs typeface="+mn-cs"/>
              </a:rPr>
              <a:t> (vv. 18-21)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34BBE3-1EDA-4692-A763-86CEB899F304}"/>
              </a:ext>
            </a:extLst>
          </p:cNvPr>
          <p:cNvSpPr txBox="1"/>
          <p:nvPr/>
        </p:nvSpPr>
        <p:spPr>
          <a:xfrm>
            <a:off x="731520" y="345824"/>
            <a:ext cx="7680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CF9B00">
                    <a:lumMod val="75000"/>
                  </a:srgbClr>
                </a:solidFill>
                <a:effectLst/>
                <a:uLnTx/>
                <a:uFillTx/>
                <a:latin typeface="Speak Pro" panose="02040603050505030304"/>
                <a:ea typeface="+mn-ea"/>
                <a:cs typeface="+mn-cs"/>
              </a:rPr>
              <a:t>The Christian’s Drive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F699A27-0299-4B76-90D1-78CA92593BD9}"/>
              </a:ext>
            </a:extLst>
          </p:cNvPr>
          <p:cNvSpPr txBox="1"/>
          <p:nvPr/>
        </p:nvSpPr>
        <p:spPr>
          <a:xfrm>
            <a:off x="731520" y="5988956"/>
            <a:ext cx="7680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CF9B00">
                    <a:lumMod val="75000"/>
                  </a:srgbClr>
                </a:solidFill>
                <a:effectLst/>
                <a:uLnTx/>
                <a:uFillTx/>
                <a:latin typeface="Speak Pro" panose="02040603050505030304"/>
                <a:ea typeface="+mn-ea"/>
                <a:cs typeface="+mn-cs"/>
              </a:rPr>
              <a:t>Motives for Doing Right</a:t>
            </a:r>
          </a:p>
        </p:txBody>
      </p:sp>
    </p:spTree>
    <p:extLst>
      <p:ext uri="{BB962C8B-B14F-4D97-AF65-F5344CB8AC3E}">
        <p14:creationId xmlns:p14="http://schemas.microsoft.com/office/powerpoint/2010/main" val="395020605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63CB10C-B63C-4F5A-9BC4-5A45A9FF6C32}"/>
              </a:ext>
            </a:extLst>
          </p:cNvPr>
          <p:cNvSpPr txBox="1"/>
          <p:nvPr/>
        </p:nvSpPr>
        <p:spPr>
          <a:xfrm>
            <a:off x="2806547" y="539601"/>
            <a:ext cx="51225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marR="0" lvl="0" indent="-8572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5"/>
              <a:tabLst/>
              <a:defRPr/>
            </a:pPr>
            <a:r>
              <a:rPr kumimoji="0" lang="en-US" sz="36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 Pro Cond Light" panose="02040603050505030304"/>
                <a:ea typeface="+mn-ea"/>
                <a:cs typeface="+mn-cs"/>
              </a:rPr>
              <a:t>Command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 Pro Cond Light" panose="02040603050505030304"/>
                <a:ea typeface="+mn-ea"/>
                <a:cs typeface="+mn-cs"/>
              </a:rPr>
              <a:t> (vv. 18-21)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4BAAC1-D151-45A1-985B-85C71E79EF13}"/>
              </a:ext>
            </a:extLst>
          </p:cNvPr>
          <p:cNvSpPr txBox="1"/>
          <p:nvPr/>
        </p:nvSpPr>
        <p:spPr>
          <a:xfrm>
            <a:off x="613896" y="2126675"/>
            <a:ext cx="8326904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3200" b="1" dirty="0">
                <a:solidFill>
                  <a:schemeClr val="bg1"/>
                </a:solidFill>
              </a:rPr>
              <a:t>God reconciles the world in Christ (vv. 18-19)</a:t>
            </a:r>
          </a:p>
          <a:p>
            <a:pPr marL="514350" indent="-514350">
              <a:buFont typeface="+mj-lt"/>
              <a:buAutoNum type="alphaUcPeriod"/>
            </a:pPr>
            <a:endParaRPr lang="en-US" sz="800" b="1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3200" b="1" dirty="0">
                <a:solidFill>
                  <a:schemeClr val="bg1"/>
                </a:solidFill>
              </a:rPr>
              <a:t>Word of reconciliation – committed to the apostles (v. 19a)</a:t>
            </a:r>
          </a:p>
          <a:p>
            <a:pPr marL="514350" indent="-514350">
              <a:buFont typeface="+mj-lt"/>
              <a:buAutoNum type="alphaUcPeriod"/>
            </a:pPr>
            <a:endParaRPr lang="en-US" sz="800" b="1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3200" b="1" dirty="0">
                <a:solidFill>
                  <a:schemeClr val="bg1"/>
                </a:solidFill>
              </a:rPr>
              <a:t>Apostles are ambassadors for Christ (vv. 20-21)</a:t>
            </a:r>
          </a:p>
        </p:txBody>
      </p:sp>
    </p:spTree>
    <p:extLst>
      <p:ext uri="{BB962C8B-B14F-4D97-AF65-F5344CB8AC3E}">
        <p14:creationId xmlns:p14="http://schemas.microsoft.com/office/powerpoint/2010/main" val="150938544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515600"/>
            <a:ext cx="8077200" cy="5463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17 Therefore, if anyone is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in Christ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, he is a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new creation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; old things have passed away; behold, all things have become new.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18 Now all things are of God, who has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reconciled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us to Himself through Jesus Christ, and has given us the ministry of reconciliation,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19 that is, that God was in Christ reconciling the world to Himself,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not imputing their trespasses to them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, and has committed to us the word of reconciliation.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20 Now then, we are ambassadors for Christ, as though God were pleading through us: we implore you on Christ's behalf, be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reconciled to God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21 For He made Him who knew no sin to be sin for us, that we might become the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righteousness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of God in Him. </a:t>
            </a:r>
          </a:p>
        </p:txBody>
      </p:sp>
      <p:cxnSp>
        <p:nvCxnSpPr>
          <p:cNvPr id="4" name="Straight Connector 3"/>
          <p:cNvCxnSpPr/>
          <p:nvPr/>
        </p:nvCxnSpPr>
        <p:spPr bwMode="auto">
          <a:xfrm flipH="1">
            <a:off x="6019800" y="914400"/>
            <a:ext cx="304800" cy="6858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Freeform 4"/>
          <p:cNvSpPr/>
          <p:nvPr/>
        </p:nvSpPr>
        <p:spPr bwMode="auto">
          <a:xfrm>
            <a:off x="4471988" y="400012"/>
            <a:ext cx="1814512" cy="228638"/>
          </a:xfrm>
          <a:custGeom>
            <a:avLst/>
            <a:gdLst>
              <a:gd name="connsiteX0" fmla="*/ 0 w 1814512"/>
              <a:gd name="connsiteY0" fmla="*/ 214351 h 228638"/>
              <a:gd name="connsiteX1" fmla="*/ 971550 w 1814512"/>
              <a:gd name="connsiteY1" fmla="*/ 38 h 228638"/>
              <a:gd name="connsiteX2" fmla="*/ 1814512 w 1814512"/>
              <a:gd name="connsiteY2" fmla="*/ 228638 h 228638"/>
              <a:gd name="connsiteX3" fmla="*/ 1814512 w 1814512"/>
              <a:gd name="connsiteY3" fmla="*/ 228638 h 228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14512" h="228638">
                <a:moveTo>
                  <a:pt x="0" y="214351"/>
                </a:moveTo>
                <a:cubicBezTo>
                  <a:pt x="334565" y="106004"/>
                  <a:pt x="669131" y="-2343"/>
                  <a:pt x="971550" y="38"/>
                </a:cubicBezTo>
                <a:cubicBezTo>
                  <a:pt x="1273969" y="2419"/>
                  <a:pt x="1814512" y="228638"/>
                  <a:pt x="1814512" y="228638"/>
                </a:cubicBezTo>
                <a:lnTo>
                  <a:pt x="1814512" y="228638"/>
                </a:lnTo>
              </a:path>
            </a:pathLst>
          </a:cu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cxnSp>
        <p:nvCxnSpPr>
          <p:cNvPr id="7" name="Straight Connector 6"/>
          <p:cNvCxnSpPr/>
          <p:nvPr/>
        </p:nvCxnSpPr>
        <p:spPr bwMode="auto">
          <a:xfrm flipH="1">
            <a:off x="4648200" y="1752600"/>
            <a:ext cx="914400" cy="149451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Connector 8"/>
          <p:cNvCxnSpPr/>
          <p:nvPr/>
        </p:nvCxnSpPr>
        <p:spPr bwMode="auto">
          <a:xfrm flipH="1">
            <a:off x="1981200" y="3247117"/>
            <a:ext cx="838200" cy="162968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Straight Connector 10"/>
          <p:cNvCxnSpPr/>
          <p:nvPr/>
        </p:nvCxnSpPr>
        <p:spPr bwMode="auto">
          <a:xfrm>
            <a:off x="2590800" y="4953000"/>
            <a:ext cx="533400" cy="762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7855410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Freeform 5">
            <a:extLst>
              <a:ext uri="{FF2B5EF4-FFF2-40B4-BE49-F238E27FC236}">
                <a16:creationId xmlns:a16="http://schemas.microsoft.com/office/drawing/2014/main" id="{608EAA06-5488-416B-B2B2-E55213011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16200000" flipH="1">
            <a:off x="5271318" y="1683639"/>
            <a:ext cx="4254640" cy="3490723"/>
          </a:xfrm>
          <a:prstGeom prst="round2SameRect">
            <a:avLst>
              <a:gd name="adj1" fmla="val 5146"/>
              <a:gd name="adj2" fmla="val 400"/>
            </a:avLst>
          </a:prstGeom>
          <a:ln>
            <a:noFill/>
          </a:ln>
          <a:effectLst>
            <a:outerShdw blurRad="50800" dist="38100" dir="5400000" algn="tl" rotWithShape="0">
              <a:srgbClr val="000000">
                <a:alpha val="43000"/>
              </a:srgbClr>
            </a:outerShdw>
          </a:effectLst>
          <a:extLst>
            <a:ext uri="{91240B29-F687-4f45-9708-019B960494DF}">
              <a14:hiddenLine xmlns="" xmlns:a14="http://schemas.microsoft.com/office/drawing/2010/main" xmlns:p14="http://schemas.microsoft.com/office/powerpoint/2010/main" xmlns:a16="http://schemas.microsoft.com/office/drawing/2014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peak Pro" panose="020406030505050303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CE2B8A-0D91-48C1-9B7A-CCCF896DB1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13407" y="1623412"/>
            <a:ext cx="2627341" cy="2287229"/>
          </a:xfrm>
        </p:spPr>
        <p:txBody>
          <a:bodyPr>
            <a:normAutofit/>
          </a:bodyPr>
          <a:lstStyle/>
          <a:p>
            <a:pPr algn="l"/>
            <a:r>
              <a:rPr lang="en-US" sz="4800" dirty="0"/>
              <a:t>Reasons</a:t>
            </a:r>
            <a:br>
              <a:rPr lang="en-US" sz="4800" dirty="0"/>
            </a:br>
            <a:r>
              <a:rPr lang="en-US" sz="4800" dirty="0"/>
              <a:t>for</a:t>
            </a:r>
            <a:br>
              <a:rPr lang="en-US" sz="4800" dirty="0"/>
            </a:br>
            <a:r>
              <a:rPr lang="en-US" sz="4800" dirty="0"/>
              <a:t>Service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874CD23B-E9A6-4743-A15A-109282E32440}"/>
              </a:ext>
            </a:extLst>
          </p:cNvPr>
          <p:cNvSpPr txBox="1">
            <a:spLocks/>
          </p:cNvSpPr>
          <p:nvPr/>
        </p:nvSpPr>
        <p:spPr>
          <a:xfrm>
            <a:off x="5653276" y="4579427"/>
            <a:ext cx="3490704" cy="504635"/>
          </a:xfrm>
          <a:prstGeom prst="rect">
            <a:avLst/>
          </a:prstGeom>
        </p:spPr>
        <p:txBody>
          <a:bodyPr anchor="t">
            <a:normAutofit fontScale="92500"/>
          </a:bodyPr>
          <a:lstStyle>
            <a:lvl1pPr marL="0" indent="0" algn="ctr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1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9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7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5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5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rgbClr val="E7E6E6"/>
              </a:buClr>
              <a:buSzPct val="70000"/>
              <a:buFont typeface="Wingdings 2" charset="2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FF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Speak Pro" panose="02040603050505030304"/>
                <a:ea typeface="+mn-ea"/>
                <a:cs typeface="+mn-cs"/>
              </a:rPr>
              <a:t>2 Corinthians 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7CF95D-B0AC-4CB2-A0EC-BB466B473BE7}"/>
              </a:ext>
            </a:extLst>
          </p:cNvPr>
          <p:cNvSpPr txBox="1"/>
          <p:nvPr/>
        </p:nvSpPr>
        <p:spPr>
          <a:xfrm>
            <a:off x="530707" y="1443841"/>
            <a:ext cx="512254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600" b="1" i="0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eorgia Pro Cond Light" panose="02040603050505030304"/>
                <a:ea typeface="+mn-ea"/>
                <a:cs typeface="+mn-cs"/>
              </a:rPr>
              <a:t>Hope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eorgia Pro Cond Light" panose="02040603050505030304"/>
                <a:ea typeface="+mn-ea"/>
                <a:cs typeface="+mn-cs"/>
              </a:rPr>
              <a:t> (vv. 1-8)</a:t>
            </a:r>
          </a:p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eorgia Pro Cond Light" panose="02040603050505030304"/>
              <a:ea typeface="+mn-ea"/>
              <a:cs typeface="+mn-cs"/>
            </a:endParaRPr>
          </a:p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600" b="1" i="0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eorgia Pro Cond Light" panose="02040603050505030304"/>
                <a:ea typeface="+mn-ea"/>
                <a:cs typeface="+mn-cs"/>
              </a:rPr>
              <a:t>Acceptance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eorgia Pro Cond Light" panose="02040603050505030304"/>
                <a:ea typeface="+mn-ea"/>
                <a:cs typeface="+mn-cs"/>
              </a:rPr>
              <a:t> (v. 9)</a:t>
            </a:r>
          </a:p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eorgia Pro Cond Light" panose="02040603050505030304"/>
              <a:ea typeface="+mn-ea"/>
              <a:cs typeface="+mn-cs"/>
            </a:endParaRPr>
          </a:p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eorgia Pro Cond Light" panose="02040603050505030304"/>
                <a:ea typeface="+mn-ea"/>
                <a:cs typeface="+mn-cs"/>
              </a:rPr>
              <a:t> </a:t>
            </a:r>
            <a:r>
              <a:rPr kumimoji="0" lang="en-US" sz="3600" b="1" i="0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eorgia Pro Cond Light" panose="02040603050505030304"/>
                <a:ea typeface="+mn-ea"/>
                <a:cs typeface="+mn-cs"/>
              </a:rPr>
              <a:t>Judgment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eorgia Pro Cond Light" panose="02040603050505030304"/>
                <a:ea typeface="+mn-ea"/>
                <a:cs typeface="+mn-cs"/>
              </a:rPr>
              <a:t> (vv. 10-13)</a:t>
            </a:r>
          </a:p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eorgia Pro Cond Light" panose="02040603050505030304"/>
              <a:ea typeface="+mn-ea"/>
              <a:cs typeface="+mn-cs"/>
            </a:endParaRPr>
          </a:p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eorgia Pro Cond Light" panose="02040603050505030304"/>
                <a:ea typeface="+mn-ea"/>
                <a:cs typeface="+mn-cs"/>
              </a:rPr>
              <a:t> </a:t>
            </a:r>
            <a:r>
              <a:rPr kumimoji="0" lang="en-US" sz="3600" b="1" i="0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eorgia Pro Cond Light" panose="02040603050505030304"/>
                <a:ea typeface="+mn-ea"/>
                <a:cs typeface="+mn-cs"/>
              </a:rPr>
              <a:t>Love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eorgia Pro Cond Light" panose="02040603050505030304"/>
                <a:ea typeface="+mn-ea"/>
                <a:cs typeface="+mn-cs"/>
              </a:rPr>
              <a:t> (vv. 14-17)</a:t>
            </a:r>
          </a:p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eorgia Pro Cond Light" panose="02040603050505030304"/>
              <a:ea typeface="+mn-ea"/>
              <a:cs typeface="+mn-cs"/>
            </a:endParaRPr>
          </a:p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600" b="1" i="0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eorgia Pro Cond Light" panose="02040603050505030304"/>
                <a:ea typeface="+mn-ea"/>
                <a:cs typeface="+mn-cs"/>
              </a:rPr>
              <a:t>Command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eorgia Pro Cond Light" panose="02040603050505030304"/>
                <a:ea typeface="+mn-ea"/>
                <a:cs typeface="+mn-cs"/>
              </a:rPr>
              <a:t> (vv. 18-21)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34BBE3-1EDA-4692-A763-86CEB899F304}"/>
              </a:ext>
            </a:extLst>
          </p:cNvPr>
          <p:cNvSpPr txBox="1"/>
          <p:nvPr/>
        </p:nvSpPr>
        <p:spPr>
          <a:xfrm>
            <a:off x="731520" y="345824"/>
            <a:ext cx="7680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CF9B00">
                    <a:lumMod val="75000"/>
                  </a:srgbClr>
                </a:solidFill>
                <a:effectLst/>
                <a:uLnTx/>
                <a:uFillTx/>
                <a:latin typeface="Speak Pro" panose="02040603050505030304"/>
                <a:ea typeface="+mn-ea"/>
                <a:cs typeface="+mn-cs"/>
              </a:rPr>
              <a:t>The Christian’s Drive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F699A27-0299-4B76-90D1-78CA92593BD9}"/>
              </a:ext>
            </a:extLst>
          </p:cNvPr>
          <p:cNvSpPr txBox="1"/>
          <p:nvPr/>
        </p:nvSpPr>
        <p:spPr>
          <a:xfrm>
            <a:off x="731520" y="5988956"/>
            <a:ext cx="7680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CF9B00">
                    <a:lumMod val="75000"/>
                  </a:srgbClr>
                </a:solidFill>
                <a:effectLst/>
                <a:uLnTx/>
                <a:uFillTx/>
                <a:latin typeface="Speak Pro" panose="02040603050505030304"/>
                <a:ea typeface="+mn-ea"/>
                <a:cs typeface="+mn-cs"/>
              </a:rPr>
              <a:t>Motives for Doing Right</a:t>
            </a:r>
          </a:p>
        </p:txBody>
      </p:sp>
    </p:spTree>
    <p:extLst>
      <p:ext uri="{BB962C8B-B14F-4D97-AF65-F5344CB8AC3E}">
        <p14:creationId xmlns:p14="http://schemas.microsoft.com/office/powerpoint/2010/main" val="85482511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VTI">
  <a:themeElements>
    <a:clrScheme name="Office">
      <a:dk1>
        <a:srgbClr val="000000"/>
      </a:dk1>
      <a:lt1>
        <a:srgbClr val="FFFFFF"/>
      </a:lt1>
      <a:dk2>
        <a:srgbClr val="2E3948"/>
      </a:dk2>
      <a:lt2>
        <a:srgbClr val="E7E6E6"/>
      </a:lt2>
      <a:accent1>
        <a:srgbClr val="5A82CB"/>
      </a:accent1>
      <a:accent2>
        <a:srgbClr val="ED7D31"/>
      </a:accent2>
      <a:accent3>
        <a:srgbClr val="A3A3A3"/>
      </a:accent3>
      <a:accent4>
        <a:srgbClr val="CF9B00"/>
      </a:accent4>
      <a:accent5>
        <a:srgbClr val="5B9BD5"/>
      </a:accent5>
      <a:accent6>
        <a:srgbClr val="70AD47"/>
      </a:accent6>
      <a:hlink>
        <a:srgbClr val="D26012"/>
      </a:hlink>
      <a:folHlink>
        <a:srgbClr val="A9718D"/>
      </a:folHlink>
    </a:clrScheme>
    <a:fontScheme name="Slate">
      <a:majorFont>
        <a:latin typeface="Georgia Pro Cond Ligh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Speak Pro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VTI" id="{35C4A07C-0176-4A32-9BCB-B016516853F0}" vid="{9B70D35C-BCA8-4715-BB49-8BE54A7FC07C}"/>
    </a:ext>
  </a:extLst>
</a:theme>
</file>

<file path=ppt/theme/theme2.xml><?xml version="1.0" encoding="utf-8"?>
<a:theme xmlns:a="http://schemas.openxmlformats.org/drawingml/2006/main" name="1_SlateVTI">
  <a:themeElements>
    <a:clrScheme name="Office">
      <a:dk1>
        <a:srgbClr val="000000"/>
      </a:dk1>
      <a:lt1>
        <a:srgbClr val="FFFFFF"/>
      </a:lt1>
      <a:dk2>
        <a:srgbClr val="2E3948"/>
      </a:dk2>
      <a:lt2>
        <a:srgbClr val="E7E6E6"/>
      </a:lt2>
      <a:accent1>
        <a:srgbClr val="5A82CB"/>
      </a:accent1>
      <a:accent2>
        <a:srgbClr val="ED7D31"/>
      </a:accent2>
      <a:accent3>
        <a:srgbClr val="A3A3A3"/>
      </a:accent3>
      <a:accent4>
        <a:srgbClr val="CF9B00"/>
      </a:accent4>
      <a:accent5>
        <a:srgbClr val="5B9BD5"/>
      </a:accent5>
      <a:accent6>
        <a:srgbClr val="70AD47"/>
      </a:accent6>
      <a:hlink>
        <a:srgbClr val="D26012"/>
      </a:hlink>
      <a:folHlink>
        <a:srgbClr val="A9718D"/>
      </a:folHlink>
    </a:clrScheme>
    <a:fontScheme name="Slate">
      <a:majorFont>
        <a:latin typeface="Georgia Pro Cond Ligh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Speak Pro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VTI" id="{35C4A07C-0176-4A32-9BCB-B016516853F0}" vid="{9B70D35C-BCA8-4715-BB49-8BE54A7FC07C}"/>
    </a:ext>
  </a:extLst>
</a:theme>
</file>

<file path=ppt/theme/theme3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295</TotalTime>
  <Words>983</Words>
  <Application>Microsoft Office PowerPoint</Application>
  <PresentationFormat>On-screen Show (4:3)</PresentationFormat>
  <Paragraphs>170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Times New Roman</vt:lpstr>
      <vt:lpstr>Arial</vt:lpstr>
      <vt:lpstr>Speak Pro</vt:lpstr>
      <vt:lpstr>Wingdings 2</vt:lpstr>
      <vt:lpstr>Arial Black</vt:lpstr>
      <vt:lpstr>Georgia Pro Cond Light</vt:lpstr>
      <vt:lpstr>SlateVTI</vt:lpstr>
      <vt:lpstr>1_SlateVTI</vt:lpstr>
      <vt:lpstr>Default Design</vt:lpstr>
      <vt:lpstr>PowerPoint Presentation</vt:lpstr>
      <vt:lpstr>PowerPoint Presentation</vt:lpstr>
      <vt:lpstr>PowerPoint Presentation</vt:lpstr>
      <vt:lpstr>PowerPoint Presentation</vt:lpstr>
      <vt:lpstr>Reasons for Service</vt:lpstr>
      <vt:lpstr>Reasons for Service</vt:lpstr>
      <vt:lpstr>PowerPoint Presentation</vt:lpstr>
      <vt:lpstr>PowerPoint Presentation</vt:lpstr>
      <vt:lpstr>PowerPoint Presentation</vt:lpstr>
      <vt:lpstr>Reasons for Service</vt:lpstr>
      <vt:lpstr>PowerPoint Presentation</vt:lpstr>
      <vt:lpstr>PowerPoint Presentation</vt:lpstr>
      <vt:lpstr>PowerPoint Presentation</vt:lpstr>
      <vt:lpstr>Reasons for Service</vt:lpstr>
      <vt:lpstr>PowerPoint Presentation</vt:lpstr>
      <vt:lpstr>Reasons for Service</vt:lpstr>
      <vt:lpstr>PowerPoint Presentation</vt:lpstr>
      <vt:lpstr>Reasons for Service</vt:lpstr>
      <vt:lpstr>PowerPoint Presentation</vt:lpstr>
      <vt:lpstr>PowerPoint Presentation</vt:lpstr>
      <vt:lpstr>Reasons for Service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Reasons for Service</dc:title>
  <dc:creator>Donnie V. Rader</dc:creator>
  <cp:lastModifiedBy>Donnie V. Rader</cp:lastModifiedBy>
  <cp:revision>16</cp:revision>
  <dcterms:created xsi:type="dcterms:W3CDTF">2020-09-12T12:00:17Z</dcterms:created>
  <dcterms:modified xsi:type="dcterms:W3CDTF">2020-09-12T16:56:10Z</dcterms:modified>
</cp:coreProperties>
</file>