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31" r:id="rId1"/>
    <p:sldMasterId id="2147483732" r:id="rId2"/>
    <p:sldMasterId id="2147483744" r:id="rId3"/>
    <p:sldMasterId id="2147483768" r:id="rId4"/>
  </p:sldMasterIdLst>
  <p:sldIdLst>
    <p:sldId id="257" r:id="rId5"/>
    <p:sldId id="260" r:id="rId6"/>
    <p:sldId id="335" r:id="rId7"/>
    <p:sldId id="336" r:id="rId8"/>
    <p:sldId id="337" r:id="rId9"/>
    <p:sldId id="338" r:id="rId10"/>
    <p:sldId id="339" r:id="rId11"/>
    <p:sldId id="340" r:id="rId12"/>
    <p:sldId id="341" r:id="rId13"/>
    <p:sldId id="342" r:id="rId14"/>
    <p:sldId id="343" r:id="rId15"/>
    <p:sldId id="344" r:id="rId16"/>
    <p:sldId id="318" r:id="rId17"/>
    <p:sldId id="319" r:id="rId18"/>
    <p:sldId id="350" r:id="rId19"/>
    <p:sldId id="320" r:id="rId20"/>
    <p:sldId id="351" r:id="rId21"/>
    <p:sldId id="345" r:id="rId22"/>
    <p:sldId id="346" r:id="rId23"/>
    <p:sldId id="347" r:id="rId24"/>
    <p:sldId id="352" r:id="rId25"/>
    <p:sldId id="348" r:id="rId26"/>
    <p:sldId id="349" r:id="rId27"/>
    <p:sldId id="321" r:id="rId28"/>
  </p:sldIdLst>
  <p:sldSz cx="9144000" cy="6858000" type="screen4x3"/>
  <p:notesSz cx="7010400" cy="9296400"/>
  <p:embeddedFontLst>
    <p:embeddedFont>
      <p:font typeface="Arial Narrow" panose="020B0606020202030204" pitchFamily="34" charset="0"/>
      <p:regular r:id="rId29"/>
      <p:bold r:id="rId30"/>
      <p:italic r:id="rId31"/>
      <p:boldItalic r:id="rId32"/>
    </p:embeddedFont>
    <p:embeddedFont>
      <p:font typeface="Arial Nova" panose="020B0504020202020204" pitchFamily="34" charset="0"/>
      <p:regular r:id="rId33"/>
      <p:bold r:id="rId34"/>
      <p:italic r:id="rId35"/>
      <p:boldItalic r:id="rId36"/>
    </p:embeddedFont>
    <p:embeddedFont>
      <p:font typeface="Avenir Next LT Pro" panose="020B0504020202020204" pitchFamily="34" charset="0"/>
      <p:regular r:id="rId37"/>
      <p:bold r:id="rId38"/>
      <p:italic r:id="rId39"/>
      <p:boldItalic r:id="rId40"/>
    </p:embeddedFont>
    <p:embeddedFont>
      <p:font typeface="Calibri" panose="020F0502020204030204" pitchFamily="34" charset="0"/>
      <p:regular r:id="rId41"/>
      <p:bold r:id="rId42"/>
      <p:italic r:id="rId43"/>
      <p:boldItalic r:id="rId44"/>
    </p:embeddedFont>
    <p:embeddedFont>
      <p:font typeface="Calibri Light" panose="020F0302020204030204" pitchFamily="34" charset="0"/>
      <p:regular r:id="rId45"/>
      <p: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2626"/>
    <a:srgbClr val="000000"/>
    <a:srgbClr val="E6E6E6"/>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0" d="100"/>
          <a:sy n="110" d="100"/>
        </p:scale>
        <p:origin x="66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1.fntdata"/><Relationship Id="rId21" Type="http://schemas.openxmlformats.org/officeDocument/2006/relationships/slide" Target="slides/slide17.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font" Target="fonts/font1.fntdata"/><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font" Target="fonts/font17.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8.fntdata"/><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4" Type="http://schemas.openxmlformats.org/officeDocument/2006/relationships/font" Target="fonts/font16.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font" Target="fonts/font18.fntdata"/><Relationship Id="rId20" Type="http://schemas.openxmlformats.org/officeDocument/2006/relationships/slide" Target="slides/slide16.xml"/><Relationship Id="rId41"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432054" y="1124712"/>
            <a:ext cx="8277606"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432054" y="4727448"/>
            <a:ext cx="8277606"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432054" y="6356351"/>
            <a:ext cx="2057400" cy="365125"/>
          </a:xfrm>
        </p:spPr>
        <p:txBody>
          <a:bodyPr/>
          <a:lstStyle/>
          <a:p>
            <a:fld id="{02AC24A9-CCB6-4F8D-B8DB-C2F3692CFA5A}" type="datetimeFigureOut">
              <a:rPr lang="en-US" smtClean="0"/>
              <a:t>8/23/2020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6652260" y="6356351"/>
            <a:ext cx="20574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624870" y="434802"/>
            <a:ext cx="146304" cy="5280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433989" y="4501201"/>
            <a:ext cx="8276022"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12111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836676" y="2478024"/>
            <a:ext cx="7626096"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8/23/2020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2280595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418658" y="4981421"/>
            <a:ext cx="8351217"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374126" y="5118581"/>
            <a:ext cx="109728"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418338" y="640080"/>
            <a:ext cx="8167878"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630936" y="5102352"/>
            <a:ext cx="795528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8/23/2020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6702612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836676" y="2478024"/>
            <a:ext cx="370332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4759452" y="2478024"/>
            <a:ext cx="370332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8/23/2020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145623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836676" y="2372650"/>
            <a:ext cx="370332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836676" y="3203688"/>
            <a:ext cx="370332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4759452" y="2372650"/>
            <a:ext cx="370332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4759452" y="3203688"/>
            <a:ext cx="370332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8/23/2020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320275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499390" y="1533525"/>
            <a:ext cx="8187797"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456813" y="2971798"/>
            <a:ext cx="96012"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809244" y="1938528"/>
            <a:ext cx="7632954"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8/23/2020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283382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8/23/2020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61107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418658" y="1162033"/>
            <a:ext cx="2805555"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374126" y="1618375"/>
            <a:ext cx="109728"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651510" y="1709928"/>
            <a:ext cx="2324862"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3723894" y="1709928"/>
            <a:ext cx="5047488"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651510" y="3429000"/>
            <a:ext cx="2324862"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651510" y="6356351"/>
            <a:ext cx="2057400" cy="365125"/>
          </a:xfrm>
        </p:spPr>
        <p:txBody>
          <a:bodyPr/>
          <a:lstStyle/>
          <a:p>
            <a:fld id="{02AC24A9-CCB6-4F8D-B8DB-C2F3692CFA5A}" type="datetimeFigureOut">
              <a:rPr lang="en-US" smtClean="0"/>
              <a:t>8/23/2020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6816714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418658" y="1162033"/>
            <a:ext cx="2805555"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374126" y="1618375"/>
            <a:ext cx="109728"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651510" y="1709928"/>
            <a:ext cx="2324862"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3723894" y="1161288"/>
            <a:ext cx="5047488"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651510" y="3438144"/>
            <a:ext cx="2324862"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651510" y="6356351"/>
            <a:ext cx="2057400" cy="365125"/>
          </a:xfrm>
        </p:spPr>
        <p:txBody>
          <a:bodyPr/>
          <a:lstStyle/>
          <a:p>
            <a:fld id="{02AC24A9-CCB6-4F8D-B8DB-C2F3692CFA5A}" type="datetimeFigureOut">
              <a:rPr lang="en-US" smtClean="0"/>
              <a:t>8/23/2020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63702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8/23/2020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574395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8/23/2020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8888200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432054" y="1124712"/>
            <a:ext cx="8277606"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432054" y="4727448"/>
            <a:ext cx="8277606"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432054" y="6356351"/>
            <a:ext cx="2057400" cy="365125"/>
          </a:xfrm>
        </p:spPr>
        <p:txBody>
          <a:bodyPr/>
          <a:lstStyle/>
          <a:p>
            <a:fld id="{02AC24A9-CCB6-4F8D-B8DB-C2F3692CFA5A}" type="datetimeFigureOut">
              <a:rPr lang="en-US" smtClean="0"/>
              <a:t>8/23/2020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6652260" y="6356351"/>
            <a:ext cx="20574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624870" y="434802"/>
            <a:ext cx="146304" cy="5280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433989" y="4501201"/>
            <a:ext cx="8276022"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5811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836676" y="2478024"/>
            <a:ext cx="7626096"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8/23/2020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526937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418658" y="4981421"/>
            <a:ext cx="8351217"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374126" y="5118581"/>
            <a:ext cx="109728"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418338" y="640080"/>
            <a:ext cx="8167878"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630936" y="5102352"/>
            <a:ext cx="795528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8/23/2020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23826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836676" y="2478024"/>
            <a:ext cx="370332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4759452" y="2478024"/>
            <a:ext cx="370332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8/23/2020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32466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836676" y="2372650"/>
            <a:ext cx="370332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836676" y="3203688"/>
            <a:ext cx="370332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4759452" y="2372650"/>
            <a:ext cx="370332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4759452" y="3203688"/>
            <a:ext cx="370332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8/23/2020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939184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499390" y="1533525"/>
            <a:ext cx="8187797"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456813" y="2971798"/>
            <a:ext cx="96012"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809244" y="1938528"/>
            <a:ext cx="7632954"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8/23/2020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895592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8/23/2020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460707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418658" y="1162033"/>
            <a:ext cx="2805555"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374126" y="1618375"/>
            <a:ext cx="109728"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651510" y="1709928"/>
            <a:ext cx="2324862"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3723894" y="1709928"/>
            <a:ext cx="5047488"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651510" y="3429000"/>
            <a:ext cx="2324862"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651510" y="6356351"/>
            <a:ext cx="2057400" cy="365125"/>
          </a:xfrm>
        </p:spPr>
        <p:txBody>
          <a:bodyPr/>
          <a:lstStyle/>
          <a:p>
            <a:fld id="{02AC24A9-CCB6-4F8D-B8DB-C2F3692CFA5A}" type="datetimeFigureOut">
              <a:rPr lang="en-US" smtClean="0"/>
              <a:t>8/23/2020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02892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418658" y="1162033"/>
            <a:ext cx="2805555"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374126" y="1618375"/>
            <a:ext cx="109728"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651510" y="1709928"/>
            <a:ext cx="2324862"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3723894" y="1161288"/>
            <a:ext cx="5047488"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651510" y="3438144"/>
            <a:ext cx="2324862"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651510" y="6356351"/>
            <a:ext cx="2057400" cy="365125"/>
          </a:xfrm>
        </p:spPr>
        <p:txBody>
          <a:bodyPr/>
          <a:lstStyle/>
          <a:p>
            <a:fld id="{02AC24A9-CCB6-4F8D-B8DB-C2F3692CFA5A}" type="datetimeFigureOut">
              <a:rPr lang="en-US" smtClean="0"/>
              <a:t>8/23/2020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944415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8/23/2020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1320947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8/23/2020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4598104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90F4FC5A-5D43-469D-BA8D-592A15F008C6}" type="datetimeFigureOut">
              <a:rPr lang="en-US"/>
              <a:pPr>
                <a:defRPr/>
              </a:pPr>
              <a:t>8/23/2020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74E386D-87E6-4D49-8829-2D1419513CB0}" type="slidenum">
              <a:rPr lang="en-US"/>
              <a:pPr>
                <a:defRPr/>
              </a:pPr>
              <a:t>‹#›</a:t>
            </a:fld>
            <a:endParaRPr lang="en-US" dirty="0"/>
          </a:p>
        </p:txBody>
      </p:sp>
    </p:spTree>
    <p:extLst>
      <p:ext uri="{BB962C8B-B14F-4D97-AF65-F5344CB8AC3E}">
        <p14:creationId xmlns:p14="http://schemas.microsoft.com/office/powerpoint/2010/main" val="50610595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7CEC876-80B2-471A-AE9B-B80DF281412C}" type="datetimeFigureOut">
              <a:rPr lang="en-US"/>
              <a:pPr>
                <a:defRPr/>
              </a:pPr>
              <a:t>8/23/2020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23940F7-F04E-46B2-91B2-BD21F2FA417A}" type="slidenum">
              <a:rPr lang="en-US"/>
              <a:pPr>
                <a:defRPr/>
              </a:pPr>
              <a:t>‹#›</a:t>
            </a:fld>
            <a:endParaRPr lang="en-US" dirty="0"/>
          </a:p>
        </p:txBody>
      </p:sp>
    </p:spTree>
    <p:extLst>
      <p:ext uri="{BB962C8B-B14F-4D97-AF65-F5344CB8AC3E}">
        <p14:creationId xmlns:p14="http://schemas.microsoft.com/office/powerpoint/2010/main" val="381275924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00A8D1C-B0D9-40BA-B7EC-B9EFF85CF7AD}" type="datetimeFigureOut">
              <a:rPr lang="en-US"/>
              <a:pPr>
                <a:defRPr/>
              </a:pPr>
              <a:t>8/23/2020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5D7A9D1-13CC-4D56-A425-1BA0837BD63F}" type="slidenum">
              <a:rPr lang="en-US"/>
              <a:pPr>
                <a:defRPr/>
              </a:pPr>
              <a:t>‹#›</a:t>
            </a:fld>
            <a:endParaRPr lang="en-US" dirty="0"/>
          </a:p>
        </p:txBody>
      </p:sp>
    </p:spTree>
    <p:extLst>
      <p:ext uri="{BB962C8B-B14F-4D97-AF65-F5344CB8AC3E}">
        <p14:creationId xmlns:p14="http://schemas.microsoft.com/office/powerpoint/2010/main" val="427063670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7229C39-B8E2-416B-8294-358A10AD89FB}" type="datetimeFigureOut">
              <a:rPr lang="en-US"/>
              <a:pPr>
                <a:defRPr/>
              </a:pPr>
              <a:t>8/23/2020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F480DB2-4E13-4734-9C24-47DC79ADD0CB}" type="slidenum">
              <a:rPr lang="en-US"/>
              <a:pPr>
                <a:defRPr/>
              </a:pPr>
              <a:t>‹#›</a:t>
            </a:fld>
            <a:endParaRPr lang="en-US" dirty="0"/>
          </a:p>
        </p:txBody>
      </p:sp>
    </p:spTree>
    <p:extLst>
      <p:ext uri="{BB962C8B-B14F-4D97-AF65-F5344CB8AC3E}">
        <p14:creationId xmlns:p14="http://schemas.microsoft.com/office/powerpoint/2010/main" val="227529380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8983DD06-3BDE-4DFA-96C9-AE48F74035AF}" type="datetimeFigureOut">
              <a:rPr lang="en-US"/>
              <a:pPr>
                <a:defRPr/>
              </a:pPr>
              <a:t>8/23/2020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6E50E728-C92F-46FE-95CC-F669B268D9F0}" type="slidenum">
              <a:rPr lang="en-US"/>
              <a:pPr>
                <a:defRPr/>
              </a:pPr>
              <a:t>‹#›</a:t>
            </a:fld>
            <a:endParaRPr lang="en-US" dirty="0"/>
          </a:p>
        </p:txBody>
      </p:sp>
    </p:spTree>
    <p:extLst>
      <p:ext uri="{BB962C8B-B14F-4D97-AF65-F5344CB8AC3E}">
        <p14:creationId xmlns:p14="http://schemas.microsoft.com/office/powerpoint/2010/main" val="336282094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08ADF40-EC34-4EB8-9A7B-59DCC3F23508}" type="datetimeFigureOut">
              <a:rPr lang="en-US"/>
              <a:pPr>
                <a:defRPr/>
              </a:pPr>
              <a:t>8/23/2020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047AD794-116A-46A2-A9FC-832497B210B3}" type="slidenum">
              <a:rPr lang="en-US"/>
              <a:pPr>
                <a:defRPr/>
              </a:pPr>
              <a:t>‹#›</a:t>
            </a:fld>
            <a:endParaRPr lang="en-US" dirty="0"/>
          </a:p>
        </p:txBody>
      </p:sp>
    </p:spTree>
    <p:extLst>
      <p:ext uri="{BB962C8B-B14F-4D97-AF65-F5344CB8AC3E}">
        <p14:creationId xmlns:p14="http://schemas.microsoft.com/office/powerpoint/2010/main" val="325503993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86CBF91-4D3A-4E6A-806F-391E9C550485}" type="datetimeFigureOut">
              <a:rPr lang="en-US"/>
              <a:pPr>
                <a:defRPr/>
              </a:pPr>
              <a:t>8/23/2020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A0F32983-0A8F-40C4-8664-6401412E84EE}" type="slidenum">
              <a:rPr lang="en-US"/>
              <a:pPr>
                <a:defRPr/>
              </a:pPr>
              <a:t>‹#›</a:t>
            </a:fld>
            <a:endParaRPr lang="en-US" dirty="0"/>
          </a:p>
        </p:txBody>
      </p:sp>
    </p:spTree>
    <p:extLst>
      <p:ext uri="{BB962C8B-B14F-4D97-AF65-F5344CB8AC3E}">
        <p14:creationId xmlns:p14="http://schemas.microsoft.com/office/powerpoint/2010/main" val="227125209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942A3B4-FEB9-4CCB-8BEC-18D6BAB8CC00}" type="datetimeFigureOut">
              <a:rPr lang="en-US"/>
              <a:pPr>
                <a:defRPr/>
              </a:pPr>
              <a:t>8/23/2020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DC3EE87-D65B-46A8-98C4-7C8D0CECA826}" type="slidenum">
              <a:rPr lang="en-US"/>
              <a:pPr>
                <a:defRPr/>
              </a:pPr>
              <a:t>‹#›</a:t>
            </a:fld>
            <a:endParaRPr lang="en-US" dirty="0"/>
          </a:p>
        </p:txBody>
      </p:sp>
    </p:spTree>
    <p:extLst>
      <p:ext uri="{BB962C8B-B14F-4D97-AF65-F5344CB8AC3E}">
        <p14:creationId xmlns:p14="http://schemas.microsoft.com/office/powerpoint/2010/main" val="13104930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957AEA6-4D67-449C-876A-BF9923BAB370}" type="datetimeFigureOut">
              <a:rPr lang="en-US"/>
              <a:pPr>
                <a:defRPr/>
              </a:pPr>
              <a:t>8/23/2020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108E3C2-95F4-4660-8EBE-3E99E839BE5E}" type="slidenum">
              <a:rPr lang="en-US"/>
              <a:pPr>
                <a:defRPr/>
              </a:pPr>
              <a:t>‹#›</a:t>
            </a:fld>
            <a:endParaRPr lang="en-US" dirty="0"/>
          </a:p>
        </p:txBody>
      </p:sp>
    </p:spTree>
    <p:extLst>
      <p:ext uri="{BB962C8B-B14F-4D97-AF65-F5344CB8AC3E}">
        <p14:creationId xmlns:p14="http://schemas.microsoft.com/office/powerpoint/2010/main" val="244948703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D6EF155-50EE-41AF-B822-ECD18D4D0982}" type="datetimeFigureOut">
              <a:rPr lang="en-US"/>
              <a:pPr>
                <a:defRPr/>
              </a:pPr>
              <a:t>8/23/2020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8B9B674-211D-41BC-99D9-523EF738A33D}" type="slidenum">
              <a:rPr lang="en-US"/>
              <a:pPr>
                <a:defRPr/>
              </a:pPr>
              <a:t>‹#›</a:t>
            </a:fld>
            <a:endParaRPr lang="en-US" dirty="0"/>
          </a:p>
        </p:txBody>
      </p:sp>
    </p:spTree>
    <p:extLst>
      <p:ext uri="{BB962C8B-B14F-4D97-AF65-F5344CB8AC3E}">
        <p14:creationId xmlns:p14="http://schemas.microsoft.com/office/powerpoint/2010/main" val="359243348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C0705C2-23BA-43B6-A315-B73D9FAF4F9C}" type="datetimeFigureOut">
              <a:rPr lang="en-US"/>
              <a:pPr>
                <a:defRPr/>
              </a:pPr>
              <a:t>8/23/2020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D96B326-E97D-4EA6-8C5F-535D008CF6CB}" type="slidenum">
              <a:rPr lang="en-US"/>
              <a:pPr>
                <a:defRPr/>
              </a:pPr>
              <a:t>‹#›</a:t>
            </a:fld>
            <a:endParaRPr lang="en-US" dirty="0"/>
          </a:p>
        </p:txBody>
      </p:sp>
    </p:spTree>
    <p:extLst>
      <p:ext uri="{BB962C8B-B14F-4D97-AF65-F5344CB8AC3E}">
        <p14:creationId xmlns:p14="http://schemas.microsoft.com/office/powerpoint/2010/main" val="128622053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8/23/2020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31587565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8/23/2020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81621172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57B20C-CDF0-4B20-8C05-0D60B5923E0E}" type="datetimeFigureOut">
              <a:rPr lang="en-US" smtClean="0"/>
              <a:t>8/23/2020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175195212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57B20C-CDF0-4B20-8C05-0D60B5923E0E}" type="datetimeFigureOut">
              <a:rPr lang="en-US" smtClean="0"/>
              <a:t>8/23/2020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03450268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57B20C-CDF0-4B20-8C05-0D60B5923E0E}" type="datetimeFigureOut">
              <a:rPr lang="en-US" smtClean="0"/>
              <a:t>8/23/2020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224095300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57B20C-CDF0-4B20-8C05-0D60B5923E0E}" type="datetimeFigureOut">
              <a:rPr lang="en-US" smtClean="0"/>
              <a:t>8/23/2020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60367419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7B20C-CDF0-4B20-8C05-0D60B5923E0E}" type="datetimeFigureOut">
              <a:rPr lang="en-US" smtClean="0"/>
              <a:t>8/23/2020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253123707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7B20C-CDF0-4B20-8C05-0D60B5923E0E}" type="datetimeFigureOut">
              <a:rPr lang="en-US" smtClean="0"/>
              <a:t>8/23/2020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34416862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7B20C-CDF0-4B20-8C05-0D60B5923E0E}" type="datetimeFigureOut">
              <a:rPr lang="en-US" smtClean="0"/>
              <a:t>8/23/2020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428535004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8/23/2020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154434588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8/23/2020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101837901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8/23/2020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
        <p:nvSpPr>
          <p:cNvPr id="7" name="Rectangle: Rounded Corners 6">
            <a:extLst>
              <a:ext uri="{FF2B5EF4-FFF2-40B4-BE49-F238E27FC236}">
                <a16:creationId xmlns:a16="http://schemas.microsoft.com/office/drawing/2014/main" id="{343B000F-F3F3-4995-9C43-B4D2648E4C54}"/>
              </a:ext>
            </a:extLst>
          </p:cNvPr>
          <p:cNvSpPr/>
          <p:nvPr userDrawn="1"/>
        </p:nvSpPr>
        <p:spPr>
          <a:xfrm>
            <a:off x="463149" y="337603"/>
            <a:ext cx="8238478" cy="6205491"/>
          </a:xfrm>
          <a:prstGeom prst="roundRect">
            <a:avLst>
              <a:gd name="adj" fmla="val 3506"/>
            </a:avLst>
          </a:prstGeom>
          <a:solidFill>
            <a:schemeClr val="accent5">
              <a:lumMod val="40000"/>
              <a:lumOff val="60000"/>
            </a:schemeClr>
          </a:solidFill>
          <a:ln>
            <a:solidFill>
              <a:schemeClr val="accent5">
                <a:lumMod val="50000"/>
              </a:schemeClr>
            </a:solid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1687288"/>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30" r:id="rId5"/>
    <p:sldLayoutId id="2147483724" r:id="rId6"/>
    <p:sldLayoutId id="2147483725" r:id="rId7"/>
    <p:sldLayoutId id="2147483726" r:id="rId8"/>
    <p:sldLayoutId id="2147483729" r:id="rId9"/>
    <p:sldLayoutId id="2147483727" r:id="rId10"/>
    <p:sldLayoutId id="2147483728"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8/23/2020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
        <p:nvSpPr>
          <p:cNvPr id="7" name="Rectangle: Rounded Corners 6">
            <a:extLst>
              <a:ext uri="{FF2B5EF4-FFF2-40B4-BE49-F238E27FC236}">
                <a16:creationId xmlns:a16="http://schemas.microsoft.com/office/drawing/2014/main" id="{343B000F-F3F3-4995-9C43-B4D2648E4C54}"/>
              </a:ext>
            </a:extLst>
          </p:cNvPr>
          <p:cNvSpPr/>
          <p:nvPr userDrawn="1"/>
        </p:nvSpPr>
        <p:spPr>
          <a:xfrm>
            <a:off x="471775" y="346229"/>
            <a:ext cx="8238478" cy="6205491"/>
          </a:xfrm>
          <a:prstGeom prst="roundRect">
            <a:avLst>
              <a:gd name="adj" fmla="val 3506"/>
            </a:avLst>
          </a:prstGeom>
          <a:solidFill>
            <a:schemeClr val="bg1"/>
          </a:solidFill>
          <a:ln>
            <a:solidFill>
              <a:schemeClr val="accent5">
                <a:lumMod val="50000"/>
              </a:schemeClr>
            </a:solid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08942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50000"/>
          </a:schemeClr>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818C05A-1434-44EA-AC28-4112CAAF04E1}" type="datetimeFigureOut">
              <a:rPr lang="en-US"/>
              <a:pPr>
                <a:defRPr/>
              </a:pPr>
              <a:t>8/23/2020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22D4F40-4301-436E-979E-AF66EA187D7F}" type="slidenum">
              <a:rPr lang="en-US"/>
              <a:pPr>
                <a:defRPr/>
              </a:pPr>
              <a:t>‹#›</a:t>
            </a:fld>
            <a:endParaRPr lang="en-US" dirty="0"/>
          </a:p>
        </p:txBody>
      </p:sp>
      <p:grpSp>
        <p:nvGrpSpPr>
          <p:cNvPr id="3079" name="Group 10"/>
          <p:cNvGrpSpPr>
            <a:grpSpLocks/>
          </p:cNvGrpSpPr>
          <p:nvPr userDrawn="1"/>
        </p:nvGrpSpPr>
        <p:grpSpPr bwMode="auto">
          <a:xfrm rot="5400000">
            <a:off x="8191500" y="38100"/>
            <a:ext cx="609600" cy="1295400"/>
            <a:chOff x="228600" y="0"/>
            <a:chExt cx="609600" cy="6858000"/>
          </a:xfrm>
        </p:grpSpPr>
        <p:sp>
          <p:nvSpPr>
            <p:cNvPr id="12" name="Rectangle 11"/>
            <p:cNvSpPr/>
            <p:nvPr/>
          </p:nvSpPr>
          <p:spPr>
            <a:xfrm>
              <a:off x="2286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3" name="Rectangle 12"/>
            <p:cNvSpPr/>
            <p:nvPr/>
          </p:nvSpPr>
          <p:spPr>
            <a:xfrm>
              <a:off x="4572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4" name="Rectangle 13"/>
            <p:cNvSpPr/>
            <p:nvPr/>
          </p:nvSpPr>
          <p:spPr>
            <a:xfrm>
              <a:off x="6858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grpSp>
      <p:grpSp>
        <p:nvGrpSpPr>
          <p:cNvPr id="3080" name="Group 18"/>
          <p:cNvGrpSpPr>
            <a:grpSpLocks/>
          </p:cNvGrpSpPr>
          <p:nvPr userDrawn="1"/>
        </p:nvGrpSpPr>
        <p:grpSpPr bwMode="auto">
          <a:xfrm rot="5400000">
            <a:off x="342900" y="38100"/>
            <a:ext cx="609600" cy="1295400"/>
            <a:chOff x="228600" y="0"/>
            <a:chExt cx="609600" cy="6858000"/>
          </a:xfrm>
        </p:grpSpPr>
        <p:sp>
          <p:nvSpPr>
            <p:cNvPr id="20" name="Rectangle 19"/>
            <p:cNvSpPr/>
            <p:nvPr/>
          </p:nvSpPr>
          <p:spPr>
            <a:xfrm>
              <a:off x="2286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1" name="Rectangle 20"/>
            <p:cNvSpPr/>
            <p:nvPr/>
          </p:nvSpPr>
          <p:spPr>
            <a:xfrm>
              <a:off x="4572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2" name="Rectangle 21"/>
            <p:cNvSpPr/>
            <p:nvPr/>
          </p:nvSpPr>
          <p:spPr>
            <a:xfrm>
              <a:off x="6858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grpSp>
    </p:spTree>
    <p:extLst>
      <p:ext uri="{BB962C8B-B14F-4D97-AF65-F5344CB8AC3E}">
        <p14:creationId xmlns:p14="http://schemas.microsoft.com/office/powerpoint/2010/main" val="302633705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8793283-4566-4043-B1CB-AA3553EF92C3}"/>
              </a:ext>
            </a:extLst>
          </p:cNvPr>
          <p:cNvSpPr/>
          <p:nvPr userDrawn="1"/>
        </p:nvSpPr>
        <p:spPr>
          <a:xfrm>
            <a:off x="628650" y="365126"/>
            <a:ext cx="7886700" cy="6228714"/>
          </a:xfrm>
          <a:custGeom>
            <a:avLst/>
            <a:gdLst>
              <a:gd name="connsiteX0" fmla="*/ 0 w 7886700"/>
              <a:gd name="connsiteY0" fmla="*/ 184681 h 6228714"/>
              <a:gd name="connsiteX1" fmla="*/ 184681 w 7886700"/>
              <a:gd name="connsiteY1" fmla="*/ 0 h 6228714"/>
              <a:gd name="connsiteX2" fmla="*/ 642555 w 7886700"/>
              <a:gd name="connsiteY2" fmla="*/ 0 h 6228714"/>
              <a:gd name="connsiteX3" fmla="*/ 1476296 w 7886700"/>
              <a:gd name="connsiteY3" fmla="*/ 0 h 6228714"/>
              <a:gd name="connsiteX4" fmla="*/ 1934171 w 7886700"/>
              <a:gd name="connsiteY4" fmla="*/ 0 h 6228714"/>
              <a:gd name="connsiteX5" fmla="*/ 2692738 w 7886700"/>
              <a:gd name="connsiteY5" fmla="*/ 0 h 6228714"/>
              <a:gd name="connsiteX6" fmla="*/ 3300959 w 7886700"/>
              <a:gd name="connsiteY6" fmla="*/ 0 h 6228714"/>
              <a:gd name="connsiteX7" fmla="*/ 3758834 w 7886700"/>
              <a:gd name="connsiteY7" fmla="*/ 0 h 6228714"/>
              <a:gd name="connsiteX8" fmla="*/ 4592575 w 7886700"/>
              <a:gd name="connsiteY8" fmla="*/ 0 h 6228714"/>
              <a:gd name="connsiteX9" fmla="*/ 5050449 w 7886700"/>
              <a:gd name="connsiteY9" fmla="*/ 0 h 6228714"/>
              <a:gd name="connsiteX10" fmla="*/ 5733843 w 7886700"/>
              <a:gd name="connsiteY10" fmla="*/ 0 h 6228714"/>
              <a:gd name="connsiteX11" fmla="*/ 6492411 w 7886700"/>
              <a:gd name="connsiteY11" fmla="*/ 0 h 6228714"/>
              <a:gd name="connsiteX12" fmla="*/ 7702019 w 7886700"/>
              <a:gd name="connsiteY12" fmla="*/ 0 h 6228714"/>
              <a:gd name="connsiteX13" fmla="*/ 7886700 w 7886700"/>
              <a:gd name="connsiteY13" fmla="*/ 184681 h 6228714"/>
              <a:gd name="connsiteX14" fmla="*/ 7886700 w 7886700"/>
              <a:gd name="connsiteY14" fmla="*/ 718533 h 6228714"/>
              <a:gd name="connsiteX15" fmla="*/ 7886700 w 7886700"/>
              <a:gd name="connsiteY15" fmla="*/ 1428166 h 6228714"/>
              <a:gd name="connsiteX16" fmla="*/ 7886700 w 7886700"/>
              <a:gd name="connsiteY16" fmla="*/ 1903424 h 6228714"/>
              <a:gd name="connsiteX17" fmla="*/ 7886700 w 7886700"/>
              <a:gd name="connsiteY17" fmla="*/ 2671650 h 6228714"/>
              <a:gd name="connsiteX18" fmla="*/ 7886700 w 7886700"/>
              <a:gd name="connsiteY18" fmla="*/ 3381283 h 6228714"/>
              <a:gd name="connsiteX19" fmla="*/ 7886700 w 7886700"/>
              <a:gd name="connsiteY19" fmla="*/ 4149509 h 6228714"/>
              <a:gd name="connsiteX20" fmla="*/ 7886700 w 7886700"/>
              <a:gd name="connsiteY20" fmla="*/ 4624768 h 6228714"/>
              <a:gd name="connsiteX21" fmla="*/ 7886700 w 7886700"/>
              <a:gd name="connsiteY21" fmla="*/ 5217213 h 6228714"/>
              <a:gd name="connsiteX22" fmla="*/ 7886700 w 7886700"/>
              <a:gd name="connsiteY22" fmla="*/ 6044033 h 6228714"/>
              <a:gd name="connsiteX23" fmla="*/ 7702019 w 7886700"/>
              <a:gd name="connsiteY23" fmla="*/ 6228714 h 6228714"/>
              <a:gd name="connsiteX24" fmla="*/ 7093798 w 7886700"/>
              <a:gd name="connsiteY24" fmla="*/ 6228714 h 6228714"/>
              <a:gd name="connsiteX25" fmla="*/ 6485577 w 7886700"/>
              <a:gd name="connsiteY25" fmla="*/ 6228714 h 6228714"/>
              <a:gd name="connsiteX26" fmla="*/ 6027703 w 7886700"/>
              <a:gd name="connsiteY26" fmla="*/ 6228714 h 6228714"/>
              <a:gd name="connsiteX27" fmla="*/ 5193962 w 7886700"/>
              <a:gd name="connsiteY27" fmla="*/ 6228714 h 6228714"/>
              <a:gd name="connsiteX28" fmla="*/ 4435394 w 7886700"/>
              <a:gd name="connsiteY28" fmla="*/ 6228714 h 6228714"/>
              <a:gd name="connsiteX29" fmla="*/ 3902346 w 7886700"/>
              <a:gd name="connsiteY29" fmla="*/ 6228714 h 6228714"/>
              <a:gd name="connsiteX30" fmla="*/ 3369299 w 7886700"/>
              <a:gd name="connsiteY30" fmla="*/ 6228714 h 6228714"/>
              <a:gd name="connsiteX31" fmla="*/ 2535558 w 7886700"/>
              <a:gd name="connsiteY31" fmla="*/ 6228714 h 6228714"/>
              <a:gd name="connsiteX32" fmla="*/ 1776990 w 7886700"/>
              <a:gd name="connsiteY32" fmla="*/ 6228714 h 6228714"/>
              <a:gd name="connsiteX33" fmla="*/ 1319116 w 7886700"/>
              <a:gd name="connsiteY33" fmla="*/ 6228714 h 6228714"/>
              <a:gd name="connsiteX34" fmla="*/ 184681 w 7886700"/>
              <a:gd name="connsiteY34" fmla="*/ 6228714 h 6228714"/>
              <a:gd name="connsiteX35" fmla="*/ 0 w 7886700"/>
              <a:gd name="connsiteY35" fmla="*/ 6044033 h 6228714"/>
              <a:gd name="connsiteX36" fmla="*/ 0 w 7886700"/>
              <a:gd name="connsiteY36" fmla="*/ 5275807 h 6228714"/>
              <a:gd name="connsiteX37" fmla="*/ 0 w 7886700"/>
              <a:gd name="connsiteY37" fmla="*/ 4741955 h 6228714"/>
              <a:gd name="connsiteX38" fmla="*/ 0 w 7886700"/>
              <a:gd name="connsiteY38" fmla="*/ 4032322 h 6228714"/>
              <a:gd name="connsiteX39" fmla="*/ 0 w 7886700"/>
              <a:gd name="connsiteY39" fmla="*/ 3381283 h 6228714"/>
              <a:gd name="connsiteX40" fmla="*/ 0 w 7886700"/>
              <a:gd name="connsiteY40" fmla="*/ 2906024 h 6228714"/>
              <a:gd name="connsiteX41" fmla="*/ 0 w 7886700"/>
              <a:gd name="connsiteY41" fmla="*/ 2196392 h 6228714"/>
              <a:gd name="connsiteX42" fmla="*/ 0 w 7886700"/>
              <a:gd name="connsiteY42" fmla="*/ 1486759 h 6228714"/>
              <a:gd name="connsiteX43" fmla="*/ 0 w 7886700"/>
              <a:gd name="connsiteY43" fmla="*/ 835720 h 6228714"/>
              <a:gd name="connsiteX44" fmla="*/ 0 w 7886700"/>
              <a:gd name="connsiteY44" fmla="*/ 184681 h 6228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886700" h="6228714" fill="none" extrusionOk="0">
                <a:moveTo>
                  <a:pt x="0" y="184681"/>
                </a:moveTo>
                <a:cubicBezTo>
                  <a:pt x="11720" y="80117"/>
                  <a:pt x="71331" y="17967"/>
                  <a:pt x="184681" y="0"/>
                </a:cubicBezTo>
                <a:cubicBezTo>
                  <a:pt x="368906" y="-8839"/>
                  <a:pt x="512985" y="9131"/>
                  <a:pt x="642555" y="0"/>
                </a:cubicBezTo>
                <a:cubicBezTo>
                  <a:pt x="772125" y="-9131"/>
                  <a:pt x="1101053" y="3208"/>
                  <a:pt x="1476296" y="0"/>
                </a:cubicBezTo>
                <a:cubicBezTo>
                  <a:pt x="1851539" y="-3208"/>
                  <a:pt x="1838337" y="8022"/>
                  <a:pt x="1934171" y="0"/>
                </a:cubicBezTo>
                <a:cubicBezTo>
                  <a:pt x="2030006" y="-8022"/>
                  <a:pt x="2336843" y="-23931"/>
                  <a:pt x="2692738" y="0"/>
                </a:cubicBezTo>
                <a:cubicBezTo>
                  <a:pt x="3048633" y="23931"/>
                  <a:pt x="3142989" y="-12892"/>
                  <a:pt x="3300959" y="0"/>
                </a:cubicBezTo>
                <a:cubicBezTo>
                  <a:pt x="3458929" y="12892"/>
                  <a:pt x="3561863" y="-21433"/>
                  <a:pt x="3758834" y="0"/>
                </a:cubicBezTo>
                <a:cubicBezTo>
                  <a:pt x="3955806" y="21433"/>
                  <a:pt x="4235288" y="-6665"/>
                  <a:pt x="4592575" y="0"/>
                </a:cubicBezTo>
                <a:cubicBezTo>
                  <a:pt x="4949862" y="6665"/>
                  <a:pt x="4880769" y="-4367"/>
                  <a:pt x="5050449" y="0"/>
                </a:cubicBezTo>
                <a:cubicBezTo>
                  <a:pt x="5220129" y="4367"/>
                  <a:pt x="5395237" y="-19108"/>
                  <a:pt x="5733843" y="0"/>
                </a:cubicBezTo>
                <a:cubicBezTo>
                  <a:pt x="6072449" y="19108"/>
                  <a:pt x="6160264" y="20541"/>
                  <a:pt x="6492411" y="0"/>
                </a:cubicBezTo>
                <a:cubicBezTo>
                  <a:pt x="6824558" y="-20541"/>
                  <a:pt x="7334269" y="54011"/>
                  <a:pt x="7702019" y="0"/>
                </a:cubicBezTo>
                <a:cubicBezTo>
                  <a:pt x="7819170" y="10411"/>
                  <a:pt x="7896074" y="93517"/>
                  <a:pt x="7886700" y="184681"/>
                </a:cubicBezTo>
                <a:cubicBezTo>
                  <a:pt x="7895280" y="317112"/>
                  <a:pt x="7889848" y="561816"/>
                  <a:pt x="7886700" y="718533"/>
                </a:cubicBezTo>
                <a:cubicBezTo>
                  <a:pt x="7883552" y="875250"/>
                  <a:pt x="7900346" y="1228845"/>
                  <a:pt x="7886700" y="1428166"/>
                </a:cubicBezTo>
                <a:cubicBezTo>
                  <a:pt x="7873054" y="1627487"/>
                  <a:pt x="7884191" y="1685177"/>
                  <a:pt x="7886700" y="1903424"/>
                </a:cubicBezTo>
                <a:cubicBezTo>
                  <a:pt x="7889209" y="2121671"/>
                  <a:pt x="7898563" y="2434295"/>
                  <a:pt x="7886700" y="2671650"/>
                </a:cubicBezTo>
                <a:cubicBezTo>
                  <a:pt x="7874837" y="2909005"/>
                  <a:pt x="7892258" y="3175117"/>
                  <a:pt x="7886700" y="3381283"/>
                </a:cubicBezTo>
                <a:cubicBezTo>
                  <a:pt x="7881142" y="3587449"/>
                  <a:pt x="7904816" y="3936291"/>
                  <a:pt x="7886700" y="4149509"/>
                </a:cubicBezTo>
                <a:cubicBezTo>
                  <a:pt x="7868584" y="4362727"/>
                  <a:pt x="7902127" y="4424729"/>
                  <a:pt x="7886700" y="4624768"/>
                </a:cubicBezTo>
                <a:cubicBezTo>
                  <a:pt x="7871273" y="4824807"/>
                  <a:pt x="7900579" y="5041863"/>
                  <a:pt x="7886700" y="5217213"/>
                </a:cubicBezTo>
                <a:cubicBezTo>
                  <a:pt x="7872821" y="5392563"/>
                  <a:pt x="7900902" y="5816037"/>
                  <a:pt x="7886700" y="6044033"/>
                </a:cubicBezTo>
                <a:cubicBezTo>
                  <a:pt x="7905333" y="6144589"/>
                  <a:pt x="7803943" y="6226053"/>
                  <a:pt x="7702019" y="6228714"/>
                </a:cubicBezTo>
                <a:cubicBezTo>
                  <a:pt x="7473737" y="6250251"/>
                  <a:pt x="7346584" y="6232216"/>
                  <a:pt x="7093798" y="6228714"/>
                </a:cubicBezTo>
                <a:cubicBezTo>
                  <a:pt x="6841012" y="6225212"/>
                  <a:pt x="6771487" y="6235053"/>
                  <a:pt x="6485577" y="6228714"/>
                </a:cubicBezTo>
                <a:cubicBezTo>
                  <a:pt x="6199667" y="6222375"/>
                  <a:pt x="6203238" y="6208489"/>
                  <a:pt x="6027703" y="6228714"/>
                </a:cubicBezTo>
                <a:cubicBezTo>
                  <a:pt x="5852168" y="6248939"/>
                  <a:pt x="5366730" y="6270253"/>
                  <a:pt x="5193962" y="6228714"/>
                </a:cubicBezTo>
                <a:cubicBezTo>
                  <a:pt x="5021194" y="6187175"/>
                  <a:pt x="4748429" y="6198575"/>
                  <a:pt x="4435394" y="6228714"/>
                </a:cubicBezTo>
                <a:cubicBezTo>
                  <a:pt x="4122359" y="6258853"/>
                  <a:pt x="4131036" y="6232151"/>
                  <a:pt x="3902346" y="6228714"/>
                </a:cubicBezTo>
                <a:cubicBezTo>
                  <a:pt x="3673656" y="6225277"/>
                  <a:pt x="3528376" y="6224884"/>
                  <a:pt x="3369299" y="6228714"/>
                </a:cubicBezTo>
                <a:cubicBezTo>
                  <a:pt x="3210222" y="6232544"/>
                  <a:pt x="2864981" y="6196375"/>
                  <a:pt x="2535558" y="6228714"/>
                </a:cubicBezTo>
                <a:cubicBezTo>
                  <a:pt x="2206135" y="6261053"/>
                  <a:pt x="2079480" y="6193018"/>
                  <a:pt x="1776990" y="6228714"/>
                </a:cubicBezTo>
                <a:cubicBezTo>
                  <a:pt x="1474500" y="6264410"/>
                  <a:pt x="1495701" y="6235446"/>
                  <a:pt x="1319116" y="6228714"/>
                </a:cubicBezTo>
                <a:cubicBezTo>
                  <a:pt x="1142531" y="6221982"/>
                  <a:pt x="476217" y="6224752"/>
                  <a:pt x="184681" y="6228714"/>
                </a:cubicBezTo>
                <a:cubicBezTo>
                  <a:pt x="99170" y="6230550"/>
                  <a:pt x="-19247" y="6132841"/>
                  <a:pt x="0" y="6044033"/>
                </a:cubicBezTo>
                <a:cubicBezTo>
                  <a:pt x="30574" y="5736569"/>
                  <a:pt x="-34351" y="5523649"/>
                  <a:pt x="0" y="5275807"/>
                </a:cubicBezTo>
                <a:cubicBezTo>
                  <a:pt x="34351" y="5027965"/>
                  <a:pt x="20138" y="4850290"/>
                  <a:pt x="0" y="4741955"/>
                </a:cubicBezTo>
                <a:cubicBezTo>
                  <a:pt x="-20138" y="4633620"/>
                  <a:pt x="-23003" y="4290369"/>
                  <a:pt x="0" y="4032322"/>
                </a:cubicBezTo>
                <a:cubicBezTo>
                  <a:pt x="23003" y="3774275"/>
                  <a:pt x="-10959" y="3528671"/>
                  <a:pt x="0" y="3381283"/>
                </a:cubicBezTo>
                <a:cubicBezTo>
                  <a:pt x="10959" y="3233895"/>
                  <a:pt x="-16974" y="3082627"/>
                  <a:pt x="0" y="2906024"/>
                </a:cubicBezTo>
                <a:cubicBezTo>
                  <a:pt x="16974" y="2729421"/>
                  <a:pt x="27389" y="2412761"/>
                  <a:pt x="0" y="2196392"/>
                </a:cubicBezTo>
                <a:cubicBezTo>
                  <a:pt x="-27389" y="1980023"/>
                  <a:pt x="-16741" y="1753041"/>
                  <a:pt x="0" y="1486759"/>
                </a:cubicBezTo>
                <a:cubicBezTo>
                  <a:pt x="16741" y="1220477"/>
                  <a:pt x="14585" y="1032672"/>
                  <a:pt x="0" y="835720"/>
                </a:cubicBezTo>
                <a:cubicBezTo>
                  <a:pt x="-14585" y="638768"/>
                  <a:pt x="-22590" y="432343"/>
                  <a:pt x="0" y="184681"/>
                </a:cubicBezTo>
                <a:close/>
              </a:path>
              <a:path w="7886700" h="6228714" stroke="0" extrusionOk="0">
                <a:moveTo>
                  <a:pt x="0" y="184681"/>
                </a:moveTo>
                <a:cubicBezTo>
                  <a:pt x="-8111" y="80500"/>
                  <a:pt x="59851" y="1433"/>
                  <a:pt x="184681" y="0"/>
                </a:cubicBezTo>
                <a:cubicBezTo>
                  <a:pt x="493532" y="6723"/>
                  <a:pt x="592524" y="-2050"/>
                  <a:pt x="943249" y="0"/>
                </a:cubicBezTo>
                <a:cubicBezTo>
                  <a:pt x="1293974" y="2050"/>
                  <a:pt x="1420215" y="-4610"/>
                  <a:pt x="1776990" y="0"/>
                </a:cubicBezTo>
                <a:cubicBezTo>
                  <a:pt x="2133765" y="4610"/>
                  <a:pt x="2015618" y="5196"/>
                  <a:pt x="2234864" y="0"/>
                </a:cubicBezTo>
                <a:cubicBezTo>
                  <a:pt x="2454110" y="-5196"/>
                  <a:pt x="2611549" y="17277"/>
                  <a:pt x="2918258" y="0"/>
                </a:cubicBezTo>
                <a:cubicBezTo>
                  <a:pt x="3224967" y="-17277"/>
                  <a:pt x="3226414" y="11602"/>
                  <a:pt x="3376133" y="0"/>
                </a:cubicBezTo>
                <a:cubicBezTo>
                  <a:pt x="3525852" y="-11602"/>
                  <a:pt x="3779010" y="-20689"/>
                  <a:pt x="4059527" y="0"/>
                </a:cubicBezTo>
                <a:cubicBezTo>
                  <a:pt x="4340044" y="20689"/>
                  <a:pt x="4484074" y="30318"/>
                  <a:pt x="4667748" y="0"/>
                </a:cubicBezTo>
                <a:cubicBezTo>
                  <a:pt x="4851422" y="-30318"/>
                  <a:pt x="5232166" y="25358"/>
                  <a:pt x="5426316" y="0"/>
                </a:cubicBezTo>
                <a:cubicBezTo>
                  <a:pt x="5620466" y="-25358"/>
                  <a:pt x="5768898" y="-11951"/>
                  <a:pt x="5884190" y="0"/>
                </a:cubicBezTo>
                <a:cubicBezTo>
                  <a:pt x="5999482" y="11951"/>
                  <a:pt x="6359767" y="-4295"/>
                  <a:pt x="6492411" y="0"/>
                </a:cubicBezTo>
                <a:cubicBezTo>
                  <a:pt x="6625055" y="4295"/>
                  <a:pt x="7187348" y="-53987"/>
                  <a:pt x="7702019" y="0"/>
                </a:cubicBezTo>
                <a:cubicBezTo>
                  <a:pt x="7821817" y="-2244"/>
                  <a:pt x="7894509" y="64819"/>
                  <a:pt x="7886700" y="184681"/>
                </a:cubicBezTo>
                <a:cubicBezTo>
                  <a:pt x="7907739" y="347972"/>
                  <a:pt x="7860017" y="640702"/>
                  <a:pt x="7886700" y="835720"/>
                </a:cubicBezTo>
                <a:cubicBezTo>
                  <a:pt x="7913383" y="1030738"/>
                  <a:pt x="7911803" y="1388166"/>
                  <a:pt x="7886700" y="1603946"/>
                </a:cubicBezTo>
                <a:cubicBezTo>
                  <a:pt x="7861597" y="1819726"/>
                  <a:pt x="7896483" y="2159826"/>
                  <a:pt x="7886700" y="2372172"/>
                </a:cubicBezTo>
                <a:cubicBezTo>
                  <a:pt x="7876917" y="2584518"/>
                  <a:pt x="7879968" y="2815878"/>
                  <a:pt x="7886700" y="3140399"/>
                </a:cubicBezTo>
                <a:cubicBezTo>
                  <a:pt x="7893432" y="3464920"/>
                  <a:pt x="7880457" y="3569960"/>
                  <a:pt x="7886700" y="3732844"/>
                </a:cubicBezTo>
                <a:cubicBezTo>
                  <a:pt x="7892943" y="3895729"/>
                  <a:pt x="7889399" y="4119008"/>
                  <a:pt x="7886700" y="4442477"/>
                </a:cubicBezTo>
                <a:cubicBezTo>
                  <a:pt x="7884001" y="4765946"/>
                  <a:pt x="7870622" y="4778596"/>
                  <a:pt x="7886700" y="5034922"/>
                </a:cubicBezTo>
                <a:cubicBezTo>
                  <a:pt x="7902778" y="5291248"/>
                  <a:pt x="7847521" y="5554788"/>
                  <a:pt x="7886700" y="6044033"/>
                </a:cubicBezTo>
                <a:cubicBezTo>
                  <a:pt x="7886932" y="6136914"/>
                  <a:pt x="7800835" y="6229049"/>
                  <a:pt x="7702019" y="6228714"/>
                </a:cubicBezTo>
                <a:cubicBezTo>
                  <a:pt x="7450646" y="6193432"/>
                  <a:pt x="7106170" y="6200186"/>
                  <a:pt x="6943451" y="6228714"/>
                </a:cubicBezTo>
                <a:cubicBezTo>
                  <a:pt x="6780732" y="6257242"/>
                  <a:pt x="6412060" y="6199118"/>
                  <a:pt x="6260057" y="6228714"/>
                </a:cubicBezTo>
                <a:cubicBezTo>
                  <a:pt x="6108054" y="6258310"/>
                  <a:pt x="5953698" y="6241536"/>
                  <a:pt x="5651836" y="6228714"/>
                </a:cubicBezTo>
                <a:cubicBezTo>
                  <a:pt x="5349974" y="6215892"/>
                  <a:pt x="5097423" y="6204173"/>
                  <a:pt x="4893268" y="6228714"/>
                </a:cubicBezTo>
                <a:cubicBezTo>
                  <a:pt x="4689113" y="6253255"/>
                  <a:pt x="4596147" y="6234400"/>
                  <a:pt x="4360221" y="6228714"/>
                </a:cubicBezTo>
                <a:cubicBezTo>
                  <a:pt x="4124295" y="6223028"/>
                  <a:pt x="3800483" y="6265121"/>
                  <a:pt x="3601653" y="6228714"/>
                </a:cubicBezTo>
                <a:cubicBezTo>
                  <a:pt x="3402823" y="6192307"/>
                  <a:pt x="3336115" y="6224437"/>
                  <a:pt x="3143779" y="6228714"/>
                </a:cubicBezTo>
                <a:cubicBezTo>
                  <a:pt x="2951443" y="6232991"/>
                  <a:pt x="2581902" y="6249992"/>
                  <a:pt x="2385211" y="6228714"/>
                </a:cubicBezTo>
                <a:cubicBezTo>
                  <a:pt x="2188520" y="6207436"/>
                  <a:pt x="2107920" y="6208345"/>
                  <a:pt x="1927337" y="6228714"/>
                </a:cubicBezTo>
                <a:cubicBezTo>
                  <a:pt x="1746754" y="6249083"/>
                  <a:pt x="1402866" y="6216482"/>
                  <a:pt x="1168769" y="6228714"/>
                </a:cubicBezTo>
                <a:cubicBezTo>
                  <a:pt x="934672" y="6240946"/>
                  <a:pt x="538971" y="6213331"/>
                  <a:pt x="184681" y="6228714"/>
                </a:cubicBezTo>
                <a:cubicBezTo>
                  <a:pt x="60069" y="6234698"/>
                  <a:pt x="-10029" y="6143826"/>
                  <a:pt x="0" y="6044033"/>
                </a:cubicBezTo>
                <a:cubicBezTo>
                  <a:pt x="-5049" y="5947757"/>
                  <a:pt x="12839" y="5690916"/>
                  <a:pt x="0" y="5568774"/>
                </a:cubicBezTo>
                <a:cubicBezTo>
                  <a:pt x="-12839" y="5446632"/>
                  <a:pt x="-16586" y="5208505"/>
                  <a:pt x="0" y="4917735"/>
                </a:cubicBezTo>
                <a:cubicBezTo>
                  <a:pt x="16586" y="4626965"/>
                  <a:pt x="-6933" y="4529488"/>
                  <a:pt x="0" y="4208103"/>
                </a:cubicBezTo>
                <a:cubicBezTo>
                  <a:pt x="6933" y="3886718"/>
                  <a:pt x="-17313" y="3787253"/>
                  <a:pt x="0" y="3498470"/>
                </a:cubicBezTo>
                <a:cubicBezTo>
                  <a:pt x="17313" y="3209687"/>
                  <a:pt x="14086" y="3169044"/>
                  <a:pt x="0" y="3023212"/>
                </a:cubicBezTo>
                <a:cubicBezTo>
                  <a:pt x="-14086" y="2877380"/>
                  <a:pt x="23532" y="2635061"/>
                  <a:pt x="0" y="2313579"/>
                </a:cubicBezTo>
                <a:cubicBezTo>
                  <a:pt x="-23532" y="1992097"/>
                  <a:pt x="-15617" y="1971617"/>
                  <a:pt x="0" y="1721133"/>
                </a:cubicBezTo>
                <a:cubicBezTo>
                  <a:pt x="15617" y="1470649"/>
                  <a:pt x="18073" y="1181837"/>
                  <a:pt x="0" y="1011501"/>
                </a:cubicBezTo>
                <a:cubicBezTo>
                  <a:pt x="-18073" y="841165"/>
                  <a:pt x="38637" y="462246"/>
                  <a:pt x="0" y="184681"/>
                </a:cubicBezTo>
                <a:close/>
              </a:path>
            </a:pathLst>
          </a:custGeom>
          <a:solidFill>
            <a:schemeClr val="bg1"/>
          </a:solidFill>
          <a:ln>
            <a:extLst>
              <a:ext uri="{C807C97D-BFC1-408E-A445-0C87EB9F89A2}">
                <ask:lineSketchStyleProps xmlns:ask="http://schemas.microsoft.com/office/drawing/2018/sketchyshapes" sd="2742615537">
                  <a:prstGeom prst="roundRect">
                    <a:avLst>
                      <a:gd name="adj" fmla="val 2965"/>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57B20C-CDF0-4B20-8C05-0D60B5923E0E}" type="datetimeFigureOut">
              <a:rPr lang="en-US" smtClean="0"/>
              <a:t>8/23/2020</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49401F-55CA-4D2C-BF2E-6AD548BC3EFE}" type="slidenum">
              <a:rPr lang="en-US" smtClean="0"/>
              <a:t>‹#›</a:t>
            </a:fld>
            <a:endParaRPr lang="en-US" dirty="0"/>
          </a:p>
        </p:txBody>
      </p:sp>
    </p:spTree>
    <p:extLst>
      <p:ext uri="{BB962C8B-B14F-4D97-AF65-F5344CB8AC3E}">
        <p14:creationId xmlns:p14="http://schemas.microsoft.com/office/powerpoint/2010/main" val="216648714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CF08E-233C-44EF-B8FD-318DA66FD975}"/>
              </a:ext>
            </a:extLst>
          </p:cNvPr>
          <p:cNvSpPr txBox="1">
            <a:spLocks/>
          </p:cNvSpPr>
          <p:nvPr/>
        </p:nvSpPr>
        <p:spPr>
          <a:xfrm>
            <a:off x="924830" y="678479"/>
            <a:ext cx="4023360" cy="3204134"/>
          </a:xfrm>
          <a:prstGeom prst="rect">
            <a:avLst/>
          </a:prstGeom>
        </p:spPr>
        <p:txBody>
          <a:bodyPr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atin typeface="Arial Nova" panose="020B0504020202020204" pitchFamily="34" charset="0"/>
              </a:rPr>
              <a:t>My Servants The Prophets</a:t>
            </a:r>
            <a:br>
              <a:rPr lang="en-US" sz="4800" b="1" dirty="0">
                <a:latin typeface="Arial Nova" panose="020B0504020202020204" pitchFamily="34" charset="0"/>
              </a:rPr>
            </a:br>
            <a:br>
              <a:rPr lang="en-US" sz="4800" dirty="0">
                <a:latin typeface="Arial Nova" panose="020B0504020202020204" pitchFamily="34" charset="0"/>
              </a:rPr>
            </a:br>
            <a:r>
              <a:rPr lang="en-US" sz="4000" i="1" dirty="0">
                <a:latin typeface="Arial Nova" panose="020B0504020202020204" pitchFamily="34" charset="0"/>
              </a:rPr>
              <a:t>A Study of the Major Prophets</a:t>
            </a:r>
            <a:endParaRPr lang="en-US" sz="4800" i="1" dirty="0">
              <a:latin typeface="Arial Nova" panose="020B0504020202020204" pitchFamily="34" charset="0"/>
            </a:endParaRPr>
          </a:p>
        </p:txBody>
      </p:sp>
      <p:sp>
        <p:nvSpPr>
          <p:cNvPr id="3" name="Subtitle 2">
            <a:extLst>
              <a:ext uri="{FF2B5EF4-FFF2-40B4-BE49-F238E27FC236}">
                <a16:creationId xmlns:a16="http://schemas.microsoft.com/office/drawing/2014/main" id="{FC416CBC-5824-4484-BE2B-BC7A3726FAFD}"/>
              </a:ext>
            </a:extLst>
          </p:cNvPr>
          <p:cNvSpPr txBox="1">
            <a:spLocks/>
          </p:cNvSpPr>
          <p:nvPr/>
        </p:nvSpPr>
        <p:spPr>
          <a:xfrm>
            <a:off x="2560320" y="4856508"/>
            <a:ext cx="4023359" cy="1208141"/>
          </a:xfrm>
          <a:prstGeom prst="rect">
            <a:avLst/>
          </a:prstGeom>
        </p:spPr>
        <p:txBody>
          <a:bodyPr anchor="ctr">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rgbClr val="0000FF"/>
                </a:solidFill>
                <a:latin typeface="Arial Nova" panose="020B0504020202020204" pitchFamily="34" charset="0"/>
              </a:rPr>
              <a:t>Ezekiel</a:t>
            </a:r>
          </a:p>
        </p:txBody>
      </p:sp>
      <p:pic>
        <p:nvPicPr>
          <p:cNvPr id="5" name="Picture 4" descr="Prophet.jpg">
            <a:extLst>
              <a:ext uri="{FF2B5EF4-FFF2-40B4-BE49-F238E27FC236}">
                <a16:creationId xmlns:a16="http://schemas.microsoft.com/office/drawing/2014/main" id="{FF8882DB-EE98-4148-A9DA-421C809C1AF9}"/>
              </a:ext>
            </a:extLst>
          </p:cNvPr>
          <p:cNvPicPr>
            <a:picLocks noChangeAspect="1"/>
          </p:cNvPicPr>
          <p:nvPr/>
        </p:nvPicPr>
        <p:blipFill rotWithShape="1">
          <a:blip r:embed="rId2"/>
          <a:srcRect r="31024"/>
          <a:stretch/>
        </p:blipFill>
        <p:spPr>
          <a:xfrm>
            <a:off x="5070110" y="678479"/>
            <a:ext cx="3474913" cy="3780806"/>
          </a:xfrm>
          <a:prstGeom prst="ellipse">
            <a:avLst/>
          </a:prstGeom>
          <a:ln>
            <a:noFill/>
          </a:ln>
          <a:effectLst>
            <a:softEdge rad="112500"/>
          </a:effectLst>
        </p:spPr>
      </p:pic>
      <p:cxnSp>
        <p:nvCxnSpPr>
          <p:cNvPr id="7" name="Straight Connector 6">
            <a:extLst>
              <a:ext uri="{FF2B5EF4-FFF2-40B4-BE49-F238E27FC236}">
                <a16:creationId xmlns:a16="http://schemas.microsoft.com/office/drawing/2014/main" id="{CEFDB71B-D71D-4FFE-B08C-3EFD09DB5D2A}"/>
              </a:ext>
            </a:extLst>
          </p:cNvPr>
          <p:cNvCxnSpPr/>
          <p:nvPr/>
        </p:nvCxnSpPr>
        <p:spPr>
          <a:xfrm>
            <a:off x="863867" y="4459285"/>
            <a:ext cx="7496359" cy="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54344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C24C529-3A55-4EEE-A834-C511DF823E1E}"/>
              </a:ext>
            </a:extLst>
          </p:cNvPr>
          <p:cNvSpPr/>
          <p:nvPr/>
        </p:nvSpPr>
        <p:spPr>
          <a:xfrm>
            <a:off x="1180011" y="611776"/>
            <a:ext cx="6783977" cy="6596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rial" panose="020B0604020202020204" pitchFamily="34" charset="0"/>
                <a:cs typeface="Arial" panose="020B0604020202020204" pitchFamily="34" charset="0"/>
              </a:rPr>
              <a:t>Introduction to Ezekiel</a:t>
            </a:r>
          </a:p>
        </p:txBody>
      </p:sp>
      <p:sp>
        <p:nvSpPr>
          <p:cNvPr id="5" name="Text Box 5">
            <a:extLst>
              <a:ext uri="{FF2B5EF4-FFF2-40B4-BE49-F238E27FC236}">
                <a16:creationId xmlns:a16="http://schemas.microsoft.com/office/drawing/2014/main" id="{624625F1-411D-42DE-B270-75D06424F212}"/>
              </a:ext>
            </a:extLst>
          </p:cNvPr>
          <p:cNvSpPr txBox="1">
            <a:spLocks noChangeArrowheads="1"/>
          </p:cNvSpPr>
          <p:nvPr/>
        </p:nvSpPr>
        <p:spPr bwMode="auto">
          <a:xfrm>
            <a:off x="933221" y="1608171"/>
            <a:ext cx="7772400" cy="3046988"/>
          </a:xfrm>
          <a:prstGeom prst="rect">
            <a:avLst/>
          </a:prstGeom>
          <a:noFill/>
          <a:ln w="9525">
            <a:noFill/>
            <a:miter lim="800000"/>
            <a:headEnd/>
            <a:tailEnd/>
          </a:ln>
        </p:spPr>
        <p:txBody>
          <a:bodyPr wrap="square">
            <a:spAutoFit/>
          </a:bodyPr>
          <a:lstStyle/>
          <a:p>
            <a:pPr marL="342900" marR="0" lvl="0" indent="-342900" defTabSz="28575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Call the “Patmos‑seer” of the Old Testament. He was exiled by the river in</a:t>
            </a:r>
            <a:r>
              <a:rPr kumimoji="0" lang="en-US" sz="2400" i="0" u="none" strike="noStrike" kern="0" cap="none" spc="0" normalizeH="0" noProof="0" dirty="0">
                <a:ln>
                  <a:noFill/>
                </a:ln>
                <a:solidFill>
                  <a:sysClr val="windowText" lastClr="000000"/>
                </a:solidFill>
                <a:effectLst/>
                <a:uLnTx/>
                <a:uFillTx/>
                <a:latin typeface="Calibri" panose="020F0502020204030204" pitchFamily="34" charset="0"/>
                <a:cs typeface="Calibri" panose="020F0502020204030204" pitchFamily="34" charset="0"/>
              </a:rPr>
              <a:t> </a:t>
            </a:r>
            <a:r>
              <a:rPr kumimoji="0" lang="en-US" sz="2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Babylonia as John was on Patmos</a:t>
            </a:r>
          </a:p>
          <a:p>
            <a:pPr marL="342900" marR="0" lvl="0" indent="-342900" defTabSz="28575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kern="0" dirty="0">
              <a:solidFill>
                <a:sysClr val="windowText" lastClr="000000"/>
              </a:solidFill>
              <a:latin typeface="Calibri" panose="020F0502020204030204" pitchFamily="34" charset="0"/>
              <a:cs typeface="Calibri" panose="020F0502020204030204" pitchFamily="34" charset="0"/>
            </a:endParaRPr>
          </a:p>
          <a:p>
            <a:pPr marL="342900" marR="0" lvl="0" indent="-342900" defTabSz="28575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Because of its nature, this book is difficult in some sections</a:t>
            </a:r>
          </a:p>
          <a:p>
            <a:pPr marL="800100" lvl="1" indent="-342900" defTabSz="285750">
              <a:buFont typeface="Wingdings" panose="05000000000000000000" pitchFamily="2" charset="2"/>
              <a:buChar char="ü"/>
            </a:pPr>
            <a:r>
              <a:rPr kumimoji="0" lang="en-US" sz="2400" i="1"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Some neglect to study it</a:t>
            </a:r>
          </a:p>
          <a:p>
            <a:pPr marL="800100" lvl="1" indent="-342900" defTabSz="285750">
              <a:buFont typeface="Wingdings" panose="05000000000000000000" pitchFamily="2" charset="2"/>
              <a:buChar char="ü"/>
            </a:pPr>
            <a:r>
              <a:rPr kumimoji="0" lang="en-US" sz="2400" i="1"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Others </a:t>
            </a:r>
            <a:r>
              <a:rPr lang="en-US" sz="2400" i="1" kern="0" dirty="0">
                <a:solidFill>
                  <a:sysClr val="windowText" lastClr="000000"/>
                </a:solidFill>
                <a:latin typeface="Calibri" panose="020F0502020204030204" pitchFamily="34" charset="0"/>
                <a:cs typeface="Calibri" panose="020F0502020204030204" pitchFamily="34" charset="0"/>
              </a:rPr>
              <a:t>go </a:t>
            </a:r>
            <a:r>
              <a:rPr kumimoji="0" lang="en-US" sz="2400" i="1"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to the extreme of finding spaceships in Ezekiel</a:t>
            </a:r>
          </a:p>
        </p:txBody>
      </p:sp>
    </p:spTree>
    <p:extLst>
      <p:ext uri="{BB962C8B-B14F-4D97-AF65-F5344CB8AC3E}">
        <p14:creationId xmlns:p14="http://schemas.microsoft.com/office/powerpoint/2010/main" val="21313012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
                                            <p:txEl>
                                              <p:pRg st="3" end="3"/>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 calcmode="lin" valueType="num">
                                      <p:cBhvr additive="base">
                                        <p:cTn id="21" dur="5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C24C529-3A55-4EEE-A834-C511DF823E1E}"/>
              </a:ext>
            </a:extLst>
          </p:cNvPr>
          <p:cNvSpPr/>
          <p:nvPr/>
        </p:nvSpPr>
        <p:spPr>
          <a:xfrm>
            <a:off x="1180011" y="611776"/>
            <a:ext cx="6783977" cy="6596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rial" panose="020B0604020202020204" pitchFamily="34" charset="0"/>
                <a:cs typeface="Arial" panose="020B0604020202020204" pitchFamily="34" charset="0"/>
              </a:rPr>
              <a:t>Introduction to Ezekiel</a:t>
            </a:r>
          </a:p>
        </p:txBody>
      </p:sp>
      <p:sp>
        <p:nvSpPr>
          <p:cNvPr id="4" name="TextBox 3">
            <a:extLst>
              <a:ext uri="{FF2B5EF4-FFF2-40B4-BE49-F238E27FC236}">
                <a16:creationId xmlns:a16="http://schemas.microsoft.com/office/drawing/2014/main" id="{26AF365F-CFC1-4634-B011-849713DE8313}"/>
              </a:ext>
            </a:extLst>
          </p:cNvPr>
          <p:cNvSpPr txBox="1"/>
          <p:nvPr/>
        </p:nvSpPr>
        <p:spPr>
          <a:xfrm>
            <a:off x="622300" y="1498600"/>
            <a:ext cx="7937500" cy="2123658"/>
          </a:xfrm>
          <a:prstGeom prst="rect">
            <a:avLst/>
          </a:prstGeom>
          <a:noFill/>
        </p:spPr>
        <p:txBody>
          <a:bodyPr wrap="square" rtlCol="0">
            <a:spAutoFit/>
          </a:bodyPr>
          <a:lstStyle/>
          <a:p>
            <a:pPr marL="457200" indent="-457200" algn="l">
              <a:buFont typeface="+mj-lt"/>
              <a:buAutoNum type="arabicPeriod"/>
            </a:pPr>
            <a:r>
              <a:rPr lang="en-US" sz="2400" u="sng" dirty="0">
                <a:latin typeface="Arial Narrow" panose="020B0606020202030204" pitchFamily="34" charset="0"/>
                <a:cs typeface="Arial" panose="020B0604020202020204" pitchFamily="34" charset="0"/>
              </a:rPr>
              <a:t>The Prophet</a:t>
            </a:r>
          </a:p>
          <a:p>
            <a:pPr marL="914400" lvl="1" indent="-457200">
              <a:buFont typeface="+mj-lt"/>
              <a:buAutoNum type="alphaLcPeriod"/>
            </a:pPr>
            <a:r>
              <a:rPr lang="en-US" sz="2400" i="1" dirty="0">
                <a:latin typeface="Arial Narrow" panose="020B0606020202030204" pitchFamily="34" charset="0"/>
                <a:cs typeface="Arial" panose="020B0604020202020204" pitchFamily="34" charset="0"/>
              </a:rPr>
              <a:t>Name means: “God will strengthen” or “God strengthens”</a:t>
            </a:r>
          </a:p>
          <a:p>
            <a:pPr marL="914400" lvl="1" indent="-457200">
              <a:buFont typeface="+mj-lt"/>
              <a:buAutoNum type="alphaLcPeriod"/>
            </a:pPr>
            <a:r>
              <a:rPr lang="en-US" sz="2400" i="1" dirty="0">
                <a:latin typeface="Arial Narrow" panose="020B0606020202030204" pitchFamily="34" charset="0"/>
                <a:cs typeface="Arial" panose="020B0604020202020204" pitchFamily="34" charset="0"/>
              </a:rPr>
              <a:t>Birth and childhood</a:t>
            </a:r>
          </a:p>
          <a:p>
            <a:pPr marL="1371600" lvl="2" indent="-457200">
              <a:buFont typeface="Arial" panose="020B0604020202020204" pitchFamily="34" charset="0"/>
              <a:buChar char="•"/>
            </a:pPr>
            <a:r>
              <a:rPr lang="en-US" sz="2000" dirty="0">
                <a:latin typeface="Arial Narrow" panose="020B0606020202030204" pitchFamily="34" charset="0"/>
                <a:cs typeface="Arial" panose="020B0604020202020204" pitchFamily="34" charset="0"/>
              </a:rPr>
              <a:t>Born in 622 BC during reign of Josiah (Ezek. 1:1-4)</a:t>
            </a:r>
          </a:p>
          <a:p>
            <a:pPr marL="1371600" lvl="2" indent="-457200">
              <a:buFont typeface="Arial" panose="020B0604020202020204" pitchFamily="34" charset="0"/>
              <a:buChar char="•"/>
            </a:pPr>
            <a:r>
              <a:rPr lang="en-US" sz="2000" dirty="0">
                <a:latin typeface="Arial Narrow" panose="020B0606020202030204" pitchFamily="34" charset="0"/>
                <a:cs typeface="Arial" panose="020B0604020202020204" pitchFamily="34" charset="0"/>
              </a:rPr>
              <a:t>Was 17 when the fist invasion came (606 BC –when Daniel was taken)</a:t>
            </a:r>
            <a:endParaRPr lang="en-US" sz="2400" i="1"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36572276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fade">
                                      <p:cBhvr>
                                        <p:cTn id="24" dur="1000"/>
                                        <p:tgtEl>
                                          <p:spTgt spid="4">
                                            <p:txEl>
                                              <p:pRg st="4" end="4"/>
                                            </p:txEl>
                                          </p:spTgt>
                                        </p:tgtEl>
                                      </p:cBhvr>
                                    </p:animEffect>
                                    <p:anim calcmode="lin" valueType="num">
                                      <p:cBhvr>
                                        <p:cTn id="2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C24C529-3A55-4EEE-A834-C511DF823E1E}"/>
              </a:ext>
            </a:extLst>
          </p:cNvPr>
          <p:cNvSpPr/>
          <p:nvPr/>
        </p:nvSpPr>
        <p:spPr>
          <a:xfrm>
            <a:off x="1180011" y="611776"/>
            <a:ext cx="6783977" cy="6596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Introduction to Ezekiel</a:t>
            </a:r>
          </a:p>
        </p:txBody>
      </p:sp>
      <p:sp>
        <p:nvSpPr>
          <p:cNvPr id="4" name="TextBox 3">
            <a:extLst>
              <a:ext uri="{FF2B5EF4-FFF2-40B4-BE49-F238E27FC236}">
                <a16:creationId xmlns:a16="http://schemas.microsoft.com/office/drawing/2014/main" id="{26AF365F-CFC1-4634-B011-849713DE8313}"/>
              </a:ext>
            </a:extLst>
          </p:cNvPr>
          <p:cNvSpPr txBox="1"/>
          <p:nvPr/>
        </p:nvSpPr>
        <p:spPr>
          <a:xfrm>
            <a:off x="622300" y="1498600"/>
            <a:ext cx="7937500" cy="2616101"/>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sng"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The Prophet</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Name means: “God will strengthen” or “God strengthens”</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Birth and childhood</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Family: Married (Ezek.</a:t>
            </a:r>
            <a:r>
              <a:rPr kumimoji="0" lang="en-US" sz="2400" b="0" i="1" u="none" strike="noStrike" kern="1200" cap="none" spc="0" normalizeH="0" noProof="0" dirty="0">
                <a:ln>
                  <a:noFill/>
                </a:ln>
                <a:solidFill>
                  <a:srgbClr val="000000"/>
                </a:solidFill>
                <a:effectLst/>
                <a:uLnTx/>
                <a:uFillTx/>
                <a:latin typeface="Arial Narrow" panose="020B0606020202030204" pitchFamily="34" charset="0"/>
                <a:ea typeface="+mn-ea"/>
                <a:cs typeface="Arial" panose="020B0604020202020204" pitchFamily="34" charset="0"/>
              </a:rPr>
              <a:t> 24:15-18)</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lang="en-US" sz="2400" i="1" baseline="0" dirty="0">
                <a:solidFill>
                  <a:srgbClr val="000000"/>
                </a:solidFill>
                <a:latin typeface="Arial Narrow" panose="020B0606020202030204" pitchFamily="34" charset="0"/>
                <a:cs typeface="Arial" panose="020B0604020202020204" pitchFamily="34" charset="0"/>
              </a:rPr>
              <a:t>Taken</a:t>
            </a:r>
            <a:r>
              <a:rPr lang="en-US" sz="2400" i="1" dirty="0">
                <a:solidFill>
                  <a:srgbClr val="000000"/>
                </a:solidFill>
                <a:latin typeface="Arial Narrow" panose="020B0606020202030204" pitchFamily="34" charset="0"/>
                <a:cs typeface="Arial" panose="020B0604020202020204" pitchFamily="34" charset="0"/>
              </a:rPr>
              <a:t> captive in 2</a:t>
            </a:r>
            <a:r>
              <a:rPr lang="en-US" sz="2400" i="1" baseline="30000" dirty="0">
                <a:solidFill>
                  <a:srgbClr val="000000"/>
                </a:solidFill>
                <a:latin typeface="Arial Narrow" panose="020B0606020202030204" pitchFamily="34" charset="0"/>
                <a:cs typeface="Arial" panose="020B0604020202020204" pitchFamily="34" charset="0"/>
              </a:rPr>
              <a:t>nd</a:t>
            </a:r>
            <a:r>
              <a:rPr lang="en-US" sz="2400" i="1" dirty="0">
                <a:solidFill>
                  <a:srgbClr val="000000"/>
                </a:solidFill>
                <a:latin typeface="Arial Narrow" panose="020B0606020202030204" pitchFamily="34" charset="0"/>
                <a:cs typeface="Arial" panose="020B0604020202020204" pitchFamily="34" charset="0"/>
              </a:rPr>
              <a:t> invasion (597 B.C.)</a:t>
            </a:r>
          </a:p>
          <a:p>
            <a:pPr marL="1371600" lvl="2" indent="-457200">
              <a:buFont typeface="Arial" panose="020B0604020202020204" pitchFamily="34" charset="0"/>
              <a:buChar char="•"/>
            </a:pPr>
            <a:r>
              <a:rPr kumimoji="0" lang="en-US" sz="2200" b="0" u="none" strike="noStrike" kern="1200" cap="none" spc="0" normalizeH="0" baseline="0" noProof="0" dirty="0">
                <a:ln>
                  <a:noFill/>
                </a:ln>
                <a:solidFill>
                  <a:srgbClr val="000000"/>
                </a:solidFill>
                <a:effectLst/>
                <a:uLnTx/>
                <a:uFillTx/>
                <a:latin typeface="Arial Narrow" panose="020B0606020202030204" pitchFamily="34" charset="0"/>
                <a:cs typeface="Arial" panose="020B0604020202020204" pitchFamily="34" charset="0"/>
              </a:rPr>
              <a:t>Was</a:t>
            </a:r>
            <a:r>
              <a:rPr kumimoji="0" lang="en-US" sz="2200" b="0" u="none" strike="noStrike" kern="1200" cap="none" spc="0" normalizeH="0" noProof="0" dirty="0">
                <a:ln>
                  <a:noFill/>
                </a:ln>
                <a:solidFill>
                  <a:srgbClr val="000000"/>
                </a:solidFill>
                <a:effectLst/>
                <a:uLnTx/>
                <a:uFillTx/>
                <a:latin typeface="Arial Narrow" panose="020B0606020202030204" pitchFamily="34" charset="0"/>
                <a:cs typeface="Arial" panose="020B0604020202020204" pitchFamily="34" charset="0"/>
              </a:rPr>
              <a:t> 25 years old (Ezek. 1:1-2)</a:t>
            </a:r>
          </a:p>
          <a:p>
            <a:pPr marL="1371600" lvl="2" indent="-457200">
              <a:buFont typeface="Arial" panose="020B0604020202020204" pitchFamily="34" charset="0"/>
              <a:buChar char="•"/>
            </a:pPr>
            <a:r>
              <a:rPr lang="en-US" sz="2200" baseline="0" dirty="0">
                <a:solidFill>
                  <a:srgbClr val="000000"/>
                </a:solidFill>
                <a:latin typeface="Arial Narrow" panose="020B0606020202030204" pitchFamily="34" charset="0"/>
                <a:cs typeface="Arial" panose="020B0604020202020204" pitchFamily="34" charset="0"/>
              </a:rPr>
              <a:t>When</a:t>
            </a:r>
            <a:r>
              <a:rPr lang="en-US" sz="2200" dirty="0">
                <a:solidFill>
                  <a:srgbClr val="000000"/>
                </a:solidFill>
                <a:latin typeface="Arial Narrow" panose="020B0606020202030204" pitchFamily="34" charset="0"/>
                <a:cs typeface="Arial" panose="020B0604020202020204" pitchFamily="34" charset="0"/>
              </a:rPr>
              <a:t> Jehoiachin and 10,000 were taken (2 Kings 24:10-16)</a:t>
            </a:r>
            <a:endParaRPr kumimoji="0" lang="en-US" sz="2200" b="0" u="none" strike="noStrike" kern="1200" cap="none" spc="0" normalizeH="0" baseline="0" noProof="0" dirty="0">
              <a:ln>
                <a:noFill/>
              </a:ln>
              <a:solidFill>
                <a:srgbClr val="000000"/>
              </a:solidFill>
              <a:effectLst/>
              <a:uLnTx/>
              <a:uFillTx/>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30672954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fade">
                                      <p:cBhvr>
                                        <p:cTn id="12" dur="1000"/>
                                        <p:tgtEl>
                                          <p:spTgt spid="4">
                                            <p:txEl>
                                              <p:pRg st="5" end="5"/>
                                            </p:txEl>
                                          </p:spTgt>
                                        </p:tgtEl>
                                      </p:cBhvr>
                                    </p:animEffect>
                                    <p:anim calcmode="lin" valueType="num">
                                      <p:cBhvr>
                                        <p:cTn id="1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fade">
                                      <p:cBhvr>
                                        <p:cTn id="17" dur="1000"/>
                                        <p:tgtEl>
                                          <p:spTgt spid="4">
                                            <p:txEl>
                                              <p:pRg st="6" end="6"/>
                                            </p:txEl>
                                          </p:spTgt>
                                        </p:tgtEl>
                                      </p:cBhvr>
                                    </p:animEffect>
                                    <p:anim calcmode="lin" valueType="num">
                                      <p:cBhvr>
                                        <p:cTn id="1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C24C529-3A55-4EEE-A834-C511DF823E1E}"/>
              </a:ext>
            </a:extLst>
          </p:cNvPr>
          <p:cNvSpPr/>
          <p:nvPr/>
        </p:nvSpPr>
        <p:spPr>
          <a:xfrm>
            <a:off x="1180011" y="611776"/>
            <a:ext cx="6783977" cy="6596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Introduction to Ezekiel</a:t>
            </a:r>
          </a:p>
        </p:txBody>
      </p:sp>
      <p:sp>
        <p:nvSpPr>
          <p:cNvPr id="4" name="TextBox 3">
            <a:extLst>
              <a:ext uri="{FF2B5EF4-FFF2-40B4-BE49-F238E27FC236}">
                <a16:creationId xmlns:a16="http://schemas.microsoft.com/office/drawing/2014/main" id="{26AF365F-CFC1-4634-B011-849713DE8313}"/>
              </a:ext>
            </a:extLst>
          </p:cNvPr>
          <p:cNvSpPr txBox="1"/>
          <p:nvPr/>
        </p:nvSpPr>
        <p:spPr>
          <a:xfrm>
            <a:off x="622300" y="1498600"/>
            <a:ext cx="7937500" cy="341632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sng"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The Prophet</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Name means: “God will strengthen” or “God strengthens”</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Birth and childhood</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Family: Married (Ezek. 24:15-18)</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Taken captive in 2</a:t>
            </a:r>
            <a:r>
              <a:rPr kumimoji="0" lang="en-US" sz="2400" b="0" i="1" u="none" strike="noStrike" kern="1200" cap="none" spc="0" normalizeH="0" baseline="30000" noProof="0" dirty="0">
                <a:ln>
                  <a:noFill/>
                </a:ln>
                <a:solidFill>
                  <a:srgbClr val="000000"/>
                </a:solidFill>
                <a:effectLst/>
                <a:uLnTx/>
                <a:uFillTx/>
                <a:latin typeface="Arial Narrow" panose="020B0606020202030204" pitchFamily="34" charset="0"/>
                <a:ea typeface="+mn-ea"/>
                <a:cs typeface="Arial" panose="020B0604020202020204" pitchFamily="34" charset="0"/>
              </a:rPr>
              <a:t>nd</a:t>
            </a: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 invasion (597 B.C.)</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lang="en-US" sz="2400" i="1" dirty="0">
                <a:solidFill>
                  <a:srgbClr val="000000"/>
                </a:solidFill>
                <a:latin typeface="Arial Narrow" panose="020B0606020202030204" pitchFamily="34" charset="0"/>
                <a:cs typeface="Arial" panose="020B0604020202020204" pitchFamily="34" charset="0"/>
              </a:rPr>
              <a:t>Was a prophet and priest</a:t>
            </a:r>
            <a:endPar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endParaRPr>
          </a:p>
          <a:p>
            <a:pPr marL="1371600" marR="0" lvl="2"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cs typeface="Arial" panose="020B0604020202020204" pitchFamily="34" charset="0"/>
              </a:rPr>
              <a:t>Was</a:t>
            </a:r>
            <a:r>
              <a:rPr kumimoji="0" lang="en-US" sz="2200" b="0" i="0" u="none" strike="noStrike" kern="1200" cap="none" spc="0" normalizeH="0" noProof="0" dirty="0">
                <a:ln>
                  <a:noFill/>
                </a:ln>
                <a:solidFill>
                  <a:srgbClr val="000000"/>
                </a:solidFill>
                <a:effectLst/>
                <a:uLnTx/>
                <a:uFillTx/>
                <a:latin typeface="Arial Narrow" panose="020B0606020202030204" pitchFamily="34" charset="0"/>
                <a:cs typeface="Arial" panose="020B0604020202020204" pitchFamily="34" charset="0"/>
              </a:rPr>
              <a:t> called to be a prophet in 592 BC when he was 30 (Ezek. 1:1-2)</a:t>
            </a:r>
          </a:p>
          <a:p>
            <a:pPr marL="1371600" marR="0" lvl="2"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baseline="0" dirty="0">
                <a:solidFill>
                  <a:srgbClr val="000000"/>
                </a:solidFill>
                <a:latin typeface="Arial Narrow" panose="020B0606020202030204" pitchFamily="34" charset="0"/>
                <a:cs typeface="Arial" panose="020B0604020202020204" pitchFamily="34" charset="0"/>
              </a:rPr>
              <a:t>Was</a:t>
            </a:r>
            <a:r>
              <a:rPr lang="en-US" sz="2200" dirty="0">
                <a:solidFill>
                  <a:srgbClr val="000000"/>
                </a:solidFill>
                <a:latin typeface="Arial Narrow" panose="020B0606020202030204" pitchFamily="34" charset="0"/>
                <a:cs typeface="Arial" panose="020B0604020202020204" pitchFamily="34" charset="0"/>
              </a:rPr>
              <a:t> a priest (Ezek. 1:3)</a:t>
            </a:r>
            <a:endPar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27059834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xEl>
                                              <p:pRg st="7" end="7"/>
                                            </p:txEl>
                                          </p:spTgt>
                                        </p:tgtEl>
                                        <p:attrNameLst>
                                          <p:attrName>style.visibility</p:attrName>
                                        </p:attrNameLst>
                                      </p:cBhvr>
                                      <p:to>
                                        <p:strVal val="visible"/>
                                      </p:to>
                                    </p:set>
                                    <p:animEffect transition="in" filter="fade">
                                      <p:cBhvr>
                                        <p:cTn id="12" dur="1000"/>
                                        <p:tgtEl>
                                          <p:spTgt spid="4">
                                            <p:txEl>
                                              <p:pRg st="7" end="7"/>
                                            </p:txEl>
                                          </p:spTgt>
                                        </p:tgtEl>
                                      </p:cBhvr>
                                    </p:animEffect>
                                    <p:anim calcmode="lin" valueType="num">
                                      <p:cBhvr>
                                        <p:cTn id="1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C24C529-3A55-4EEE-A834-C511DF823E1E}"/>
              </a:ext>
            </a:extLst>
          </p:cNvPr>
          <p:cNvSpPr/>
          <p:nvPr/>
        </p:nvSpPr>
        <p:spPr>
          <a:xfrm>
            <a:off x="1180011" y="611776"/>
            <a:ext cx="6783977" cy="6596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Introduction to Ezekiel</a:t>
            </a:r>
          </a:p>
        </p:txBody>
      </p:sp>
      <p:sp>
        <p:nvSpPr>
          <p:cNvPr id="4" name="TextBox 3">
            <a:extLst>
              <a:ext uri="{FF2B5EF4-FFF2-40B4-BE49-F238E27FC236}">
                <a16:creationId xmlns:a16="http://schemas.microsoft.com/office/drawing/2014/main" id="{26AF365F-CFC1-4634-B011-849713DE8313}"/>
              </a:ext>
            </a:extLst>
          </p:cNvPr>
          <p:cNvSpPr txBox="1"/>
          <p:nvPr/>
        </p:nvSpPr>
        <p:spPr>
          <a:xfrm>
            <a:off x="622300" y="1498600"/>
            <a:ext cx="7937500" cy="341632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sng"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The Prophet</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Name means: “God will strengthen” or “God strengthens”</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Birth and childhood</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Family: Married (Ezek. 24:15-18)</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Taken captive in 2</a:t>
            </a:r>
            <a:r>
              <a:rPr kumimoji="0" lang="en-US" sz="2400" b="0" i="1" u="none" strike="noStrike" kern="1200" cap="none" spc="0" normalizeH="0" baseline="30000" noProof="0" dirty="0">
                <a:ln>
                  <a:noFill/>
                </a:ln>
                <a:solidFill>
                  <a:srgbClr val="000000"/>
                </a:solidFill>
                <a:effectLst/>
                <a:uLnTx/>
                <a:uFillTx/>
                <a:latin typeface="Arial Narrow" panose="020B0606020202030204" pitchFamily="34" charset="0"/>
                <a:ea typeface="+mn-ea"/>
                <a:cs typeface="Arial" panose="020B0604020202020204" pitchFamily="34" charset="0"/>
              </a:rPr>
              <a:t>nd</a:t>
            </a: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 invasion (597 B.C.)</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Was a prophet and priest</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lang="en-US" sz="2400" i="1" dirty="0">
                <a:solidFill>
                  <a:srgbClr val="000000"/>
                </a:solidFill>
                <a:latin typeface="Arial Narrow" panose="020B0606020202030204" pitchFamily="34" charset="0"/>
                <a:cs typeface="Arial" panose="020B0604020202020204" pitchFamily="34" charset="0"/>
              </a:rPr>
              <a:t>Was a contemporary with Jeremiah and Daniel</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Death:</a:t>
            </a:r>
            <a:r>
              <a:rPr kumimoji="0" lang="en-US" sz="2400" b="0" i="1" u="none" strike="noStrike" kern="1200" cap="none" spc="0" normalizeH="0" noProof="0" dirty="0">
                <a:ln>
                  <a:noFill/>
                </a:ln>
                <a:solidFill>
                  <a:srgbClr val="000000"/>
                </a:solidFill>
                <a:effectLst/>
                <a:uLnTx/>
                <a:uFillTx/>
                <a:latin typeface="Arial Narrow" panose="020B0606020202030204" pitchFamily="34" charset="0"/>
                <a:ea typeface="+mn-ea"/>
                <a:cs typeface="Arial" panose="020B0604020202020204" pitchFamily="34" charset="0"/>
              </a:rPr>
              <a:t> tradition says he was killed by a fellow exile whose idolatry </a:t>
            </a:r>
            <a:r>
              <a:rPr kumimoji="0" lang="en-US" sz="2400" b="0" i="1" u="none" strike="noStrike" kern="1200" cap="none" spc="0" normalizeH="0" noProof="0" dirty="0" err="1">
                <a:ln>
                  <a:noFill/>
                </a:ln>
                <a:solidFill>
                  <a:srgbClr val="000000"/>
                </a:solidFill>
                <a:effectLst/>
                <a:uLnTx/>
                <a:uFillTx/>
                <a:latin typeface="Arial Narrow" panose="020B0606020202030204" pitchFamily="34" charset="0"/>
                <a:ea typeface="+mn-ea"/>
                <a:cs typeface="Arial" panose="020B0604020202020204" pitchFamily="34" charset="0"/>
              </a:rPr>
              <a:t>Ezek</a:t>
            </a:r>
            <a:r>
              <a:rPr lang="en-US" sz="2400" i="1" dirty="0" err="1">
                <a:solidFill>
                  <a:srgbClr val="000000"/>
                </a:solidFill>
                <a:latin typeface="Arial Narrow" panose="020B0606020202030204" pitchFamily="34" charset="0"/>
                <a:cs typeface="Arial" panose="020B0604020202020204" pitchFamily="34" charset="0"/>
              </a:rPr>
              <a:t>iel</a:t>
            </a:r>
            <a:r>
              <a:rPr lang="en-US" sz="2400" i="1" dirty="0">
                <a:solidFill>
                  <a:srgbClr val="000000"/>
                </a:solidFill>
                <a:latin typeface="Arial Narrow" panose="020B0606020202030204" pitchFamily="34" charset="0"/>
                <a:cs typeface="Arial" panose="020B0604020202020204" pitchFamily="34" charset="0"/>
              </a:rPr>
              <a:t> had condemned</a:t>
            </a:r>
            <a:endPar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endParaRPr>
          </a:p>
        </p:txBody>
      </p:sp>
    </p:spTree>
    <p:extLst>
      <p:ext uri="{BB962C8B-B14F-4D97-AF65-F5344CB8AC3E}">
        <p14:creationId xmlns:p14="http://schemas.microsoft.com/office/powerpoint/2010/main" val="7894412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1000"/>
                                        <p:tgtEl>
                                          <p:spTgt spid="4">
                                            <p:txEl>
                                              <p:pRg st="7" end="7"/>
                                            </p:txEl>
                                          </p:spTgt>
                                        </p:tgtEl>
                                      </p:cBhvr>
                                    </p:animEffect>
                                    <p:anim calcmode="lin" valueType="num">
                                      <p:cBhvr>
                                        <p:cTn id="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C24C529-3A55-4EEE-A834-C511DF823E1E}"/>
              </a:ext>
            </a:extLst>
          </p:cNvPr>
          <p:cNvSpPr/>
          <p:nvPr/>
        </p:nvSpPr>
        <p:spPr>
          <a:xfrm>
            <a:off x="1180011" y="611776"/>
            <a:ext cx="6783977" cy="6596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Introduction to Ezekiel</a:t>
            </a:r>
          </a:p>
        </p:txBody>
      </p:sp>
      <p:sp>
        <p:nvSpPr>
          <p:cNvPr id="4" name="TextBox 3">
            <a:extLst>
              <a:ext uri="{FF2B5EF4-FFF2-40B4-BE49-F238E27FC236}">
                <a16:creationId xmlns:a16="http://schemas.microsoft.com/office/drawing/2014/main" id="{26AF365F-CFC1-4634-B011-849713DE8313}"/>
              </a:ext>
            </a:extLst>
          </p:cNvPr>
          <p:cNvSpPr txBox="1"/>
          <p:nvPr/>
        </p:nvSpPr>
        <p:spPr>
          <a:xfrm>
            <a:off x="622300" y="1498600"/>
            <a:ext cx="7937500" cy="4739759"/>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sng" strike="noStrike" kern="1200" cap="none" spc="0" normalizeH="0" baseline="0" noProof="0" dirty="0">
                <a:ln>
                  <a:noFill/>
                </a:ln>
                <a:solidFill>
                  <a:srgbClr val="000000"/>
                </a:solidFill>
                <a:effectLst/>
                <a:uLnTx/>
                <a:uFillTx/>
                <a:latin typeface="Arial Narrow" panose="020B0606020202030204" pitchFamily="34" charset="0"/>
                <a:cs typeface="Arial" panose="020B0604020202020204" pitchFamily="34" charset="0"/>
              </a:rPr>
              <a:t>The Prophet</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US" sz="2400" u="sng" dirty="0">
                <a:solidFill>
                  <a:srgbClr val="000000"/>
                </a:solidFill>
                <a:latin typeface="Arial Narrow" panose="020B0606020202030204" pitchFamily="34" charset="0"/>
                <a:cs typeface="Arial" panose="020B0604020202020204" pitchFamily="34" charset="0"/>
              </a:rPr>
              <a:t>The Setting</a:t>
            </a:r>
            <a:endParaRPr kumimoji="0" lang="en-US" sz="2400" b="0" i="0" u="sng" strike="noStrike" kern="1200" cap="none" spc="0" normalizeH="0" baseline="0" noProof="0" dirty="0">
              <a:ln>
                <a:noFill/>
              </a:ln>
              <a:solidFill>
                <a:srgbClr val="000000"/>
              </a:solidFill>
              <a:effectLst/>
              <a:uLnTx/>
              <a:uFillTx/>
              <a:latin typeface="Arial Narrow" panose="020B0606020202030204" pitchFamily="34" charset="0"/>
              <a:cs typeface="Arial" panose="020B0604020202020204" pitchFamily="34" charset="0"/>
            </a:endParaRP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cs typeface="Arial" panose="020B0604020202020204" pitchFamily="34" charset="0"/>
              </a:rPr>
              <a:t>In Babylonia (1:1; 3:15)</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lang="en-US" sz="2400" i="1" dirty="0">
                <a:solidFill>
                  <a:srgbClr val="000000"/>
                </a:solidFill>
                <a:latin typeface="Arial Narrow" panose="020B0606020202030204" pitchFamily="34" charset="0"/>
                <a:cs typeface="Arial" panose="020B0604020202020204" pitchFamily="34" charset="0"/>
              </a:rPr>
              <a:t>Time: 592 -570 BC (22 years)</a:t>
            </a:r>
          </a:p>
          <a:p>
            <a:pPr marL="1371600" lvl="2" indent="-457200">
              <a:buFont typeface="Arial" panose="020B0604020202020204" pitchFamily="34" charset="0"/>
              <a:buChar char="•"/>
            </a:pPr>
            <a:r>
              <a:rPr kumimoji="0" lang="en-US" sz="2200" b="0" u="none" strike="noStrike" kern="1200" cap="none" spc="0" normalizeH="0" baseline="0" noProof="0" dirty="0">
                <a:ln>
                  <a:noFill/>
                </a:ln>
                <a:solidFill>
                  <a:srgbClr val="000000"/>
                </a:solidFill>
                <a:effectLst/>
                <a:uLnTx/>
                <a:uFillTx/>
                <a:latin typeface="Arial Narrow" panose="020B0606020202030204" pitchFamily="34" charset="0"/>
                <a:cs typeface="Arial" panose="020B0604020202020204" pitchFamily="34" charset="0"/>
              </a:rPr>
              <a:t>Called</a:t>
            </a:r>
            <a:r>
              <a:rPr kumimoji="0" lang="en-US" sz="2200" b="0" u="none" strike="noStrike" kern="1200" cap="none" spc="0" normalizeH="0" noProof="0" dirty="0">
                <a:ln>
                  <a:noFill/>
                </a:ln>
                <a:solidFill>
                  <a:srgbClr val="000000"/>
                </a:solidFill>
                <a:effectLst/>
                <a:uLnTx/>
                <a:uFillTx/>
                <a:latin typeface="Arial Narrow" panose="020B0606020202030204" pitchFamily="34" charset="0"/>
                <a:cs typeface="Arial" panose="020B0604020202020204" pitchFamily="34" charset="0"/>
              </a:rPr>
              <a:t> in 592 BC (Ezek. 1:1-2)</a:t>
            </a:r>
          </a:p>
          <a:p>
            <a:pPr marL="1371600" lvl="2" indent="-457200">
              <a:buFont typeface="Arial" panose="020B0604020202020204" pitchFamily="34" charset="0"/>
              <a:buChar char="•"/>
            </a:pPr>
            <a:r>
              <a:rPr lang="en-US" sz="2200" baseline="0" dirty="0">
                <a:solidFill>
                  <a:srgbClr val="000000"/>
                </a:solidFill>
                <a:latin typeface="Arial Narrow" panose="020B0606020202030204" pitchFamily="34" charset="0"/>
                <a:cs typeface="Arial" panose="020B0604020202020204" pitchFamily="34" charset="0"/>
              </a:rPr>
              <a:t>Continued</a:t>
            </a:r>
            <a:r>
              <a:rPr lang="en-US" sz="2200" dirty="0">
                <a:solidFill>
                  <a:srgbClr val="000000"/>
                </a:solidFill>
                <a:latin typeface="Arial Narrow" panose="020B0606020202030204" pitchFamily="34" charset="0"/>
                <a:cs typeface="Arial" panose="020B0604020202020204" pitchFamily="34" charset="0"/>
              </a:rPr>
              <a:t> until 570 (Ezek. 29:17)</a:t>
            </a:r>
          </a:p>
          <a:p>
            <a:pPr marL="1371600" lvl="2" indent="-457200">
              <a:buFont typeface="Arial" panose="020B0604020202020204" pitchFamily="34" charset="0"/>
              <a:buChar char="•"/>
            </a:pPr>
            <a:r>
              <a:rPr kumimoji="0" lang="en-US" sz="2200" b="0" u="none" strike="noStrike" kern="1200" cap="none" spc="0" normalizeH="0" baseline="0" noProof="0" dirty="0">
                <a:ln>
                  <a:noFill/>
                </a:ln>
                <a:solidFill>
                  <a:srgbClr val="000000"/>
                </a:solidFill>
                <a:effectLst/>
                <a:uLnTx/>
                <a:uFillTx/>
                <a:latin typeface="Arial Narrow" panose="020B0606020202030204" pitchFamily="34" charset="0"/>
                <a:cs typeface="Arial" panose="020B0604020202020204" pitchFamily="34" charset="0"/>
              </a:rPr>
              <a:t>Six</a:t>
            </a:r>
            <a:r>
              <a:rPr kumimoji="0" lang="en-US" sz="2200" b="0" u="none" strike="noStrike" kern="1200" cap="none" spc="0" normalizeH="0" noProof="0" dirty="0">
                <a:ln>
                  <a:noFill/>
                </a:ln>
                <a:solidFill>
                  <a:srgbClr val="000000"/>
                </a:solidFill>
                <a:effectLst/>
                <a:uLnTx/>
                <a:uFillTx/>
                <a:latin typeface="Arial Narrow" panose="020B0606020202030204" pitchFamily="34" charset="0"/>
                <a:cs typeface="Arial" panose="020B0604020202020204" pitchFamily="34" charset="0"/>
              </a:rPr>
              <a:t> years after he began his work – Jerusalem fell (586 BC)</a:t>
            </a:r>
            <a:r>
              <a:rPr lang="en-US" sz="2200" dirty="0">
                <a:solidFill>
                  <a:srgbClr val="000000"/>
                </a:solidFill>
                <a:latin typeface="Arial Narrow" panose="020B0606020202030204" pitchFamily="34" charset="0"/>
                <a:cs typeface="Arial" panose="020B0604020202020204" pitchFamily="34" charset="0"/>
              </a:rPr>
              <a:t> – This was eleven years after he went into captivity</a:t>
            </a:r>
          </a:p>
          <a:p>
            <a:pPr marL="1371600" lvl="2" indent="-457200">
              <a:buFont typeface="Arial" panose="020B0604020202020204" pitchFamily="34" charset="0"/>
              <a:buChar char="•"/>
            </a:pPr>
            <a:r>
              <a:rPr kumimoji="0" lang="en-US" sz="2200" b="0" u="none" strike="noStrike" kern="1200" cap="none" spc="0" normalizeH="0" noProof="0" dirty="0">
                <a:ln>
                  <a:noFill/>
                </a:ln>
                <a:solidFill>
                  <a:srgbClr val="000000"/>
                </a:solidFill>
                <a:effectLst/>
                <a:uLnTx/>
                <a:uFillTx/>
                <a:latin typeface="Arial Narrow" panose="020B0606020202030204" pitchFamily="34" charset="0"/>
                <a:cs typeface="Arial" panose="020B0604020202020204" pitchFamily="34" charset="0"/>
              </a:rPr>
              <a:t>Ezekiel dates his work 13 times</a:t>
            </a:r>
          </a:p>
          <a:p>
            <a:pPr marL="914400" lvl="1" indent="-457200">
              <a:buFont typeface="+mj-lt"/>
              <a:buAutoNum type="alphaLcPeriod"/>
            </a:pPr>
            <a:r>
              <a:rPr lang="en-US" sz="2400" i="1" dirty="0">
                <a:solidFill>
                  <a:srgbClr val="000000"/>
                </a:solidFill>
                <a:latin typeface="Arial Narrow" panose="020B0606020202030204" pitchFamily="34" charset="0"/>
                <a:cs typeface="Calibri" panose="020F0502020204030204" pitchFamily="34" charset="0"/>
              </a:rPr>
              <a:t>National and political situation: “</a:t>
            </a:r>
            <a:r>
              <a:rPr lang="en-US" sz="2400" dirty="0">
                <a:latin typeface="Arial Narrow" panose="020B0606020202030204" pitchFamily="34" charset="0"/>
                <a:cs typeface="Calibri" panose="020F0502020204030204" pitchFamily="34" charset="0"/>
              </a:rPr>
              <a:t>The period in which Ezekiel lived was one of national and international turmoil, and moral and political decay in Judah” (Homer Hailey, </a:t>
            </a:r>
            <a:r>
              <a:rPr lang="en-US" sz="2400" i="1" dirty="0">
                <a:latin typeface="Arial Narrow" panose="020B0606020202030204" pitchFamily="34" charset="0"/>
                <a:cs typeface="Calibri" panose="020F0502020204030204" pitchFamily="34" charset="0"/>
              </a:rPr>
              <a:t>Hailey’s Comments</a:t>
            </a:r>
            <a:r>
              <a:rPr lang="en-US" sz="2400" dirty="0">
                <a:latin typeface="Arial Narrow" panose="020B0606020202030204" pitchFamily="34" charset="0"/>
                <a:cs typeface="Calibri" panose="020F0502020204030204" pitchFamily="34" charset="0"/>
              </a:rPr>
              <a:t>, Vol. I, p. 187).</a:t>
            </a:r>
            <a:endParaRPr kumimoji="0" lang="en-US" sz="2400" b="0" i="1" u="none" strike="noStrike" kern="1200" cap="none" spc="0" normalizeH="0" noProof="0" dirty="0">
              <a:ln>
                <a:noFill/>
              </a:ln>
              <a:solidFill>
                <a:srgbClr val="000000"/>
              </a:solidFill>
              <a:effectLst/>
              <a:uLnTx/>
              <a:uFillTx/>
              <a:latin typeface="Arial Narrow" panose="020B0606020202030204" pitchFamily="34" charset="0"/>
              <a:cs typeface="Calibri" panose="020F0502020204030204" pitchFamily="34" charset="0"/>
            </a:endParaRPr>
          </a:p>
        </p:txBody>
      </p:sp>
    </p:spTree>
    <p:extLst>
      <p:ext uri="{BB962C8B-B14F-4D97-AF65-F5344CB8AC3E}">
        <p14:creationId xmlns:p14="http://schemas.microsoft.com/office/powerpoint/2010/main" val="2195461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1000"/>
                                        <p:tgtEl>
                                          <p:spTgt spid="4">
                                            <p:txEl>
                                              <p:pRg st="4" end="4"/>
                                            </p:txEl>
                                          </p:spTgt>
                                        </p:tgtEl>
                                      </p:cBhvr>
                                    </p:animEffect>
                                    <p:anim calcmode="lin" valueType="num">
                                      <p:cBhvr>
                                        <p:cTn id="2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fade">
                                      <p:cBhvr>
                                        <p:cTn id="24" dur="1000"/>
                                        <p:tgtEl>
                                          <p:spTgt spid="4">
                                            <p:txEl>
                                              <p:pRg st="5" end="5"/>
                                            </p:txEl>
                                          </p:spTgt>
                                        </p:tgtEl>
                                      </p:cBhvr>
                                    </p:animEffect>
                                    <p:anim calcmode="lin" valueType="num">
                                      <p:cBhvr>
                                        <p:cTn id="2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5" end="5"/>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fade">
                                      <p:cBhvr>
                                        <p:cTn id="29" dur="1000"/>
                                        <p:tgtEl>
                                          <p:spTgt spid="4">
                                            <p:txEl>
                                              <p:pRg st="6" end="6"/>
                                            </p:txEl>
                                          </p:spTgt>
                                        </p:tgtEl>
                                      </p:cBhvr>
                                    </p:animEffect>
                                    <p:anim calcmode="lin" valueType="num">
                                      <p:cBhvr>
                                        <p:cTn id="3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1" dur="1000" fill="hold"/>
                                        <p:tgtEl>
                                          <p:spTgt spid="4">
                                            <p:txEl>
                                              <p:pRg st="6" end="6"/>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
                                            <p:txEl>
                                              <p:pRg st="7" end="7"/>
                                            </p:txEl>
                                          </p:spTgt>
                                        </p:tgtEl>
                                        <p:attrNameLst>
                                          <p:attrName>style.visibility</p:attrName>
                                        </p:attrNameLst>
                                      </p:cBhvr>
                                      <p:to>
                                        <p:strVal val="visible"/>
                                      </p:to>
                                    </p:set>
                                    <p:animEffect transition="in" filter="fade">
                                      <p:cBhvr>
                                        <p:cTn id="34" dur="1000"/>
                                        <p:tgtEl>
                                          <p:spTgt spid="4">
                                            <p:txEl>
                                              <p:pRg st="7" end="7"/>
                                            </p:txEl>
                                          </p:spTgt>
                                        </p:tgtEl>
                                      </p:cBhvr>
                                    </p:animEffect>
                                    <p:anim calcmode="lin" valueType="num">
                                      <p:cBhvr>
                                        <p:cTn id="35"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4">
                                            <p:txEl>
                                              <p:pRg st="8" end="8"/>
                                            </p:txEl>
                                          </p:spTgt>
                                        </p:tgtEl>
                                        <p:attrNameLst>
                                          <p:attrName>style.visibility</p:attrName>
                                        </p:attrNameLst>
                                      </p:cBhvr>
                                      <p:to>
                                        <p:strVal val="visible"/>
                                      </p:to>
                                    </p:set>
                                    <p:animEffect transition="in" filter="fade">
                                      <p:cBhvr>
                                        <p:cTn id="41" dur="1000"/>
                                        <p:tgtEl>
                                          <p:spTgt spid="4">
                                            <p:txEl>
                                              <p:pRg st="8" end="8"/>
                                            </p:txEl>
                                          </p:spTgt>
                                        </p:tgtEl>
                                      </p:cBhvr>
                                    </p:animEffect>
                                    <p:anim calcmode="lin" valueType="num">
                                      <p:cBhvr>
                                        <p:cTn id="42"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3"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C24C529-3A55-4EEE-A834-C511DF823E1E}"/>
              </a:ext>
            </a:extLst>
          </p:cNvPr>
          <p:cNvSpPr/>
          <p:nvPr/>
        </p:nvSpPr>
        <p:spPr>
          <a:xfrm>
            <a:off x="1180011" y="611776"/>
            <a:ext cx="6783977" cy="6596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Introduction to Ezekiel</a:t>
            </a:r>
          </a:p>
        </p:txBody>
      </p:sp>
      <p:sp>
        <p:nvSpPr>
          <p:cNvPr id="4" name="TextBox 3">
            <a:extLst>
              <a:ext uri="{FF2B5EF4-FFF2-40B4-BE49-F238E27FC236}">
                <a16:creationId xmlns:a16="http://schemas.microsoft.com/office/drawing/2014/main" id="{26AF365F-CFC1-4634-B011-849713DE8313}"/>
              </a:ext>
            </a:extLst>
          </p:cNvPr>
          <p:cNvSpPr txBox="1"/>
          <p:nvPr/>
        </p:nvSpPr>
        <p:spPr>
          <a:xfrm>
            <a:off x="622300" y="1498600"/>
            <a:ext cx="7937500" cy="1938992"/>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sng" strike="noStrike" kern="1200" cap="none" spc="0" normalizeH="0" baseline="0" noProof="0" dirty="0">
                <a:ln>
                  <a:noFill/>
                </a:ln>
                <a:solidFill>
                  <a:srgbClr val="000000"/>
                </a:solidFill>
                <a:effectLst/>
                <a:uLnTx/>
                <a:uFillTx/>
                <a:latin typeface="Arial Narrow" panose="020B0606020202030204" pitchFamily="34" charset="0"/>
                <a:cs typeface="Arial" panose="020B0604020202020204" pitchFamily="34" charset="0"/>
              </a:rPr>
              <a:t>The Prophet</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US" sz="2400" u="sng" dirty="0">
                <a:solidFill>
                  <a:srgbClr val="000000"/>
                </a:solidFill>
                <a:latin typeface="Arial Narrow" panose="020B0606020202030204" pitchFamily="34" charset="0"/>
                <a:cs typeface="Arial" panose="020B0604020202020204" pitchFamily="34" charset="0"/>
              </a:rPr>
              <a:t>The Setting</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sng" strike="noStrike" kern="1200" cap="none" spc="0" normalizeH="0" baseline="0" noProof="0" dirty="0">
                <a:ln>
                  <a:noFill/>
                </a:ln>
                <a:solidFill>
                  <a:srgbClr val="000000"/>
                </a:solidFill>
                <a:effectLst/>
                <a:uLnTx/>
                <a:uFillTx/>
                <a:latin typeface="Arial Narrow" panose="020B0606020202030204" pitchFamily="34" charset="0"/>
                <a:cs typeface="Arial" panose="020B0604020202020204" pitchFamily="34" charset="0"/>
              </a:rPr>
              <a:t>The Message</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cs typeface="Arial" panose="020B0604020202020204" pitchFamily="34" charset="0"/>
              </a:rPr>
              <a:t>“They shall know that I am the Lord” (63 times in book)</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lang="en-US" sz="2400" i="1" dirty="0">
                <a:solidFill>
                  <a:srgbClr val="000000"/>
                </a:solidFill>
                <a:latin typeface="Arial Narrow" panose="020B0606020202030204" pitchFamily="34" charset="0"/>
                <a:cs typeface="Arial" panose="020B0604020202020204" pitchFamily="34" charset="0"/>
              </a:rPr>
              <a:t>The need for it</a:t>
            </a:r>
            <a:endParaRPr kumimoji="0" lang="en-US" sz="2400" b="0" i="1" u="none" strike="noStrike" kern="1200" cap="none" spc="0" normalizeH="0" noProof="0" dirty="0">
              <a:ln>
                <a:noFill/>
              </a:ln>
              <a:solidFill>
                <a:srgbClr val="000000"/>
              </a:solidFill>
              <a:effectLst/>
              <a:uLnTx/>
              <a:uFillTx/>
              <a:latin typeface="Arial Narrow" panose="020B0606020202030204" pitchFamily="34" charset="0"/>
              <a:cs typeface="Calibri" panose="020F0502020204030204" pitchFamily="34" charset="0"/>
            </a:endParaRPr>
          </a:p>
        </p:txBody>
      </p:sp>
    </p:spTree>
    <p:extLst>
      <p:ext uri="{BB962C8B-B14F-4D97-AF65-F5344CB8AC3E}">
        <p14:creationId xmlns:p14="http://schemas.microsoft.com/office/powerpoint/2010/main" val="13592808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4475A0-47B8-4F87-9AA1-CC0C36E23C56}"/>
              </a:ext>
            </a:extLst>
          </p:cNvPr>
          <p:cNvSpPr txBox="1"/>
          <p:nvPr/>
        </p:nvSpPr>
        <p:spPr>
          <a:xfrm>
            <a:off x="1010193" y="1026208"/>
            <a:ext cx="7358743" cy="4647426"/>
          </a:xfrm>
          <a:prstGeom prst="rect">
            <a:avLst/>
          </a:prstGeom>
          <a:noFill/>
        </p:spPr>
        <p:txBody>
          <a:bodyPr wrap="square" rtlCol="0">
            <a:spAutoFit/>
          </a:bodyPr>
          <a:lstStyle/>
          <a:p>
            <a:r>
              <a:rPr lang="en-US" sz="2400" dirty="0">
                <a:effectLst/>
                <a:latin typeface="Arial Narrow" panose="020B0606020202030204" pitchFamily="34" charset="0"/>
                <a:ea typeface="Times New Roman" panose="02020603050405020304" pitchFamily="18" charset="0"/>
              </a:rPr>
              <a:t>“These exiles, also, were permeated by the delusive idea that their captivity would soon be ended, and that Jehovah could never allow Jerusalem, His chosen city to be ruined. There were false prophets among them, as there were at far‑away Jerusalem, who were all the while inculcating this (xiii. 16, 19)...It is certainly clear that there was a need for such a prophet as Ezekiel among the exiles, and it is equally clear his task was a very difficult one. His first task was to disabuse them of their false hope, which required much courage” </a:t>
            </a:r>
          </a:p>
          <a:p>
            <a:endParaRPr lang="en-US" sz="2400" dirty="0">
              <a:latin typeface="Arial Narrow" panose="020B0606020202030204" pitchFamily="34" charset="0"/>
              <a:ea typeface="Times New Roman" panose="02020603050405020304" pitchFamily="18" charset="0"/>
            </a:endParaRPr>
          </a:p>
          <a:p>
            <a:r>
              <a:rPr lang="en-US" sz="2400" dirty="0">
                <a:effectLst/>
                <a:latin typeface="Arial Narrow" panose="020B0606020202030204" pitchFamily="34" charset="0"/>
                <a:ea typeface="Times New Roman" panose="02020603050405020304" pitchFamily="18" charset="0"/>
              </a:rPr>
              <a:t>(J. </a:t>
            </a:r>
            <a:r>
              <a:rPr lang="en-US" sz="2400" dirty="0" err="1">
                <a:effectLst/>
                <a:latin typeface="Arial Narrow" panose="020B0606020202030204" pitchFamily="34" charset="0"/>
                <a:ea typeface="Times New Roman" panose="02020603050405020304" pitchFamily="18" charset="0"/>
              </a:rPr>
              <a:t>Sildow</a:t>
            </a:r>
            <a:r>
              <a:rPr lang="en-US" sz="2400" dirty="0">
                <a:effectLst/>
                <a:latin typeface="Arial Narrow" panose="020B0606020202030204" pitchFamily="34" charset="0"/>
                <a:ea typeface="Times New Roman" panose="02020603050405020304" pitchFamily="18" charset="0"/>
              </a:rPr>
              <a:t> Baxter,</a:t>
            </a:r>
            <a:r>
              <a:rPr lang="en-US" sz="2400" i="1" dirty="0">
                <a:effectLst/>
                <a:latin typeface="Arial Narrow" panose="020B0606020202030204" pitchFamily="34" charset="0"/>
                <a:ea typeface="Times New Roman" panose="02020603050405020304" pitchFamily="18" charset="0"/>
              </a:rPr>
              <a:t> Explore The Book</a:t>
            </a:r>
            <a:r>
              <a:rPr lang="en-US" sz="2400" dirty="0">
                <a:effectLst/>
                <a:latin typeface="Arial Narrow" panose="020B0606020202030204" pitchFamily="34" charset="0"/>
                <a:ea typeface="Times New Roman" panose="02020603050405020304" pitchFamily="18" charset="0"/>
              </a:rPr>
              <a:t>, Vol. 4, p. 12).</a:t>
            </a:r>
          </a:p>
          <a:p>
            <a:pPr algn="l"/>
            <a:endParaRPr lang="en-US" sz="3200" dirty="0" err="1">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21339661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1EA546-A599-421E-8617-B6E24A661CE6}"/>
              </a:ext>
            </a:extLst>
          </p:cNvPr>
          <p:cNvSpPr txBox="1"/>
          <p:nvPr/>
        </p:nvSpPr>
        <p:spPr>
          <a:xfrm>
            <a:off x="905691" y="1184366"/>
            <a:ext cx="7367452" cy="4154984"/>
          </a:xfrm>
          <a:prstGeom prst="rect">
            <a:avLst/>
          </a:prstGeom>
          <a:noFill/>
        </p:spPr>
        <p:txBody>
          <a:bodyPr wrap="square" rtlCol="0">
            <a:spAutoFit/>
          </a:bodyPr>
          <a:lstStyle/>
          <a:p>
            <a:r>
              <a:rPr lang="en-US" sz="2400" dirty="0">
                <a:effectLst/>
                <a:latin typeface="Arial Narrow" panose="020B0606020202030204" pitchFamily="34" charset="0"/>
                <a:ea typeface="Times New Roman" panose="02020603050405020304" pitchFamily="18" charset="0"/>
              </a:rPr>
              <a:t>“The mission of Ezekiel was to save from complete apostasy the group in Babylon that had been carried away in 597 B.C. Also he labored to prepare them against the corruptions of those left in Jerusalem when they should be brought to Babylon. At this point one should read carefully Jeremiah 24. The good figs were the captives taken to Babylon in 597; the bad figs those taken in 586. Out of the first group God would find the remnant that should return to Jerusalem. It was Ezekiel’s work to preserve this remnant” </a:t>
            </a:r>
          </a:p>
          <a:p>
            <a:endParaRPr lang="en-US" sz="2400" dirty="0">
              <a:latin typeface="Arial Narrow" panose="020B0606020202030204" pitchFamily="34" charset="0"/>
              <a:ea typeface="Times New Roman" panose="02020603050405020304" pitchFamily="18" charset="0"/>
            </a:endParaRPr>
          </a:p>
          <a:p>
            <a:r>
              <a:rPr lang="en-US" sz="2400" dirty="0">
                <a:effectLst/>
                <a:latin typeface="Arial Narrow" panose="020B0606020202030204" pitchFamily="34" charset="0"/>
                <a:ea typeface="Times New Roman" panose="02020603050405020304" pitchFamily="18" charset="0"/>
              </a:rPr>
              <a:t>(Hailey, p. 188).</a:t>
            </a:r>
          </a:p>
        </p:txBody>
      </p:sp>
    </p:spTree>
    <p:extLst>
      <p:ext uri="{BB962C8B-B14F-4D97-AF65-F5344CB8AC3E}">
        <p14:creationId xmlns:p14="http://schemas.microsoft.com/office/powerpoint/2010/main" val="18825497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C24C529-3A55-4EEE-A834-C511DF823E1E}"/>
              </a:ext>
            </a:extLst>
          </p:cNvPr>
          <p:cNvSpPr/>
          <p:nvPr/>
        </p:nvSpPr>
        <p:spPr>
          <a:xfrm>
            <a:off x="1180011" y="611776"/>
            <a:ext cx="6783977" cy="6596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Introduction to Ezekiel</a:t>
            </a:r>
          </a:p>
        </p:txBody>
      </p:sp>
      <p:sp>
        <p:nvSpPr>
          <p:cNvPr id="4" name="TextBox 3">
            <a:extLst>
              <a:ext uri="{FF2B5EF4-FFF2-40B4-BE49-F238E27FC236}">
                <a16:creationId xmlns:a16="http://schemas.microsoft.com/office/drawing/2014/main" id="{26AF365F-CFC1-4634-B011-849713DE8313}"/>
              </a:ext>
            </a:extLst>
          </p:cNvPr>
          <p:cNvSpPr txBox="1"/>
          <p:nvPr/>
        </p:nvSpPr>
        <p:spPr>
          <a:xfrm>
            <a:off x="622300" y="1498600"/>
            <a:ext cx="7937500" cy="2677656"/>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sng"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The Prophet</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sng"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The Setting</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sng"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The Message</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US" sz="2400" u="sng" dirty="0">
                <a:solidFill>
                  <a:srgbClr val="000000"/>
                </a:solidFill>
                <a:latin typeface="Arial Narrow" panose="020B0606020202030204" pitchFamily="34" charset="0"/>
                <a:cs typeface="Arial" panose="020B0604020202020204" pitchFamily="34" charset="0"/>
              </a:rPr>
              <a:t>The Nature of the Book</a:t>
            </a:r>
            <a:endParaRPr kumimoji="0" lang="en-US" sz="2400" b="0" i="0" u="sng"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endParaRP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Apocalyptic</a:t>
            </a:r>
            <a:r>
              <a:rPr kumimoji="0" lang="en-US" sz="2400" b="0" i="1" u="none" strike="noStrike" kern="1200" cap="none" spc="0" normalizeH="0" noProof="0" dirty="0">
                <a:ln>
                  <a:noFill/>
                </a:ln>
                <a:solidFill>
                  <a:srgbClr val="000000"/>
                </a:solidFill>
                <a:effectLst/>
                <a:uLnTx/>
                <a:uFillTx/>
                <a:latin typeface="Arial Narrow" panose="020B0606020202030204" pitchFamily="34" charset="0"/>
                <a:ea typeface="+mn-ea"/>
                <a:cs typeface="Arial" panose="020B0604020202020204" pitchFamily="34" charset="0"/>
              </a:rPr>
              <a:t> (as Daniel, Zechariah and Revelation)</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lang="en-US" sz="2400" i="1" baseline="0" dirty="0">
                <a:solidFill>
                  <a:srgbClr val="000000"/>
                </a:solidFill>
                <a:latin typeface="Arial Narrow" panose="020B0606020202030204" pitchFamily="34" charset="0"/>
                <a:cs typeface="Arial" panose="020B0604020202020204" pitchFamily="34" charset="0"/>
              </a:rPr>
              <a:t>Symbolic</a:t>
            </a:r>
            <a:r>
              <a:rPr lang="en-US" sz="2400" i="1" dirty="0">
                <a:solidFill>
                  <a:srgbClr val="000000"/>
                </a:solidFill>
                <a:latin typeface="Arial Narrow" panose="020B0606020202030204" pitchFamily="34" charset="0"/>
                <a:cs typeface="Arial" panose="020B0604020202020204" pitchFamily="34" charset="0"/>
              </a:rPr>
              <a:t> figures &amp; symbolic acts</a:t>
            </a:r>
          </a:p>
          <a:p>
            <a:pPr marL="914400" marR="0" lvl="1" indent="-4572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Visions</a:t>
            </a:r>
            <a:r>
              <a:rPr kumimoji="0" lang="en-US" sz="2400" b="0" i="1" u="none" strike="noStrike" kern="1200" cap="none" spc="0" normalizeH="0" noProof="0" dirty="0">
                <a:ln>
                  <a:noFill/>
                </a:ln>
                <a:solidFill>
                  <a:srgbClr val="000000"/>
                </a:solidFill>
                <a:effectLst/>
                <a:uLnTx/>
                <a:uFillTx/>
                <a:latin typeface="Arial Narrow" panose="020B0606020202030204" pitchFamily="34" charset="0"/>
                <a:ea typeface="+mn-ea"/>
                <a:cs typeface="Arial" panose="020B0604020202020204" pitchFamily="34" charset="0"/>
              </a:rPr>
              <a:t> (1-3; 8-11; 40-48)</a:t>
            </a:r>
            <a:endPar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Calibri" panose="020F0502020204030204" pitchFamily="34" charset="0"/>
            </a:endParaRPr>
          </a:p>
        </p:txBody>
      </p:sp>
    </p:spTree>
    <p:extLst>
      <p:ext uri="{BB962C8B-B14F-4D97-AF65-F5344CB8AC3E}">
        <p14:creationId xmlns:p14="http://schemas.microsoft.com/office/powerpoint/2010/main" val="21754559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C24C529-3A55-4EEE-A834-C511DF823E1E}"/>
              </a:ext>
            </a:extLst>
          </p:cNvPr>
          <p:cNvSpPr/>
          <p:nvPr/>
        </p:nvSpPr>
        <p:spPr>
          <a:xfrm>
            <a:off x="1180011" y="611776"/>
            <a:ext cx="6783977" cy="6596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Introduction to Ezekiel</a:t>
            </a:r>
          </a:p>
        </p:txBody>
      </p:sp>
      <p:sp>
        <p:nvSpPr>
          <p:cNvPr id="4" name="TextBox 3">
            <a:extLst>
              <a:ext uri="{FF2B5EF4-FFF2-40B4-BE49-F238E27FC236}">
                <a16:creationId xmlns:a16="http://schemas.microsoft.com/office/drawing/2014/main" id="{26AF365F-CFC1-4634-B011-849713DE8313}"/>
              </a:ext>
            </a:extLst>
          </p:cNvPr>
          <p:cNvSpPr txBox="1"/>
          <p:nvPr/>
        </p:nvSpPr>
        <p:spPr>
          <a:xfrm>
            <a:off x="622300" y="1498600"/>
            <a:ext cx="7937500" cy="1938992"/>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sng"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The Prophet</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sng"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The Setting</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sng"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The Message</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US" sz="2400" u="sng" dirty="0">
                <a:solidFill>
                  <a:srgbClr val="000000"/>
                </a:solidFill>
                <a:latin typeface="Arial Narrow" panose="020B0606020202030204" pitchFamily="34" charset="0"/>
                <a:cs typeface="Arial" panose="020B0604020202020204" pitchFamily="34" charset="0"/>
              </a:rPr>
              <a:t>The Nature of the Book</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US" sz="2400" u="sng" dirty="0">
                <a:solidFill>
                  <a:srgbClr val="000000"/>
                </a:solidFill>
                <a:latin typeface="Arial Narrow" panose="020B0606020202030204" pitchFamily="34" charset="0"/>
                <a:cs typeface="Arial" panose="020B0604020202020204" pitchFamily="34" charset="0"/>
              </a:rPr>
              <a:t>The Outline of the Book</a:t>
            </a:r>
            <a:endParaRPr kumimoji="0" lang="en-US" sz="2400" b="0" i="1" u="none" strike="noStrike" kern="1200" cap="none" spc="0" normalizeH="0" baseline="0" noProof="0" dirty="0">
              <a:ln>
                <a:noFill/>
              </a:ln>
              <a:solidFill>
                <a:srgbClr val="000000"/>
              </a:solidFill>
              <a:effectLst/>
              <a:uLnTx/>
              <a:uFillTx/>
              <a:latin typeface="Arial Narrow" panose="020B0606020202030204" pitchFamily="34" charset="0"/>
              <a:ea typeface="+mn-ea"/>
              <a:cs typeface="Calibri" panose="020F0502020204030204" pitchFamily="34" charset="0"/>
            </a:endParaRPr>
          </a:p>
        </p:txBody>
      </p:sp>
    </p:spTree>
    <p:extLst>
      <p:ext uri="{BB962C8B-B14F-4D97-AF65-F5344CB8AC3E}">
        <p14:creationId xmlns:p14="http://schemas.microsoft.com/office/powerpoint/2010/main" val="19797368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B07ABA-A1F4-49EA-931A-9BDCD877FED9}"/>
              </a:ext>
            </a:extLst>
          </p:cNvPr>
          <p:cNvSpPr txBox="1"/>
          <p:nvPr/>
        </p:nvSpPr>
        <p:spPr>
          <a:xfrm>
            <a:off x="1206137" y="174720"/>
            <a:ext cx="6731726" cy="584775"/>
          </a:xfrm>
          <a:prstGeom prst="rect">
            <a:avLst/>
          </a:prstGeom>
          <a:solidFill>
            <a:schemeClr val="bg1"/>
          </a:solidFill>
          <a:ln>
            <a:solidFill>
              <a:schemeClr val="accent5">
                <a:lumMod val="50000"/>
              </a:schemeClr>
            </a:solidFill>
          </a:ln>
        </p:spPr>
        <p:txBody>
          <a:bodyPr wrap="square" rtlCol="0">
            <a:spAutoFit/>
          </a:bodyPr>
          <a:lstStyle/>
          <a:p>
            <a:pPr algn="ctr"/>
            <a:r>
              <a:rPr lang="en-US" sz="3200" dirty="0">
                <a:latin typeface="Arial" panose="020B0604020202020204" pitchFamily="34" charset="0"/>
                <a:cs typeface="Arial" panose="020B0604020202020204" pitchFamily="34" charset="0"/>
              </a:rPr>
              <a:t>Outline of Ezekiel</a:t>
            </a:r>
          </a:p>
        </p:txBody>
      </p:sp>
      <p:sp>
        <p:nvSpPr>
          <p:cNvPr id="3" name="TextBox 2">
            <a:extLst>
              <a:ext uri="{FF2B5EF4-FFF2-40B4-BE49-F238E27FC236}">
                <a16:creationId xmlns:a16="http://schemas.microsoft.com/office/drawing/2014/main" id="{33BE9C72-9D46-4497-B0B8-324FBD374D4B}"/>
              </a:ext>
            </a:extLst>
          </p:cNvPr>
          <p:cNvSpPr txBox="1"/>
          <p:nvPr/>
        </p:nvSpPr>
        <p:spPr>
          <a:xfrm>
            <a:off x="1018902" y="1043731"/>
            <a:ext cx="6731725" cy="4647426"/>
          </a:xfrm>
          <a:prstGeom prst="rect">
            <a:avLst/>
          </a:prstGeom>
          <a:noFill/>
        </p:spPr>
        <p:txBody>
          <a:bodyPr wrap="square" rtlCol="0">
            <a:spAutoFit/>
          </a:bodyPr>
          <a:lstStyle/>
          <a:p>
            <a:pPr marL="514350" indent="-514350" algn="l">
              <a:buFont typeface="+mj-lt"/>
              <a:buAutoNum type="romanUcPeriod"/>
            </a:pPr>
            <a:r>
              <a:rPr lang="en-US" sz="2400" b="1" u="sng" dirty="0">
                <a:latin typeface="Arial" panose="020B0604020202020204" pitchFamily="34" charset="0"/>
                <a:cs typeface="Arial" panose="020B0604020202020204" pitchFamily="34" charset="0"/>
              </a:rPr>
              <a:t>Judgment on Jerusalem</a:t>
            </a:r>
            <a:r>
              <a:rPr lang="en-US" sz="2400" dirty="0">
                <a:latin typeface="Arial" panose="020B0604020202020204" pitchFamily="34" charset="0"/>
                <a:cs typeface="Arial" panose="020B0604020202020204" pitchFamily="34" charset="0"/>
              </a:rPr>
              <a:t> (1-24)</a:t>
            </a:r>
          </a:p>
          <a:p>
            <a:pPr marL="514350" indent="-514350" algn="l">
              <a:buFont typeface="+mj-lt"/>
              <a:buAutoNum type="romanUcPeriod"/>
            </a:pPr>
            <a:endParaRPr lang="en-US" sz="800" dirty="0">
              <a:latin typeface="Arial" panose="020B0604020202020204" pitchFamily="34" charset="0"/>
              <a:cs typeface="Arial" panose="020B0604020202020204" pitchFamily="34" charset="0"/>
            </a:endParaRPr>
          </a:p>
          <a:p>
            <a:pPr marL="971550" lvl="1" indent="-514350">
              <a:buFont typeface="+mj-lt"/>
              <a:buAutoNum type="alphaUcPeriod"/>
            </a:pPr>
            <a:r>
              <a:rPr lang="en-US" sz="2000" i="1" dirty="0">
                <a:latin typeface="Arial" panose="020B0604020202020204" pitchFamily="34" charset="0"/>
                <a:cs typeface="Arial" panose="020B0604020202020204" pitchFamily="34" charset="0"/>
              </a:rPr>
              <a:t>Call of the prophet (1-3)</a:t>
            </a:r>
          </a:p>
          <a:p>
            <a:pPr marL="971550" lvl="1" indent="-514350">
              <a:buFont typeface="+mj-lt"/>
              <a:buAutoNum type="alphaUcPeriod"/>
            </a:pPr>
            <a:r>
              <a:rPr lang="en-US" sz="2000" i="1" dirty="0">
                <a:latin typeface="Arial" panose="020B0604020202020204" pitchFamily="34" charset="0"/>
                <a:cs typeface="Arial" panose="020B0604020202020204" pitchFamily="34" charset="0"/>
              </a:rPr>
              <a:t>A disobedient nation (4-7)</a:t>
            </a:r>
          </a:p>
          <a:p>
            <a:pPr marL="971550" lvl="1" indent="-514350">
              <a:buFont typeface="+mj-lt"/>
              <a:buAutoNum type="alphaUcPeriod"/>
            </a:pPr>
            <a:r>
              <a:rPr lang="en-US" sz="2000" i="1" dirty="0">
                <a:latin typeface="Arial" panose="020B0604020202020204" pitchFamily="34" charset="0"/>
                <a:cs typeface="Arial" panose="020B0604020202020204" pitchFamily="34" charset="0"/>
              </a:rPr>
              <a:t>Glory departs (8-11)</a:t>
            </a:r>
          </a:p>
          <a:p>
            <a:pPr marL="971550" lvl="1" indent="-514350">
              <a:buFont typeface="+mj-lt"/>
              <a:buAutoNum type="alphaUcPeriod"/>
            </a:pPr>
            <a:r>
              <a:rPr lang="en-US" sz="2000" i="1" dirty="0">
                <a:latin typeface="Arial" panose="020B0604020202020204" pitchFamily="34" charset="0"/>
                <a:cs typeface="Arial" panose="020B0604020202020204" pitchFamily="34" charset="0"/>
              </a:rPr>
              <a:t>Disciplined nation (12-24)</a:t>
            </a:r>
          </a:p>
          <a:p>
            <a:pPr marL="971550" lvl="1" indent="-514350">
              <a:buFont typeface="+mj-lt"/>
              <a:buAutoNum type="alphaUcPeriod"/>
            </a:pPr>
            <a:endParaRPr lang="en-US" sz="2400" i="1" dirty="0">
              <a:latin typeface="Arial" panose="020B0604020202020204" pitchFamily="34" charset="0"/>
              <a:cs typeface="Arial" panose="020B0604020202020204" pitchFamily="34" charset="0"/>
            </a:endParaRPr>
          </a:p>
          <a:p>
            <a:pPr marL="514350" indent="-514350">
              <a:buFont typeface="+mj-lt"/>
              <a:buAutoNum type="romanUcPeriod"/>
            </a:pPr>
            <a:r>
              <a:rPr lang="en-US" sz="2400" b="1" u="sng" dirty="0">
                <a:latin typeface="Arial" panose="020B0604020202020204" pitchFamily="34" charset="0"/>
                <a:cs typeface="Arial" panose="020B0604020202020204" pitchFamily="34" charset="0"/>
              </a:rPr>
              <a:t>Judgment on the Gentile Nations </a:t>
            </a:r>
            <a:r>
              <a:rPr lang="en-US" sz="2400" dirty="0">
                <a:latin typeface="Arial" panose="020B0604020202020204" pitchFamily="34" charset="0"/>
                <a:cs typeface="Arial" panose="020B0604020202020204" pitchFamily="34" charset="0"/>
              </a:rPr>
              <a:t>(25-32)</a:t>
            </a:r>
          </a:p>
          <a:p>
            <a:pPr marL="514350" indent="-514350">
              <a:buFont typeface="+mj-lt"/>
              <a:buAutoNum type="romanUcPeriod"/>
            </a:pPr>
            <a:endParaRPr lang="en-US" sz="2400" dirty="0">
              <a:latin typeface="Arial" panose="020B0604020202020204" pitchFamily="34" charset="0"/>
              <a:cs typeface="Arial" panose="020B0604020202020204" pitchFamily="34" charset="0"/>
            </a:endParaRPr>
          </a:p>
          <a:p>
            <a:pPr marL="514350" indent="-514350">
              <a:buFont typeface="+mj-lt"/>
              <a:buAutoNum type="romanUcPeriod"/>
            </a:pPr>
            <a:r>
              <a:rPr lang="en-US" sz="2400" b="1" u="sng" dirty="0">
                <a:latin typeface="Arial" panose="020B0604020202020204" pitchFamily="34" charset="0"/>
                <a:cs typeface="Arial" panose="020B0604020202020204" pitchFamily="34" charset="0"/>
              </a:rPr>
              <a:t>Restoration of God’s People </a:t>
            </a:r>
            <a:r>
              <a:rPr lang="en-US" sz="2400" dirty="0">
                <a:latin typeface="Arial" panose="020B0604020202020204" pitchFamily="34" charset="0"/>
                <a:cs typeface="Arial" panose="020B0604020202020204" pitchFamily="34" charset="0"/>
              </a:rPr>
              <a:t>(33-48)</a:t>
            </a:r>
          </a:p>
          <a:p>
            <a:pPr marL="514350" indent="-514350">
              <a:buFont typeface="+mj-lt"/>
              <a:buAutoNum type="romanUcPeriod"/>
            </a:pPr>
            <a:endParaRPr lang="en-US" sz="800" dirty="0">
              <a:latin typeface="Arial" panose="020B0604020202020204" pitchFamily="34" charset="0"/>
              <a:cs typeface="Arial" panose="020B0604020202020204" pitchFamily="34" charset="0"/>
            </a:endParaRPr>
          </a:p>
          <a:p>
            <a:pPr marL="971550" lvl="1" indent="-514350">
              <a:buFont typeface="+mj-lt"/>
              <a:buAutoNum type="alphaUcPeriod"/>
            </a:pPr>
            <a:r>
              <a:rPr lang="en-US" sz="2000" i="1" dirty="0">
                <a:latin typeface="Arial" panose="020B0604020202020204" pitchFamily="34" charset="0"/>
                <a:cs typeface="Arial" panose="020B0604020202020204" pitchFamily="34" charset="0"/>
              </a:rPr>
              <a:t>Return to their land (33-36)</a:t>
            </a:r>
          </a:p>
          <a:p>
            <a:pPr marL="971550" lvl="1" indent="-514350">
              <a:buFont typeface="+mj-lt"/>
              <a:buAutoNum type="alphaUcPeriod"/>
            </a:pPr>
            <a:r>
              <a:rPr lang="en-US" sz="2000" i="1" dirty="0">
                <a:latin typeface="Arial" panose="020B0604020202020204" pitchFamily="34" charset="0"/>
                <a:cs typeface="Arial" panose="020B0604020202020204" pitchFamily="34" charset="0"/>
              </a:rPr>
              <a:t>New life and unity (37)</a:t>
            </a:r>
          </a:p>
          <a:p>
            <a:pPr marL="971550" lvl="1" indent="-514350">
              <a:buFont typeface="+mj-lt"/>
              <a:buAutoNum type="alphaUcPeriod"/>
            </a:pPr>
            <a:r>
              <a:rPr lang="en-US" sz="2000" i="1" dirty="0">
                <a:latin typeface="Arial" panose="020B0604020202020204" pitchFamily="34" charset="0"/>
                <a:cs typeface="Arial" panose="020B0604020202020204" pitchFamily="34" charset="0"/>
              </a:rPr>
              <a:t>Protected from their enemies (38-39)</a:t>
            </a:r>
          </a:p>
          <a:p>
            <a:pPr marL="971550" lvl="1" indent="-514350">
              <a:buFont typeface="+mj-lt"/>
              <a:buAutoNum type="alphaUcPeriod"/>
            </a:pPr>
            <a:r>
              <a:rPr lang="en-US" sz="2000" i="1" dirty="0">
                <a:latin typeface="Arial" panose="020B0604020202020204" pitchFamily="34" charset="0"/>
                <a:cs typeface="Arial" panose="020B0604020202020204" pitchFamily="34" charset="0"/>
              </a:rPr>
              <a:t>Worship the Lord acceptably (40-48)</a:t>
            </a:r>
          </a:p>
        </p:txBody>
      </p:sp>
      <p:sp>
        <p:nvSpPr>
          <p:cNvPr id="4" name="TextBox 3">
            <a:extLst>
              <a:ext uri="{FF2B5EF4-FFF2-40B4-BE49-F238E27FC236}">
                <a16:creationId xmlns:a16="http://schemas.microsoft.com/office/drawing/2014/main" id="{49DD4FAF-1240-48A7-8336-C9034B5D4C1C}"/>
              </a:ext>
            </a:extLst>
          </p:cNvPr>
          <p:cNvSpPr txBox="1"/>
          <p:nvPr/>
        </p:nvSpPr>
        <p:spPr>
          <a:xfrm>
            <a:off x="1576251" y="6200503"/>
            <a:ext cx="7006046" cy="369332"/>
          </a:xfrm>
          <a:prstGeom prst="rect">
            <a:avLst/>
          </a:prstGeom>
          <a:noFill/>
        </p:spPr>
        <p:txBody>
          <a:bodyPr wrap="square" rtlCol="0">
            <a:spAutoFit/>
          </a:bodyPr>
          <a:lstStyle/>
          <a:p>
            <a:pPr algn="r"/>
            <a:r>
              <a:rPr lang="en-US" i="1" dirty="0">
                <a:latin typeface="Arial" panose="020B0604020202020204" pitchFamily="34" charset="0"/>
                <a:cs typeface="Arial" panose="020B0604020202020204" pitchFamily="34" charset="0"/>
              </a:rPr>
              <a:t>Adapted from J. Sidlow Baxter &amp; Warren </a:t>
            </a:r>
            <a:r>
              <a:rPr lang="en-US" i="1" dirty="0" err="1">
                <a:latin typeface="Arial" panose="020B0604020202020204" pitchFamily="34" charset="0"/>
                <a:cs typeface="Arial" panose="020B0604020202020204" pitchFamily="34" charset="0"/>
              </a:rPr>
              <a:t>Weirsbe</a:t>
            </a:r>
            <a:endParaRPr lang="en-US"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24733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43F104-7270-4653-8B07-445CE677C519}"/>
              </a:ext>
            </a:extLst>
          </p:cNvPr>
          <p:cNvSpPr txBox="1"/>
          <p:nvPr/>
        </p:nvSpPr>
        <p:spPr>
          <a:xfrm>
            <a:off x="1071880" y="1442720"/>
            <a:ext cx="7000240" cy="1631216"/>
          </a:xfrm>
          <a:prstGeom prst="rect">
            <a:avLst/>
          </a:prstGeom>
          <a:noFill/>
          <a:ln>
            <a:solidFill>
              <a:schemeClr val="bg1"/>
            </a:solidFill>
          </a:ln>
        </p:spPr>
        <p:txBody>
          <a:bodyPr wrap="square" rtlCol="0">
            <a:spAutoFit/>
          </a:bodyPr>
          <a:lstStyle/>
          <a:p>
            <a:pPr algn="ctr"/>
            <a:r>
              <a:rPr lang="en-US" sz="4800" b="1" dirty="0">
                <a:latin typeface="Arial" panose="020B0604020202020204" pitchFamily="34" charset="0"/>
                <a:cs typeface="Arial" panose="020B0604020202020204" pitchFamily="34" charset="0"/>
              </a:rPr>
              <a:t>Ezekiel</a:t>
            </a:r>
          </a:p>
          <a:p>
            <a:pPr algn="ctr"/>
            <a:endParaRPr lang="en-US" sz="800" b="1" dirty="0">
              <a:latin typeface="Arial" panose="020B0604020202020204" pitchFamily="34" charset="0"/>
              <a:cs typeface="Arial" panose="020B0604020202020204" pitchFamily="34" charset="0"/>
            </a:endParaRPr>
          </a:p>
          <a:p>
            <a:pPr algn="ctr"/>
            <a:r>
              <a:rPr lang="en-US" sz="4400" i="1" dirty="0">
                <a:latin typeface="Arial" panose="020B0604020202020204" pitchFamily="34" charset="0"/>
                <a:cs typeface="Arial" panose="020B0604020202020204" pitchFamily="34" charset="0"/>
              </a:rPr>
              <a:t>Chapters 1-11</a:t>
            </a:r>
          </a:p>
        </p:txBody>
      </p:sp>
    </p:spTree>
    <p:extLst>
      <p:ext uri="{BB962C8B-B14F-4D97-AF65-F5344CB8AC3E}">
        <p14:creationId xmlns:p14="http://schemas.microsoft.com/office/powerpoint/2010/main" val="29863220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B07ABA-A1F4-49EA-931A-9BDCD877FED9}"/>
              </a:ext>
            </a:extLst>
          </p:cNvPr>
          <p:cNvSpPr txBox="1"/>
          <p:nvPr/>
        </p:nvSpPr>
        <p:spPr>
          <a:xfrm>
            <a:off x="1206137" y="174720"/>
            <a:ext cx="6731726" cy="584775"/>
          </a:xfrm>
          <a:prstGeom prst="rect">
            <a:avLst/>
          </a:prstGeom>
          <a:solidFill>
            <a:schemeClr val="bg1"/>
          </a:solidFill>
          <a:ln>
            <a:solidFill>
              <a:schemeClr val="accent5">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Outline of Ezekiel</a:t>
            </a:r>
          </a:p>
        </p:txBody>
      </p:sp>
      <p:sp>
        <p:nvSpPr>
          <p:cNvPr id="3" name="TextBox 2">
            <a:extLst>
              <a:ext uri="{FF2B5EF4-FFF2-40B4-BE49-F238E27FC236}">
                <a16:creationId xmlns:a16="http://schemas.microsoft.com/office/drawing/2014/main" id="{33BE9C72-9D46-4497-B0B8-324FBD374D4B}"/>
              </a:ext>
            </a:extLst>
          </p:cNvPr>
          <p:cNvSpPr txBox="1"/>
          <p:nvPr/>
        </p:nvSpPr>
        <p:spPr>
          <a:xfrm>
            <a:off x="1018902" y="1043731"/>
            <a:ext cx="6731725" cy="4647426"/>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Judgment on Jerusalem</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(1-24)</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Call of the prophet (1-3)</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 disobedient nation (4-7)</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Glory departs (8-11)</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Disciplined nation (12-24)</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2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Judgment on the Gentile Nations </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(25-32)</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Restoration of God’s People </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(33-48)</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Return to their land (33-36)</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New life and unity (37)</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Protected from their enemies (38-39)</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Worship the Lord acceptably (40-48)</a:t>
            </a:r>
          </a:p>
        </p:txBody>
      </p:sp>
      <p:sp>
        <p:nvSpPr>
          <p:cNvPr id="4" name="TextBox 3">
            <a:extLst>
              <a:ext uri="{FF2B5EF4-FFF2-40B4-BE49-F238E27FC236}">
                <a16:creationId xmlns:a16="http://schemas.microsoft.com/office/drawing/2014/main" id="{49DD4FAF-1240-48A7-8336-C9034B5D4C1C}"/>
              </a:ext>
            </a:extLst>
          </p:cNvPr>
          <p:cNvSpPr txBox="1"/>
          <p:nvPr/>
        </p:nvSpPr>
        <p:spPr>
          <a:xfrm>
            <a:off x="1576251" y="6200503"/>
            <a:ext cx="7006046"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Adapted from J. Sidlow Baxter &amp; Warren </a:t>
            </a:r>
            <a:r>
              <a:rPr kumimoji="0" lang="en-US" sz="1800"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Weirsbe</a:t>
            </a:r>
            <a:endParaRPr kumimoji="0" lang="en-US" sz="18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 name="Oval 4">
            <a:extLst>
              <a:ext uri="{FF2B5EF4-FFF2-40B4-BE49-F238E27FC236}">
                <a16:creationId xmlns:a16="http://schemas.microsoft.com/office/drawing/2014/main" id="{24216251-9323-40AC-8F80-CB28B21595A3}"/>
              </a:ext>
            </a:extLst>
          </p:cNvPr>
          <p:cNvSpPr/>
          <p:nvPr/>
        </p:nvSpPr>
        <p:spPr>
          <a:xfrm>
            <a:off x="1079863" y="1515291"/>
            <a:ext cx="4101737" cy="418012"/>
          </a:xfrm>
          <a:prstGeom prst="ellipse">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48289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500" y="571500"/>
            <a:ext cx="8001000" cy="5109091"/>
          </a:xfrm>
          <a:prstGeom prst="rect">
            <a:avLst/>
          </a:prstGeom>
          <a:noFill/>
        </p:spPr>
        <p:txBody>
          <a:bodyPr wrap="square" rtlCol="0">
            <a:spAutoFit/>
          </a:bodyPr>
          <a:lstStyle/>
          <a:p>
            <a:pPr lvl="0" algn="ctr"/>
            <a:r>
              <a:rPr lang="en-US" sz="2800" b="1" u="sng" dirty="0">
                <a:latin typeface="Arial Narrow" pitchFamily="34" charset="0"/>
              </a:rPr>
              <a:t>Call of the Prophet</a:t>
            </a:r>
            <a:r>
              <a:rPr lang="en-US" sz="2800" b="1" dirty="0">
                <a:latin typeface="Arial Narrow" pitchFamily="34" charset="0"/>
              </a:rPr>
              <a:t> (1-3)</a:t>
            </a:r>
          </a:p>
          <a:p>
            <a:pPr lvl="0" algn="ctr"/>
            <a:endParaRPr lang="en-US" sz="2800" b="1" dirty="0">
              <a:latin typeface="Arial Narrow" pitchFamily="34" charset="0"/>
            </a:endParaRPr>
          </a:p>
          <a:p>
            <a:pPr marL="971550" lvl="1" indent="-514350">
              <a:buFont typeface="+mj-lt"/>
              <a:buAutoNum type="arabicPeriod"/>
            </a:pPr>
            <a:r>
              <a:rPr lang="en-US" sz="2400" i="1" dirty="0">
                <a:latin typeface="Arial Narrow" pitchFamily="34" charset="0"/>
              </a:rPr>
              <a:t>Setting (1:1-3)</a:t>
            </a:r>
          </a:p>
          <a:p>
            <a:pPr marL="971550" lvl="1" indent="-514350">
              <a:buFont typeface="+mj-lt"/>
              <a:buAutoNum type="arabicPeriod"/>
            </a:pPr>
            <a:r>
              <a:rPr lang="en-US" sz="2400" i="1" dirty="0">
                <a:latin typeface="Arial Narrow" pitchFamily="34" charset="0"/>
              </a:rPr>
              <a:t>Vision of God’s glory (1:4-28)</a:t>
            </a:r>
          </a:p>
          <a:p>
            <a:pPr marL="1428750" lvl="2" indent="-514350">
              <a:buFont typeface="Arial" panose="020B0604020202020204" pitchFamily="34" charset="0"/>
              <a:buChar char="•"/>
            </a:pPr>
            <a:r>
              <a:rPr lang="en-US" sz="2200" dirty="0">
                <a:latin typeface="Arial Narrow" pitchFamily="34" charset="0"/>
              </a:rPr>
              <a:t>Four living creatures (1:4-14)</a:t>
            </a:r>
          </a:p>
          <a:p>
            <a:pPr marL="1428750" lvl="2" indent="-514350">
              <a:buFont typeface="Arial" panose="020B0604020202020204" pitchFamily="34" charset="0"/>
              <a:buChar char="•"/>
            </a:pPr>
            <a:r>
              <a:rPr lang="en-US" sz="2200" dirty="0">
                <a:latin typeface="Arial Narrow" pitchFamily="34" charset="0"/>
              </a:rPr>
              <a:t>Chariot (1:15-25)</a:t>
            </a:r>
          </a:p>
          <a:p>
            <a:pPr marL="1428750" lvl="2" indent="-514350">
              <a:buFont typeface="Arial" panose="020B0604020202020204" pitchFamily="34" charset="0"/>
              <a:buChar char="•"/>
            </a:pPr>
            <a:r>
              <a:rPr lang="en-US" sz="2200" dirty="0">
                <a:latin typeface="Arial Narrow" pitchFamily="34" charset="0"/>
              </a:rPr>
              <a:t>God’s throne (1:26-28)</a:t>
            </a:r>
          </a:p>
          <a:p>
            <a:pPr marL="971550" lvl="1" indent="-514350">
              <a:buFont typeface="+mj-lt"/>
              <a:buAutoNum type="arabicPeriod"/>
            </a:pPr>
            <a:r>
              <a:rPr lang="en-US" sz="2400" i="1" dirty="0">
                <a:latin typeface="Arial Narrow" pitchFamily="34" charset="0"/>
              </a:rPr>
              <a:t>Prophet’s call (2:1 – 3:37)</a:t>
            </a:r>
          </a:p>
          <a:p>
            <a:pPr marL="1428750" lvl="2" indent="-514350">
              <a:buFont typeface="Arial" panose="020B0604020202020204" pitchFamily="34" charset="0"/>
              <a:buChar char="•"/>
            </a:pPr>
            <a:r>
              <a:rPr lang="en-US" sz="2200" dirty="0">
                <a:latin typeface="Arial Narrow" pitchFamily="34" charset="0"/>
              </a:rPr>
              <a:t>Ezekiel sent to a rebellious nation (2:1-7)</a:t>
            </a:r>
          </a:p>
          <a:p>
            <a:pPr marL="1428750" lvl="2" indent="-514350">
              <a:buFont typeface="Arial" panose="020B0604020202020204" pitchFamily="34" charset="0"/>
              <a:buChar char="•"/>
            </a:pPr>
            <a:r>
              <a:rPr lang="en-US" sz="2200" dirty="0">
                <a:latin typeface="Arial Narrow" pitchFamily="34" charset="0"/>
              </a:rPr>
              <a:t>Told to eat the scroll (2:8 - 3:3)</a:t>
            </a:r>
          </a:p>
          <a:p>
            <a:pPr marL="1428750" lvl="2" indent="-514350">
              <a:buFont typeface="Arial" panose="020B0604020202020204" pitchFamily="34" charset="0"/>
              <a:buChar char="•"/>
            </a:pPr>
            <a:r>
              <a:rPr lang="en-US" sz="2200" dirty="0">
                <a:latin typeface="Arial Narrow" pitchFamily="34" charset="0"/>
              </a:rPr>
              <a:t>Instructed to go to Israel even though they will not listen (3:4-11)</a:t>
            </a:r>
          </a:p>
          <a:p>
            <a:pPr marL="1428750" lvl="2" indent="-514350">
              <a:buFont typeface="Arial" panose="020B0604020202020204" pitchFamily="34" charset="0"/>
              <a:buChar char="•"/>
            </a:pPr>
            <a:r>
              <a:rPr lang="en-US" sz="2200" dirty="0">
                <a:latin typeface="Arial Narrow" pitchFamily="34" charset="0"/>
              </a:rPr>
              <a:t>Ezekiel taken to captive and sat (3:12-15)</a:t>
            </a:r>
          </a:p>
          <a:p>
            <a:pPr marL="1428750" lvl="2" indent="-514350">
              <a:buFont typeface="Arial" panose="020B0604020202020204" pitchFamily="34" charset="0"/>
              <a:buChar char="•"/>
            </a:pPr>
            <a:r>
              <a:rPr lang="en-US" sz="2200" dirty="0">
                <a:latin typeface="Arial Narrow" pitchFamily="34" charset="0"/>
              </a:rPr>
              <a:t>Ezekiel charged with being a watchman (3:16-27)</a:t>
            </a:r>
          </a:p>
        </p:txBody>
      </p:sp>
    </p:spTree>
    <p:extLst>
      <p:ext uri="{BB962C8B-B14F-4D97-AF65-F5344CB8AC3E}">
        <p14:creationId xmlns:p14="http://schemas.microsoft.com/office/powerpoint/2010/main" val="12751992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1000"/>
                                        <p:tgtEl>
                                          <p:spTgt spid="2">
                                            <p:txEl>
                                              <p:pRg st="5" end="5"/>
                                            </p:txEl>
                                          </p:spTgt>
                                        </p:tgtEl>
                                      </p:cBhvr>
                                    </p:animEffect>
                                    <p:anim calcmode="lin" valueType="num">
                                      <p:cBhvr>
                                        <p:cTn id="2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1000"/>
                                        <p:tgtEl>
                                          <p:spTgt spid="2">
                                            <p:txEl>
                                              <p:pRg st="6" end="6"/>
                                            </p:txEl>
                                          </p:spTgt>
                                        </p:tgtEl>
                                      </p:cBhvr>
                                    </p:animEffect>
                                    <p:anim calcmode="lin" valueType="num">
                                      <p:cBhvr>
                                        <p:cTn id="3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Effect transition="in" filter="fade">
                                      <p:cBhvr>
                                        <p:cTn id="49" dur="1000"/>
                                        <p:tgtEl>
                                          <p:spTgt spid="2">
                                            <p:txEl>
                                              <p:pRg st="8" end="8"/>
                                            </p:txEl>
                                          </p:spTgt>
                                        </p:tgtEl>
                                      </p:cBhvr>
                                    </p:animEffect>
                                    <p:anim calcmode="lin" valueType="num">
                                      <p:cBhvr>
                                        <p:cTn id="50"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xEl>
                                              <p:pRg st="9" end="9"/>
                                            </p:txEl>
                                          </p:spTgt>
                                        </p:tgtEl>
                                        <p:attrNameLst>
                                          <p:attrName>style.visibility</p:attrName>
                                        </p:attrNameLst>
                                      </p:cBhvr>
                                      <p:to>
                                        <p:strVal val="visible"/>
                                      </p:to>
                                    </p:set>
                                    <p:animEffect transition="in" filter="fade">
                                      <p:cBhvr>
                                        <p:cTn id="56" dur="1000"/>
                                        <p:tgtEl>
                                          <p:spTgt spid="2">
                                            <p:txEl>
                                              <p:pRg st="9" end="9"/>
                                            </p:txEl>
                                          </p:spTgt>
                                        </p:tgtEl>
                                      </p:cBhvr>
                                    </p:animEffect>
                                    <p:anim calcmode="lin" valueType="num">
                                      <p:cBhvr>
                                        <p:cTn id="57"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
                                            <p:txEl>
                                              <p:pRg st="10" end="10"/>
                                            </p:txEl>
                                          </p:spTgt>
                                        </p:tgtEl>
                                        <p:attrNameLst>
                                          <p:attrName>style.visibility</p:attrName>
                                        </p:attrNameLst>
                                      </p:cBhvr>
                                      <p:to>
                                        <p:strVal val="visible"/>
                                      </p:to>
                                    </p:set>
                                    <p:animEffect transition="in" filter="fade">
                                      <p:cBhvr>
                                        <p:cTn id="63" dur="1000"/>
                                        <p:tgtEl>
                                          <p:spTgt spid="2">
                                            <p:txEl>
                                              <p:pRg st="10" end="10"/>
                                            </p:txEl>
                                          </p:spTgt>
                                        </p:tgtEl>
                                      </p:cBhvr>
                                    </p:animEffect>
                                    <p:anim calcmode="lin" valueType="num">
                                      <p:cBhvr>
                                        <p:cTn id="64"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
                                            <p:txEl>
                                              <p:pRg st="11" end="11"/>
                                            </p:txEl>
                                          </p:spTgt>
                                        </p:tgtEl>
                                        <p:attrNameLst>
                                          <p:attrName>style.visibility</p:attrName>
                                        </p:attrNameLst>
                                      </p:cBhvr>
                                      <p:to>
                                        <p:strVal val="visible"/>
                                      </p:to>
                                    </p:set>
                                    <p:animEffect transition="in" filter="fade">
                                      <p:cBhvr>
                                        <p:cTn id="70" dur="1000"/>
                                        <p:tgtEl>
                                          <p:spTgt spid="2">
                                            <p:txEl>
                                              <p:pRg st="11" end="11"/>
                                            </p:txEl>
                                          </p:spTgt>
                                        </p:tgtEl>
                                      </p:cBhvr>
                                    </p:animEffect>
                                    <p:anim calcmode="lin" valueType="num">
                                      <p:cBhvr>
                                        <p:cTn id="71"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2">
                                            <p:txEl>
                                              <p:pRg st="12" end="12"/>
                                            </p:txEl>
                                          </p:spTgt>
                                        </p:tgtEl>
                                        <p:attrNameLst>
                                          <p:attrName>style.visibility</p:attrName>
                                        </p:attrNameLst>
                                      </p:cBhvr>
                                      <p:to>
                                        <p:strVal val="visible"/>
                                      </p:to>
                                    </p:set>
                                    <p:animEffect transition="in" filter="fade">
                                      <p:cBhvr>
                                        <p:cTn id="77" dur="1000"/>
                                        <p:tgtEl>
                                          <p:spTgt spid="2">
                                            <p:txEl>
                                              <p:pRg st="12" end="12"/>
                                            </p:txEl>
                                          </p:spTgt>
                                        </p:tgtEl>
                                      </p:cBhvr>
                                    </p:animEffect>
                                    <p:anim calcmode="lin" valueType="num">
                                      <p:cBhvr>
                                        <p:cTn id="78"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79" dur="1000" fill="hold"/>
                                        <p:tgtEl>
                                          <p:spTgt spid="2">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B07ABA-A1F4-49EA-931A-9BDCD877FED9}"/>
              </a:ext>
            </a:extLst>
          </p:cNvPr>
          <p:cNvSpPr txBox="1"/>
          <p:nvPr/>
        </p:nvSpPr>
        <p:spPr>
          <a:xfrm>
            <a:off x="1206137" y="174720"/>
            <a:ext cx="6731726" cy="584775"/>
          </a:xfrm>
          <a:prstGeom prst="rect">
            <a:avLst/>
          </a:prstGeom>
          <a:solidFill>
            <a:schemeClr val="bg1"/>
          </a:solidFill>
          <a:ln>
            <a:solidFill>
              <a:schemeClr val="accent5">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Outline of Ezekiel</a:t>
            </a:r>
          </a:p>
        </p:txBody>
      </p:sp>
      <p:sp>
        <p:nvSpPr>
          <p:cNvPr id="3" name="TextBox 2">
            <a:extLst>
              <a:ext uri="{FF2B5EF4-FFF2-40B4-BE49-F238E27FC236}">
                <a16:creationId xmlns:a16="http://schemas.microsoft.com/office/drawing/2014/main" id="{33BE9C72-9D46-4497-B0B8-324FBD374D4B}"/>
              </a:ext>
            </a:extLst>
          </p:cNvPr>
          <p:cNvSpPr txBox="1"/>
          <p:nvPr/>
        </p:nvSpPr>
        <p:spPr>
          <a:xfrm>
            <a:off x="1018902" y="1043731"/>
            <a:ext cx="6731725" cy="4647426"/>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Judgment on Jerusalem</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(1-24)</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Call of the prophet (1-3)</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 disobedient nation (4-7)</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Glory departs (8-11)</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Disciplined nation (12-24)</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2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Judgment on the Gentile Nations </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(25-32)</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Restoration of God’s People </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(33-48)</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Return to their land (33-36)</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New life and unity (37)</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Protected from their enemies (38-39)</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Worship the Lord acceptably (40-48)</a:t>
            </a:r>
          </a:p>
        </p:txBody>
      </p:sp>
      <p:sp>
        <p:nvSpPr>
          <p:cNvPr id="4" name="TextBox 3">
            <a:extLst>
              <a:ext uri="{FF2B5EF4-FFF2-40B4-BE49-F238E27FC236}">
                <a16:creationId xmlns:a16="http://schemas.microsoft.com/office/drawing/2014/main" id="{49DD4FAF-1240-48A7-8336-C9034B5D4C1C}"/>
              </a:ext>
            </a:extLst>
          </p:cNvPr>
          <p:cNvSpPr txBox="1"/>
          <p:nvPr/>
        </p:nvSpPr>
        <p:spPr>
          <a:xfrm>
            <a:off x="1576251" y="6200503"/>
            <a:ext cx="7006046"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Adapted from J. Sidlow Baxter &amp; Warren </a:t>
            </a:r>
            <a:r>
              <a:rPr kumimoji="0" lang="en-US" sz="1800"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Weirsbe</a:t>
            </a:r>
            <a:endParaRPr kumimoji="0" lang="en-US" sz="18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 name="Oval 4">
            <a:extLst>
              <a:ext uri="{FF2B5EF4-FFF2-40B4-BE49-F238E27FC236}">
                <a16:creationId xmlns:a16="http://schemas.microsoft.com/office/drawing/2014/main" id="{24216251-9323-40AC-8F80-CB28B21595A3}"/>
              </a:ext>
            </a:extLst>
          </p:cNvPr>
          <p:cNvSpPr/>
          <p:nvPr/>
        </p:nvSpPr>
        <p:spPr>
          <a:xfrm>
            <a:off x="1206137" y="1820091"/>
            <a:ext cx="4101737" cy="418012"/>
          </a:xfrm>
          <a:prstGeom prst="ellipse">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Tree>
    <p:extLst>
      <p:ext uri="{BB962C8B-B14F-4D97-AF65-F5344CB8AC3E}">
        <p14:creationId xmlns:p14="http://schemas.microsoft.com/office/powerpoint/2010/main" val="22791249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500" y="571500"/>
            <a:ext cx="8001000" cy="2677656"/>
          </a:xfrm>
          <a:prstGeom prst="rect">
            <a:avLst/>
          </a:prstGeom>
          <a:noFill/>
        </p:spPr>
        <p:txBody>
          <a:bodyPr wrap="square" rtlCol="0">
            <a:spAutoFit/>
          </a:bodyPr>
          <a:lstStyle/>
          <a:p>
            <a:pPr lvl="0" algn="ctr"/>
            <a:r>
              <a:rPr lang="en-US" sz="2800" b="1" u="sng" dirty="0">
                <a:latin typeface="Arial Narrow" pitchFamily="34" charset="0"/>
              </a:rPr>
              <a:t>A Disobedient Nation</a:t>
            </a:r>
            <a:r>
              <a:rPr lang="en-US" sz="2800" b="1" dirty="0">
                <a:latin typeface="Arial Narrow" pitchFamily="34" charset="0"/>
              </a:rPr>
              <a:t> (4-7)</a:t>
            </a:r>
          </a:p>
          <a:p>
            <a:pPr lvl="0" algn="ctr"/>
            <a:endParaRPr lang="en-US" sz="2800" b="1" dirty="0">
              <a:latin typeface="Arial Narrow" pitchFamily="34" charset="0"/>
            </a:endParaRPr>
          </a:p>
          <a:p>
            <a:pPr marL="971550" lvl="1" indent="-514350">
              <a:buFont typeface="+mj-lt"/>
              <a:buAutoNum type="arabicPeriod"/>
            </a:pPr>
            <a:r>
              <a:rPr lang="en-US" sz="2400" i="1" dirty="0">
                <a:latin typeface="Arial Narrow" pitchFamily="34" charset="0"/>
              </a:rPr>
              <a:t>Four portrayals of Jerusalem’s fall (4:1 – 5:4)</a:t>
            </a:r>
          </a:p>
          <a:p>
            <a:pPr marL="1428750" lvl="2" indent="-514350">
              <a:buFont typeface="Arial" panose="020B0604020202020204" pitchFamily="34" charset="0"/>
              <a:buChar char="•"/>
            </a:pPr>
            <a:r>
              <a:rPr lang="en-US" sz="2200" dirty="0">
                <a:latin typeface="Arial Narrow" pitchFamily="34" charset="0"/>
              </a:rPr>
              <a:t>A city on a clay tablet (4:1-3)</a:t>
            </a:r>
          </a:p>
          <a:p>
            <a:pPr marL="1428750" lvl="2" indent="-514350">
              <a:buFont typeface="Arial" panose="020B0604020202020204" pitchFamily="34" charset="0"/>
              <a:buChar char="•"/>
            </a:pPr>
            <a:r>
              <a:rPr lang="en-US" sz="2200" dirty="0">
                <a:latin typeface="Arial Narrow" pitchFamily="34" charset="0"/>
              </a:rPr>
              <a:t>Prophet lying on side (4:4-8)</a:t>
            </a:r>
          </a:p>
          <a:p>
            <a:pPr marL="1428750" lvl="2" indent="-514350">
              <a:buFont typeface="Arial" panose="020B0604020202020204" pitchFamily="34" charset="0"/>
              <a:buChar char="•"/>
            </a:pPr>
            <a:r>
              <a:rPr lang="en-US" sz="2200" dirty="0">
                <a:latin typeface="Arial Narrow" pitchFamily="34" charset="0"/>
              </a:rPr>
              <a:t>Eating polluted bread (4:9-17)</a:t>
            </a:r>
          </a:p>
          <a:p>
            <a:pPr marL="1428750" lvl="2" indent="-514350">
              <a:buFont typeface="Arial" panose="020B0604020202020204" pitchFamily="34" charset="0"/>
              <a:buChar char="•"/>
            </a:pPr>
            <a:r>
              <a:rPr lang="en-US" sz="2200" dirty="0">
                <a:latin typeface="Arial Narrow" pitchFamily="34" charset="0"/>
              </a:rPr>
              <a:t>Prophet’s hair cut and shave (5:1-4)</a:t>
            </a:r>
          </a:p>
        </p:txBody>
      </p:sp>
    </p:spTree>
    <p:extLst>
      <p:ext uri="{BB962C8B-B14F-4D97-AF65-F5344CB8AC3E}">
        <p14:creationId xmlns:p14="http://schemas.microsoft.com/office/powerpoint/2010/main" val="19067597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1000"/>
                                        <p:tgtEl>
                                          <p:spTgt spid="2">
                                            <p:txEl>
                                              <p:pRg st="5" end="5"/>
                                            </p:txEl>
                                          </p:spTgt>
                                        </p:tgtEl>
                                      </p:cBhvr>
                                    </p:animEffect>
                                    <p:anim calcmode="lin" valueType="num">
                                      <p:cBhvr>
                                        <p:cTn id="2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1000"/>
                                        <p:tgtEl>
                                          <p:spTgt spid="2">
                                            <p:txEl>
                                              <p:pRg st="6" end="6"/>
                                            </p:txEl>
                                          </p:spTgt>
                                        </p:tgtEl>
                                      </p:cBhvr>
                                    </p:animEffect>
                                    <p:anim calcmode="lin" valueType="num">
                                      <p:cBhvr>
                                        <p:cTn id="3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500" y="571500"/>
            <a:ext cx="8001000" cy="2369880"/>
          </a:xfrm>
          <a:prstGeom prst="rect">
            <a:avLst/>
          </a:prstGeom>
          <a:noFill/>
        </p:spPr>
        <p:txBody>
          <a:bodyPr wrap="square" rtlCol="0">
            <a:spAutoFit/>
          </a:bodyPr>
          <a:lstStyle/>
          <a:p>
            <a:pPr lvl="0" algn="ctr"/>
            <a:r>
              <a:rPr lang="en-US" sz="2800" b="1" u="sng" dirty="0">
                <a:latin typeface="Arial Narrow" pitchFamily="34" charset="0"/>
              </a:rPr>
              <a:t>A Disobedient Nation</a:t>
            </a:r>
            <a:r>
              <a:rPr lang="en-US" sz="2800" b="1" dirty="0">
                <a:latin typeface="Arial Narrow" pitchFamily="34" charset="0"/>
              </a:rPr>
              <a:t> (4-7)</a:t>
            </a:r>
          </a:p>
          <a:p>
            <a:pPr lvl="0" algn="ctr"/>
            <a:endParaRPr lang="en-US" sz="2800" b="1" dirty="0">
              <a:latin typeface="Arial Narrow" pitchFamily="34" charset="0"/>
            </a:endParaRPr>
          </a:p>
          <a:p>
            <a:pPr marL="971550" lvl="1" indent="-514350">
              <a:buFont typeface="+mj-lt"/>
              <a:buAutoNum type="arabicPeriod"/>
            </a:pPr>
            <a:r>
              <a:rPr lang="en-US" sz="2400" i="1" dirty="0">
                <a:latin typeface="Arial Narrow" pitchFamily="34" charset="0"/>
              </a:rPr>
              <a:t>Four portrayals of Jerusalem’s fall (4:1 – 5:4)</a:t>
            </a:r>
          </a:p>
          <a:p>
            <a:pPr marL="971550" lvl="1" indent="-514350">
              <a:buFont typeface="+mj-lt"/>
              <a:buAutoNum type="arabicPeriod"/>
            </a:pPr>
            <a:r>
              <a:rPr lang="en-US" sz="2400" i="1" dirty="0">
                <a:latin typeface="Arial Narrow" pitchFamily="34" charset="0"/>
              </a:rPr>
              <a:t>Israel’s rebellion is reason for judgment (5:5-17)</a:t>
            </a:r>
          </a:p>
          <a:p>
            <a:pPr marL="1428750" lvl="2" indent="-514350">
              <a:buFont typeface="Arial" panose="020B0604020202020204" pitchFamily="34" charset="0"/>
              <a:buChar char="•"/>
            </a:pPr>
            <a:r>
              <a:rPr lang="en-US" sz="2200" dirty="0">
                <a:latin typeface="Arial Narrow" pitchFamily="34" charset="0"/>
              </a:rPr>
              <a:t>Disobedient (vv. 5-11)</a:t>
            </a:r>
          </a:p>
          <a:p>
            <a:pPr marL="1428750" lvl="2" indent="-514350">
              <a:buFont typeface="Arial" panose="020B0604020202020204" pitchFamily="34" charset="0"/>
              <a:buChar char="•"/>
            </a:pPr>
            <a:r>
              <a:rPr lang="en-US" sz="2200" dirty="0">
                <a:latin typeface="Arial Narrow" pitchFamily="34" charset="0"/>
              </a:rPr>
              <a:t>Judgment to come (vv. 12-17)</a:t>
            </a:r>
          </a:p>
        </p:txBody>
      </p:sp>
    </p:spTree>
    <p:extLst>
      <p:ext uri="{BB962C8B-B14F-4D97-AF65-F5344CB8AC3E}">
        <p14:creationId xmlns:p14="http://schemas.microsoft.com/office/powerpoint/2010/main" val="41568127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5" end="5"/>
                                            </p:txEl>
                                          </p:spTgt>
                                        </p:tgtEl>
                                        <p:attrNameLst>
                                          <p:attrName>style.visibility</p:attrName>
                                        </p:attrNameLst>
                                      </p:cBhvr>
                                      <p:to>
                                        <p:strVal val="visible"/>
                                      </p:to>
                                    </p:set>
                                    <p:animEffect transition="in" filter="fade">
                                      <p:cBhvr>
                                        <p:cTn id="14" dur="1000"/>
                                        <p:tgtEl>
                                          <p:spTgt spid="2">
                                            <p:txEl>
                                              <p:pRg st="5" end="5"/>
                                            </p:txEl>
                                          </p:spTgt>
                                        </p:tgtEl>
                                      </p:cBhvr>
                                    </p:animEffect>
                                    <p:anim calcmode="lin" valueType="num">
                                      <p:cBhvr>
                                        <p:cTn id="15"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500" y="571500"/>
            <a:ext cx="8001000" cy="5109091"/>
          </a:xfrm>
          <a:prstGeom prst="rect">
            <a:avLst/>
          </a:prstGeom>
          <a:noFill/>
        </p:spPr>
        <p:txBody>
          <a:bodyPr wrap="square" rtlCol="0">
            <a:spAutoFit/>
          </a:bodyPr>
          <a:lstStyle/>
          <a:p>
            <a:pPr lvl="0" algn="ctr"/>
            <a:r>
              <a:rPr lang="en-US" sz="2800" b="1" u="sng" dirty="0">
                <a:latin typeface="Arial Narrow" pitchFamily="34" charset="0"/>
              </a:rPr>
              <a:t>A Disobedient Nation</a:t>
            </a:r>
            <a:r>
              <a:rPr lang="en-US" sz="2800" b="1" dirty="0">
                <a:latin typeface="Arial Narrow" pitchFamily="34" charset="0"/>
              </a:rPr>
              <a:t> (4-7)</a:t>
            </a:r>
          </a:p>
          <a:p>
            <a:pPr lvl="0" algn="ctr"/>
            <a:endParaRPr lang="en-US" sz="2800" b="1" dirty="0">
              <a:latin typeface="Arial Narrow" pitchFamily="34" charset="0"/>
            </a:endParaRPr>
          </a:p>
          <a:p>
            <a:pPr marL="971550" lvl="1" indent="-514350">
              <a:buFont typeface="+mj-lt"/>
              <a:buAutoNum type="arabicPeriod"/>
            </a:pPr>
            <a:r>
              <a:rPr lang="en-US" sz="2400" i="1" dirty="0">
                <a:latin typeface="Arial Narrow" pitchFamily="34" charset="0"/>
              </a:rPr>
              <a:t>Four portrayals of Jerusalem’s fall (4:1 – 5:4)</a:t>
            </a:r>
          </a:p>
          <a:p>
            <a:pPr marL="971550" lvl="1" indent="-514350">
              <a:buFont typeface="+mj-lt"/>
              <a:buAutoNum type="arabicPeriod"/>
            </a:pPr>
            <a:r>
              <a:rPr lang="en-US" sz="2400" i="1" dirty="0">
                <a:latin typeface="Arial Narrow" pitchFamily="34" charset="0"/>
              </a:rPr>
              <a:t>Israel’s rebellion is reason for judgment (5:5-17)</a:t>
            </a:r>
          </a:p>
          <a:p>
            <a:pPr marL="971550" lvl="1" indent="-514350">
              <a:buFont typeface="+mj-lt"/>
              <a:buAutoNum type="arabicPeriod"/>
            </a:pPr>
            <a:r>
              <a:rPr lang="en-US" sz="2400" i="1" dirty="0">
                <a:latin typeface="Arial Narrow" pitchFamily="34" charset="0"/>
              </a:rPr>
              <a:t>Destruction for a rebellious nation (6-7)</a:t>
            </a:r>
          </a:p>
          <a:p>
            <a:pPr marL="1428750" lvl="2" indent="-514350">
              <a:buFont typeface="Arial" panose="020B0604020202020204" pitchFamily="34" charset="0"/>
              <a:buChar char="•"/>
            </a:pPr>
            <a:r>
              <a:rPr lang="en-US" sz="2200" dirty="0">
                <a:latin typeface="Arial Narrow" pitchFamily="34" charset="0"/>
              </a:rPr>
              <a:t>Devastation throughout cities (6:1-7)</a:t>
            </a:r>
          </a:p>
          <a:p>
            <a:pPr marL="1428750" lvl="2" indent="-514350">
              <a:buFont typeface="Arial" panose="020B0604020202020204" pitchFamily="34" charset="0"/>
              <a:buChar char="•"/>
            </a:pPr>
            <a:r>
              <a:rPr lang="en-US" sz="2200" dirty="0">
                <a:latin typeface="Arial Narrow" pitchFamily="34" charset="0"/>
              </a:rPr>
              <a:t>Remnant left (6:8-10)</a:t>
            </a:r>
          </a:p>
          <a:p>
            <a:pPr marL="1428750" lvl="2" indent="-514350">
              <a:buFont typeface="Arial" panose="020B0604020202020204" pitchFamily="34" charset="0"/>
              <a:buChar char="•"/>
            </a:pPr>
            <a:r>
              <a:rPr lang="en-US" sz="2200" dirty="0">
                <a:latin typeface="Arial Narrow" pitchFamily="34" charset="0"/>
              </a:rPr>
              <a:t>Idolaters will fall by their idols (6:11-14)</a:t>
            </a:r>
          </a:p>
          <a:p>
            <a:pPr marL="1428750" lvl="2" indent="-514350">
              <a:buFont typeface="Arial" panose="020B0604020202020204" pitchFamily="34" charset="0"/>
              <a:buChar char="•"/>
            </a:pPr>
            <a:r>
              <a:rPr lang="en-US" sz="2200" dirty="0">
                <a:latin typeface="Arial Narrow" pitchFamily="34" charset="0"/>
              </a:rPr>
              <a:t>Day of destruction has come (7:1-9)</a:t>
            </a:r>
          </a:p>
          <a:p>
            <a:pPr marL="1428750" lvl="2" indent="-514350">
              <a:buFont typeface="Arial" panose="020B0604020202020204" pitchFamily="34" charset="0"/>
              <a:buChar char="•"/>
            </a:pPr>
            <a:r>
              <a:rPr lang="en-US" sz="2200" dirty="0">
                <a:latin typeface="Arial Narrow" pitchFamily="34" charset="0"/>
              </a:rPr>
              <a:t>What will happen (7:10-27)</a:t>
            </a:r>
          </a:p>
          <a:p>
            <a:pPr marL="1885950" lvl="3" indent="-514350">
              <a:buFont typeface="Wingdings" panose="05000000000000000000" pitchFamily="2" charset="2"/>
              <a:buChar char="ü"/>
            </a:pPr>
            <a:r>
              <a:rPr lang="en-US" sz="2200" i="1" dirty="0">
                <a:latin typeface="Arial Narrow" pitchFamily="34" charset="0"/>
              </a:rPr>
              <a:t>Social disruption (vv. 10-13)</a:t>
            </a:r>
          </a:p>
          <a:p>
            <a:pPr marL="1885950" lvl="3" indent="-514350">
              <a:buFont typeface="Wingdings" panose="05000000000000000000" pitchFamily="2" charset="2"/>
              <a:buChar char="ü"/>
            </a:pPr>
            <a:r>
              <a:rPr lang="en-US" sz="2200" i="1" dirty="0">
                <a:latin typeface="Arial Narrow" pitchFamily="34" charset="0"/>
              </a:rPr>
              <a:t>Military disruption (vv. 14-18)</a:t>
            </a:r>
          </a:p>
          <a:p>
            <a:pPr marL="1885950" lvl="3" indent="-514350">
              <a:buFont typeface="Wingdings" panose="05000000000000000000" pitchFamily="2" charset="2"/>
              <a:buChar char="ü"/>
            </a:pPr>
            <a:r>
              <a:rPr lang="en-US" sz="2200" i="1" dirty="0">
                <a:latin typeface="Arial Narrow" pitchFamily="34" charset="0"/>
              </a:rPr>
              <a:t>Economic disruption (vv. 19-22)</a:t>
            </a:r>
          </a:p>
          <a:p>
            <a:pPr marL="1885950" lvl="3" indent="-514350">
              <a:buFont typeface="Wingdings" panose="05000000000000000000" pitchFamily="2" charset="2"/>
              <a:buChar char="ü"/>
            </a:pPr>
            <a:r>
              <a:rPr lang="en-US" sz="2200" i="1" dirty="0">
                <a:latin typeface="Arial Narrow" pitchFamily="34" charset="0"/>
              </a:rPr>
              <a:t>Political disruption (vv. 23-27)</a:t>
            </a:r>
          </a:p>
        </p:txBody>
      </p:sp>
    </p:spTree>
    <p:extLst>
      <p:ext uri="{BB962C8B-B14F-4D97-AF65-F5344CB8AC3E}">
        <p14:creationId xmlns:p14="http://schemas.microsoft.com/office/powerpoint/2010/main" val="40675678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6" end="6"/>
                                            </p:txEl>
                                          </p:spTgt>
                                        </p:tgtEl>
                                        <p:attrNameLst>
                                          <p:attrName>style.visibility</p:attrName>
                                        </p:attrNameLst>
                                      </p:cBhvr>
                                      <p:to>
                                        <p:strVal val="visible"/>
                                      </p:to>
                                    </p:set>
                                    <p:animEffect transition="in" filter="fade">
                                      <p:cBhvr>
                                        <p:cTn id="14" dur="1000"/>
                                        <p:tgtEl>
                                          <p:spTgt spid="2">
                                            <p:txEl>
                                              <p:pRg st="6" end="6"/>
                                            </p:txEl>
                                          </p:spTgt>
                                        </p:tgtEl>
                                      </p:cBhvr>
                                    </p:animEffect>
                                    <p:anim calcmode="lin" valueType="num">
                                      <p:cBhvr>
                                        <p:cTn id="15"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animEffect transition="in" filter="fade">
                                      <p:cBhvr>
                                        <p:cTn id="21" dur="1000"/>
                                        <p:tgtEl>
                                          <p:spTgt spid="2">
                                            <p:txEl>
                                              <p:pRg st="7" end="7"/>
                                            </p:txEl>
                                          </p:spTgt>
                                        </p:tgtEl>
                                      </p:cBhvr>
                                    </p:animEffect>
                                    <p:anim calcmode="lin" valueType="num">
                                      <p:cBhvr>
                                        <p:cTn id="22"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fade">
                                      <p:cBhvr>
                                        <p:cTn id="28" dur="1000"/>
                                        <p:tgtEl>
                                          <p:spTgt spid="2">
                                            <p:txEl>
                                              <p:pRg st="8" end="8"/>
                                            </p:txEl>
                                          </p:spTgt>
                                        </p:tgtEl>
                                      </p:cBhvr>
                                    </p:animEffect>
                                    <p:anim calcmode="lin" valueType="num">
                                      <p:cBhvr>
                                        <p:cTn id="29"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animEffect transition="in" filter="fade">
                                      <p:cBhvr>
                                        <p:cTn id="35" dur="1000"/>
                                        <p:tgtEl>
                                          <p:spTgt spid="2">
                                            <p:txEl>
                                              <p:pRg st="9" end="9"/>
                                            </p:txEl>
                                          </p:spTgt>
                                        </p:tgtEl>
                                      </p:cBhvr>
                                    </p:animEffect>
                                    <p:anim calcmode="lin" valueType="num">
                                      <p:cBhvr>
                                        <p:cTn id="36"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10" end="10"/>
                                            </p:txEl>
                                          </p:spTgt>
                                        </p:tgtEl>
                                        <p:attrNameLst>
                                          <p:attrName>style.visibility</p:attrName>
                                        </p:attrNameLst>
                                      </p:cBhvr>
                                      <p:to>
                                        <p:strVal val="visible"/>
                                      </p:to>
                                    </p:set>
                                    <p:animEffect transition="in" filter="fade">
                                      <p:cBhvr>
                                        <p:cTn id="42" dur="1000"/>
                                        <p:tgtEl>
                                          <p:spTgt spid="2">
                                            <p:txEl>
                                              <p:pRg st="10" end="10"/>
                                            </p:txEl>
                                          </p:spTgt>
                                        </p:tgtEl>
                                      </p:cBhvr>
                                    </p:animEffect>
                                    <p:anim calcmode="lin" valueType="num">
                                      <p:cBhvr>
                                        <p:cTn id="43"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11" end="11"/>
                                            </p:txEl>
                                          </p:spTgt>
                                        </p:tgtEl>
                                        <p:attrNameLst>
                                          <p:attrName>style.visibility</p:attrName>
                                        </p:attrNameLst>
                                      </p:cBhvr>
                                      <p:to>
                                        <p:strVal val="visible"/>
                                      </p:to>
                                    </p:set>
                                    <p:animEffect transition="in" filter="fade">
                                      <p:cBhvr>
                                        <p:cTn id="49" dur="1000"/>
                                        <p:tgtEl>
                                          <p:spTgt spid="2">
                                            <p:txEl>
                                              <p:pRg st="11" end="11"/>
                                            </p:txEl>
                                          </p:spTgt>
                                        </p:tgtEl>
                                      </p:cBhvr>
                                    </p:animEffect>
                                    <p:anim calcmode="lin" valueType="num">
                                      <p:cBhvr>
                                        <p:cTn id="50"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xEl>
                                              <p:pRg st="12" end="12"/>
                                            </p:txEl>
                                          </p:spTgt>
                                        </p:tgtEl>
                                        <p:attrNameLst>
                                          <p:attrName>style.visibility</p:attrName>
                                        </p:attrNameLst>
                                      </p:cBhvr>
                                      <p:to>
                                        <p:strVal val="visible"/>
                                      </p:to>
                                    </p:set>
                                    <p:animEffect transition="in" filter="fade">
                                      <p:cBhvr>
                                        <p:cTn id="56" dur="1000"/>
                                        <p:tgtEl>
                                          <p:spTgt spid="2">
                                            <p:txEl>
                                              <p:pRg st="12" end="12"/>
                                            </p:txEl>
                                          </p:spTgt>
                                        </p:tgtEl>
                                      </p:cBhvr>
                                    </p:animEffect>
                                    <p:anim calcmode="lin" valueType="num">
                                      <p:cBhvr>
                                        <p:cTn id="57"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
                                            <p:txEl>
                                              <p:pRg st="13" end="13"/>
                                            </p:txEl>
                                          </p:spTgt>
                                        </p:tgtEl>
                                        <p:attrNameLst>
                                          <p:attrName>style.visibility</p:attrName>
                                        </p:attrNameLst>
                                      </p:cBhvr>
                                      <p:to>
                                        <p:strVal val="visible"/>
                                      </p:to>
                                    </p:set>
                                    <p:animEffect transition="in" filter="fade">
                                      <p:cBhvr>
                                        <p:cTn id="63" dur="1000"/>
                                        <p:tgtEl>
                                          <p:spTgt spid="2">
                                            <p:txEl>
                                              <p:pRg st="13" end="13"/>
                                            </p:txEl>
                                          </p:spTgt>
                                        </p:tgtEl>
                                      </p:cBhvr>
                                    </p:animEffect>
                                    <p:anim calcmode="lin" valueType="num">
                                      <p:cBhvr>
                                        <p:cTn id="64"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B07ABA-A1F4-49EA-931A-9BDCD877FED9}"/>
              </a:ext>
            </a:extLst>
          </p:cNvPr>
          <p:cNvSpPr txBox="1"/>
          <p:nvPr/>
        </p:nvSpPr>
        <p:spPr>
          <a:xfrm>
            <a:off x="1206137" y="174720"/>
            <a:ext cx="6731726" cy="584775"/>
          </a:xfrm>
          <a:prstGeom prst="rect">
            <a:avLst/>
          </a:prstGeom>
          <a:solidFill>
            <a:schemeClr val="bg1"/>
          </a:solidFill>
          <a:ln>
            <a:solidFill>
              <a:schemeClr val="accent5">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Outline of Ezekiel</a:t>
            </a:r>
          </a:p>
        </p:txBody>
      </p:sp>
      <p:sp>
        <p:nvSpPr>
          <p:cNvPr id="3" name="TextBox 2">
            <a:extLst>
              <a:ext uri="{FF2B5EF4-FFF2-40B4-BE49-F238E27FC236}">
                <a16:creationId xmlns:a16="http://schemas.microsoft.com/office/drawing/2014/main" id="{33BE9C72-9D46-4497-B0B8-324FBD374D4B}"/>
              </a:ext>
            </a:extLst>
          </p:cNvPr>
          <p:cNvSpPr txBox="1"/>
          <p:nvPr/>
        </p:nvSpPr>
        <p:spPr>
          <a:xfrm>
            <a:off x="1018902" y="1043731"/>
            <a:ext cx="6731725" cy="4647426"/>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Judgment on Jerusalem</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(1-24)</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Call of the prophet (1-3)</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 disobedient nation (4-7)</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Glory departs (8-11)</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Disciplined nation (12-24)</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2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Judgment on the Gentile Nations </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(25-32)</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Restoration of God’s People </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(33-48)</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Return to their land (33-36)</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New life and unity (37)</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Protected from their enemies (38-39)</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Worship the Lord acceptably (40-48)</a:t>
            </a:r>
          </a:p>
        </p:txBody>
      </p:sp>
      <p:sp>
        <p:nvSpPr>
          <p:cNvPr id="4" name="TextBox 3">
            <a:extLst>
              <a:ext uri="{FF2B5EF4-FFF2-40B4-BE49-F238E27FC236}">
                <a16:creationId xmlns:a16="http://schemas.microsoft.com/office/drawing/2014/main" id="{49DD4FAF-1240-48A7-8336-C9034B5D4C1C}"/>
              </a:ext>
            </a:extLst>
          </p:cNvPr>
          <p:cNvSpPr txBox="1"/>
          <p:nvPr/>
        </p:nvSpPr>
        <p:spPr>
          <a:xfrm>
            <a:off x="1576251" y="6200503"/>
            <a:ext cx="7006046"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Adapted from J. Sidlow Baxter &amp; Warren </a:t>
            </a:r>
            <a:r>
              <a:rPr kumimoji="0" lang="en-US" sz="1800"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Weirsbe</a:t>
            </a:r>
            <a:endParaRPr kumimoji="0" lang="en-US" sz="18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 name="Oval 4">
            <a:extLst>
              <a:ext uri="{FF2B5EF4-FFF2-40B4-BE49-F238E27FC236}">
                <a16:creationId xmlns:a16="http://schemas.microsoft.com/office/drawing/2014/main" id="{24216251-9323-40AC-8F80-CB28B21595A3}"/>
              </a:ext>
            </a:extLst>
          </p:cNvPr>
          <p:cNvSpPr/>
          <p:nvPr/>
        </p:nvSpPr>
        <p:spPr>
          <a:xfrm>
            <a:off x="1206137" y="2124891"/>
            <a:ext cx="4101737" cy="418012"/>
          </a:xfrm>
          <a:prstGeom prst="ellipse">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Tree>
    <p:extLst>
      <p:ext uri="{BB962C8B-B14F-4D97-AF65-F5344CB8AC3E}">
        <p14:creationId xmlns:p14="http://schemas.microsoft.com/office/powerpoint/2010/main" val="11104332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500" y="571500"/>
            <a:ext cx="8001000"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srgbClr val="000000"/>
                </a:solidFill>
                <a:effectLst/>
                <a:uLnTx/>
                <a:uFillTx/>
                <a:latin typeface="Arial Narrow" pitchFamily="34" charset="0"/>
                <a:ea typeface="+mn-ea"/>
                <a:cs typeface="+mn-cs"/>
              </a:rPr>
              <a:t>Vision of</a:t>
            </a:r>
            <a:r>
              <a:rPr kumimoji="0" lang="en-US" sz="2800" b="1" i="0" u="sng" strike="noStrike" kern="1200" cap="none" spc="0" normalizeH="0" noProof="0" dirty="0">
                <a:ln>
                  <a:noFill/>
                </a:ln>
                <a:solidFill>
                  <a:srgbClr val="000000"/>
                </a:solidFill>
                <a:effectLst/>
                <a:uLnTx/>
                <a:uFillTx/>
                <a:latin typeface="Arial Narrow" pitchFamily="34" charset="0"/>
                <a:ea typeface="+mn-ea"/>
                <a:cs typeface="+mn-cs"/>
              </a:rPr>
              <a:t> Glory Departing</a:t>
            </a:r>
            <a:r>
              <a:rPr kumimoji="0" lang="en-US" sz="2800" b="1" i="0" strike="noStrike" kern="1200" cap="none" spc="0" normalizeH="0" noProof="0" dirty="0">
                <a:ln>
                  <a:noFill/>
                </a:ln>
                <a:solidFill>
                  <a:srgbClr val="000000"/>
                </a:solidFill>
                <a:effectLst/>
                <a:uLnTx/>
                <a:uFillTx/>
                <a:latin typeface="Arial Narrow" pitchFamily="34" charset="0"/>
                <a:ea typeface="+mn-ea"/>
                <a:cs typeface="+mn-cs"/>
              </a:rPr>
              <a:t> </a:t>
            </a:r>
            <a:r>
              <a:rPr kumimoji="0" lang="en-US" sz="2800" b="1" i="0" u="none" strike="noStrike" kern="1200" cap="none" spc="0" normalizeH="0" baseline="0" noProof="0" dirty="0">
                <a:ln>
                  <a:noFill/>
                </a:ln>
                <a:solidFill>
                  <a:srgbClr val="000000"/>
                </a:solidFill>
                <a:effectLst/>
                <a:uLnTx/>
                <a:uFillTx/>
                <a:latin typeface="Arial Narrow" pitchFamily="34" charset="0"/>
                <a:ea typeface="+mn-ea"/>
                <a:cs typeface="+mn-cs"/>
              </a:rPr>
              <a:t>(8-11)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R="0" lvl="1" algn="l" defTabSz="914400" rtl="0" eaLnBrk="1" fontAlgn="auto" latinLnBrk="0" hangingPunct="1">
              <a:lnSpc>
                <a:spcPct val="100000"/>
              </a:lnSpc>
              <a:spcBef>
                <a:spcPts val="0"/>
              </a:spcBef>
              <a:spcAft>
                <a:spcPts val="0"/>
              </a:spcAft>
              <a:buClrTx/>
              <a:buSzTx/>
              <a:tabLst/>
              <a:defRPr/>
            </a:pPr>
            <a:endParaRPr kumimoji="0" lang="en-US" sz="2200" b="0" i="0" u="none" strike="noStrike" kern="1200" cap="none" spc="0" normalizeH="0" baseline="0" noProof="0" dirty="0">
              <a:ln>
                <a:noFill/>
              </a:ln>
              <a:solidFill>
                <a:srgbClr val="000000"/>
              </a:solidFill>
              <a:effectLst/>
              <a:uLnTx/>
              <a:uFillTx/>
              <a:latin typeface="Arial Narrow" pitchFamily="34" charset="0"/>
              <a:ea typeface="+mn-ea"/>
              <a:cs typeface="+mn-cs"/>
            </a:endParaRPr>
          </a:p>
        </p:txBody>
      </p:sp>
      <p:sp>
        <p:nvSpPr>
          <p:cNvPr id="3" name="TextBox 2">
            <a:extLst>
              <a:ext uri="{FF2B5EF4-FFF2-40B4-BE49-F238E27FC236}">
                <a16:creationId xmlns:a16="http://schemas.microsoft.com/office/drawing/2014/main" id="{E3AE3914-0791-4809-B3D9-12A8A93B4523}"/>
              </a:ext>
            </a:extLst>
          </p:cNvPr>
          <p:cNvSpPr txBox="1"/>
          <p:nvPr/>
        </p:nvSpPr>
        <p:spPr>
          <a:xfrm>
            <a:off x="1872343" y="2168434"/>
            <a:ext cx="5686697" cy="1384995"/>
          </a:xfrm>
          <a:prstGeom prst="rect">
            <a:avLst/>
          </a:prstGeom>
          <a:noFill/>
        </p:spPr>
        <p:txBody>
          <a:bodyPr wrap="square" rtlCol="0">
            <a:spAutoFit/>
          </a:bodyPr>
          <a:lstStyle/>
          <a:p>
            <a:pPr marL="342900" indent="-342900" algn="l">
              <a:buFont typeface="Wingdings" panose="05000000000000000000" pitchFamily="2" charset="2"/>
              <a:buChar char="q"/>
            </a:pPr>
            <a:r>
              <a:rPr lang="en-US" sz="2800" dirty="0">
                <a:latin typeface="Arial Narrow" panose="020B0606020202030204" pitchFamily="34" charset="0"/>
                <a:cs typeface="Arial" panose="020B0604020202020204" pitchFamily="34" charset="0"/>
              </a:rPr>
              <a:t> Vision starts (8:3) – Ends (11:24)</a:t>
            </a:r>
          </a:p>
          <a:p>
            <a:pPr marL="342900" indent="-342900" algn="l">
              <a:buFont typeface="Wingdings" panose="05000000000000000000" pitchFamily="2" charset="2"/>
              <a:buChar char="q"/>
            </a:pPr>
            <a:endParaRPr lang="en-US" sz="2800" dirty="0">
              <a:latin typeface="Arial Narrow" panose="020B0606020202030204" pitchFamily="34" charset="0"/>
              <a:cs typeface="Arial" panose="020B0604020202020204" pitchFamily="34" charset="0"/>
            </a:endParaRPr>
          </a:p>
          <a:p>
            <a:pPr marL="342900" indent="-342900" algn="l">
              <a:buFont typeface="Wingdings" panose="05000000000000000000" pitchFamily="2" charset="2"/>
              <a:buChar char="q"/>
            </a:pPr>
            <a:r>
              <a:rPr lang="en-US" sz="2800" dirty="0">
                <a:latin typeface="Arial Narrow" panose="020B0606020202030204" pitchFamily="34" charset="0"/>
                <a:cs typeface="Arial" panose="020B0604020202020204" pitchFamily="34" charset="0"/>
              </a:rPr>
              <a:t> Key: 10:18</a:t>
            </a:r>
          </a:p>
        </p:txBody>
      </p:sp>
    </p:spTree>
    <p:extLst>
      <p:ext uri="{BB962C8B-B14F-4D97-AF65-F5344CB8AC3E}">
        <p14:creationId xmlns:p14="http://schemas.microsoft.com/office/powerpoint/2010/main" val="36641457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500" y="571500"/>
            <a:ext cx="8001000" cy="412420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srgbClr val="000000"/>
                </a:solidFill>
                <a:effectLst/>
                <a:uLnTx/>
                <a:uFillTx/>
                <a:latin typeface="Arial Narrow" pitchFamily="34" charset="0"/>
                <a:ea typeface="+mn-ea"/>
                <a:cs typeface="+mn-cs"/>
              </a:rPr>
              <a:t>Vision of</a:t>
            </a:r>
            <a:r>
              <a:rPr kumimoji="0" lang="en-US" sz="2800" b="1" i="0" u="sng" strike="noStrike" kern="1200" cap="none" spc="0" normalizeH="0" noProof="0" dirty="0">
                <a:ln>
                  <a:noFill/>
                </a:ln>
                <a:solidFill>
                  <a:srgbClr val="000000"/>
                </a:solidFill>
                <a:effectLst/>
                <a:uLnTx/>
                <a:uFillTx/>
                <a:latin typeface="Arial Narrow" pitchFamily="34" charset="0"/>
                <a:ea typeface="+mn-ea"/>
                <a:cs typeface="+mn-cs"/>
              </a:rPr>
              <a:t> Glory Departing</a:t>
            </a:r>
            <a:r>
              <a:rPr kumimoji="0" lang="en-US" sz="2800" b="1" i="0" strike="noStrike" kern="1200" cap="none" spc="0" normalizeH="0" noProof="0" dirty="0">
                <a:ln>
                  <a:noFill/>
                </a:ln>
                <a:solidFill>
                  <a:srgbClr val="000000"/>
                </a:solidFill>
                <a:effectLst/>
                <a:uLnTx/>
                <a:uFillTx/>
                <a:latin typeface="Arial Narrow" pitchFamily="34" charset="0"/>
                <a:ea typeface="+mn-ea"/>
                <a:cs typeface="+mn-cs"/>
              </a:rPr>
              <a:t> </a:t>
            </a:r>
            <a:r>
              <a:rPr kumimoji="0" lang="en-US" sz="2800" b="1" i="0" u="none" strike="noStrike" kern="1200" cap="none" spc="0" normalizeH="0" baseline="0" noProof="0" dirty="0">
                <a:ln>
                  <a:noFill/>
                </a:ln>
                <a:solidFill>
                  <a:srgbClr val="000000"/>
                </a:solidFill>
                <a:effectLst/>
                <a:uLnTx/>
                <a:uFillTx/>
                <a:latin typeface="Arial Narrow" pitchFamily="34" charset="0"/>
                <a:ea typeface="+mn-ea"/>
                <a:cs typeface="+mn-cs"/>
              </a:rPr>
              <a:t>(8-11)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Abominations</a:t>
            </a:r>
            <a:r>
              <a:rPr kumimoji="0" lang="en-US" sz="2400" b="0" i="1" u="none" strike="noStrike" kern="1200" cap="none" spc="0" normalizeH="0" noProof="0" dirty="0">
                <a:ln>
                  <a:noFill/>
                </a:ln>
                <a:solidFill>
                  <a:srgbClr val="000000"/>
                </a:solidFill>
                <a:effectLst/>
                <a:uLnTx/>
                <a:uFillTx/>
                <a:latin typeface="Arial Narrow" pitchFamily="34" charset="0"/>
                <a:ea typeface="+mn-ea"/>
                <a:cs typeface="+mn-cs"/>
              </a:rPr>
              <a:t> in the temple (8)</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baseline="0" dirty="0">
                <a:solidFill>
                  <a:srgbClr val="000000"/>
                </a:solidFill>
                <a:latin typeface="Arial Narrow" pitchFamily="34" charset="0"/>
              </a:rPr>
              <a:t>Those</a:t>
            </a:r>
            <a:r>
              <a:rPr lang="en-US" sz="2400" i="1" dirty="0">
                <a:solidFill>
                  <a:srgbClr val="000000"/>
                </a:solidFill>
                <a:latin typeface="Arial Narrow" pitchFamily="34" charset="0"/>
              </a:rPr>
              <a:t> responsible identified and slain – rest spared (9)</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400" i="1" noProof="0" dirty="0">
                <a:solidFill>
                  <a:srgbClr val="000000"/>
                </a:solidFill>
                <a:latin typeface="Arial Narrow" pitchFamily="34" charset="0"/>
              </a:rPr>
              <a:t>Glory</a:t>
            </a: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 of the Lord departs</a:t>
            </a:r>
            <a:r>
              <a:rPr kumimoji="0" lang="en-US" sz="2400" b="0" i="1" u="none" strike="noStrike" kern="1200" cap="none" spc="0" normalizeH="0" noProof="0" dirty="0">
                <a:ln>
                  <a:noFill/>
                </a:ln>
                <a:solidFill>
                  <a:srgbClr val="000000"/>
                </a:solidFill>
                <a:effectLst/>
                <a:uLnTx/>
                <a:uFillTx/>
                <a:latin typeface="Arial Narrow" pitchFamily="34" charset="0"/>
                <a:ea typeface="+mn-ea"/>
                <a:cs typeface="+mn-cs"/>
              </a:rPr>
              <a:t> from the temple (10)</a:t>
            </a:r>
          </a:p>
          <a:p>
            <a:pPr marL="1428750" lvl="2" indent="-514350">
              <a:buFont typeface="Arial" panose="020B0604020202020204" pitchFamily="34" charset="0"/>
              <a:buChar char="•"/>
            </a:pPr>
            <a:r>
              <a:rPr lang="en-US" sz="2200" baseline="0" dirty="0">
                <a:solidFill>
                  <a:srgbClr val="000000"/>
                </a:solidFill>
                <a:latin typeface="Arial Narrow" pitchFamily="34" charset="0"/>
              </a:rPr>
              <a:t>Coals</a:t>
            </a:r>
            <a:r>
              <a:rPr lang="en-US" sz="2200" dirty="0">
                <a:solidFill>
                  <a:srgbClr val="000000"/>
                </a:solidFill>
                <a:latin typeface="Arial Narrow" pitchFamily="34" charset="0"/>
              </a:rPr>
              <a:t> of fire scattered over the city of Jerusalem (vv. 1-8)</a:t>
            </a:r>
          </a:p>
          <a:p>
            <a:pPr marL="1428750" lvl="2" indent="-514350">
              <a:buFont typeface="Arial" panose="020B0604020202020204" pitchFamily="34" charset="0"/>
              <a:buChar char="•"/>
            </a:pPr>
            <a:r>
              <a:rPr kumimoji="0" lang="en-US" sz="2200" b="0" u="none" strike="noStrike" kern="1200" cap="none" spc="0" normalizeH="0" baseline="0" noProof="0" dirty="0">
                <a:ln>
                  <a:noFill/>
                </a:ln>
                <a:solidFill>
                  <a:srgbClr val="000000"/>
                </a:solidFill>
                <a:effectLst/>
                <a:uLnTx/>
                <a:uFillTx/>
                <a:latin typeface="Arial Narrow" pitchFamily="34" charset="0"/>
                <a:ea typeface="+mn-ea"/>
                <a:cs typeface="+mn-cs"/>
              </a:rPr>
              <a:t>Glory of the Lord departs from temple (vv.</a:t>
            </a:r>
            <a:r>
              <a:rPr kumimoji="0" lang="en-US" sz="2200" b="0" u="none" strike="noStrike" kern="1200" cap="none" spc="0" normalizeH="0" noProof="0" dirty="0">
                <a:ln>
                  <a:noFill/>
                </a:ln>
                <a:solidFill>
                  <a:srgbClr val="000000"/>
                </a:solidFill>
                <a:effectLst/>
                <a:uLnTx/>
                <a:uFillTx/>
                <a:latin typeface="Arial Narrow" pitchFamily="34" charset="0"/>
                <a:ea typeface="+mn-ea"/>
                <a:cs typeface="+mn-cs"/>
              </a:rPr>
              <a:t> 9-22)</a:t>
            </a:r>
          </a:p>
          <a:p>
            <a:pPr marL="971550" lvl="1" indent="-514350">
              <a:buFont typeface="+mj-lt"/>
              <a:buAutoNum type="arabicPeriod"/>
            </a:pPr>
            <a:r>
              <a:rPr lang="en-US" sz="2400" i="1" baseline="0" dirty="0">
                <a:solidFill>
                  <a:srgbClr val="000000"/>
                </a:solidFill>
                <a:latin typeface="Arial Narrow" pitchFamily="34" charset="0"/>
              </a:rPr>
              <a:t>Judgment on leaders and remnant</a:t>
            </a:r>
            <a:r>
              <a:rPr lang="en-US" sz="2400" i="1" dirty="0">
                <a:solidFill>
                  <a:srgbClr val="000000"/>
                </a:solidFill>
                <a:latin typeface="Arial Narrow" pitchFamily="34" charset="0"/>
              </a:rPr>
              <a:t> spared (11)</a:t>
            </a:r>
          </a:p>
          <a:p>
            <a:pPr marL="1428750" lvl="2" indent="-514350">
              <a:buFont typeface="Arial" panose="020B0604020202020204" pitchFamily="34" charset="0"/>
              <a:buChar char="•"/>
            </a:pPr>
            <a:r>
              <a:rPr kumimoji="0" lang="en-US" sz="2200" b="0" u="none" strike="noStrike" kern="1200" cap="none" spc="0" normalizeH="0" baseline="0" noProof="0" dirty="0">
                <a:ln>
                  <a:noFill/>
                </a:ln>
                <a:solidFill>
                  <a:srgbClr val="000000"/>
                </a:solidFill>
                <a:effectLst/>
                <a:uLnTx/>
                <a:uFillTx/>
                <a:latin typeface="Arial Narrow" pitchFamily="34" charset="0"/>
                <a:ea typeface="+mn-ea"/>
                <a:cs typeface="+mn-cs"/>
              </a:rPr>
              <a:t>Judgment</a:t>
            </a:r>
            <a:r>
              <a:rPr kumimoji="0" lang="en-US" sz="2200" b="0" u="none" strike="noStrike" kern="1200" cap="none" spc="0" normalizeH="0" noProof="0" dirty="0">
                <a:ln>
                  <a:noFill/>
                </a:ln>
                <a:solidFill>
                  <a:srgbClr val="000000"/>
                </a:solidFill>
                <a:effectLst/>
                <a:uLnTx/>
                <a:uFillTx/>
                <a:latin typeface="Arial Narrow" pitchFamily="34" charset="0"/>
                <a:ea typeface="+mn-ea"/>
                <a:cs typeface="+mn-cs"/>
              </a:rPr>
              <a:t> on leaders (vv.1-13)</a:t>
            </a:r>
          </a:p>
          <a:p>
            <a:pPr marL="1428750" lvl="2" indent="-514350">
              <a:buFont typeface="Arial" panose="020B0604020202020204" pitchFamily="34" charset="0"/>
              <a:buChar char="•"/>
            </a:pPr>
            <a:r>
              <a:rPr lang="en-US" sz="2200" baseline="0" dirty="0">
                <a:solidFill>
                  <a:srgbClr val="000000"/>
                </a:solidFill>
                <a:latin typeface="Arial Narrow" pitchFamily="34" charset="0"/>
              </a:rPr>
              <a:t>Remnant</a:t>
            </a:r>
            <a:r>
              <a:rPr lang="en-US" sz="2200" dirty="0">
                <a:solidFill>
                  <a:srgbClr val="000000"/>
                </a:solidFill>
                <a:latin typeface="Arial Narrow" pitchFamily="34" charset="0"/>
              </a:rPr>
              <a:t> spared (vv. 14-21)</a:t>
            </a:r>
          </a:p>
          <a:p>
            <a:pPr marL="1428750" lvl="2" indent="-514350">
              <a:buFont typeface="Arial" panose="020B0604020202020204" pitchFamily="34" charset="0"/>
              <a:buChar char="•"/>
            </a:pPr>
            <a:r>
              <a:rPr kumimoji="0" lang="en-US" sz="2200" b="0" u="none" strike="noStrike" kern="1200" cap="none" spc="0" normalizeH="0" baseline="0" noProof="0" dirty="0">
                <a:ln>
                  <a:noFill/>
                </a:ln>
                <a:solidFill>
                  <a:srgbClr val="000000"/>
                </a:solidFill>
                <a:effectLst/>
                <a:uLnTx/>
                <a:uFillTx/>
                <a:latin typeface="Arial Narrow" pitchFamily="34" charset="0"/>
                <a:ea typeface="+mn-ea"/>
                <a:cs typeface="+mn-cs"/>
              </a:rPr>
              <a:t>Glory</a:t>
            </a:r>
            <a:r>
              <a:rPr kumimoji="0" lang="en-US" sz="2200" b="0" u="none" strike="noStrike" kern="1200" cap="none" spc="0" normalizeH="0" noProof="0" dirty="0">
                <a:ln>
                  <a:noFill/>
                </a:ln>
                <a:solidFill>
                  <a:srgbClr val="000000"/>
                </a:solidFill>
                <a:effectLst/>
                <a:uLnTx/>
                <a:uFillTx/>
                <a:latin typeface="Arial Narrow" pitchFamily="34" charset="0"/>
                <a:ea typeface="+mn-ea"/>
                <a:cs typeface="+mn-cs"/>
              </a:rPr>
              <a:t> departs (vv. 22-25)</a:t>
            </a:r>
            <a:endParaRPr kumimoji="0" lang="en-US" sz="2200" b="0" u="none" strike="noStrike" kern="1200" cap="none" spc="0" normalizeH="0" baseline="0" noProof="0" dirty="0">
              <a:ln>
                <a:noFill/>
              </a:ln>
              <a:solidFill>
                <a:srgbClr val="000000"/>
              </a:solidFill>
              <a:effectLst/>
              <a:uLnTx/>
              <a:uFillTx/>
              <a:latin typeface="Arial Narrow" pitchFamily="34" charset="0"/>
              <a:ea typeface="+mn-ea"/>
              <a:cs typeface="+mn-cs"/>
            </a:endParaRPr>
          </a:p>
        </p:txBody>
      </p:sp>
    </p:spTree>
    <p:extLst>
      <p:ext uri="{BB962C8B-B14F-4D97-AF65-F5344CB8AC3E}">
        <p14:creationId xmlns:p14="http://schemas.microsoft.com/office/powerpoint/2010/main" val="37573409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1000"/>
                                        <p:tgtEl>
                                          <p:spTgt spid="2">
                                            <p:txEl>
                                              <p:pRg st="5" end="5"/>
                                            </p:txEl>
                                          </p:spTgt>
                                        </p:tgtEl>
                                      </p:cBhvr>
                                    </p:animEffect>
                                    <p:anim calcmode="lin" valueType="num">
                                      <p:cBhvr>
                                        <p:cTn id="2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1000"/>
                                        <p:tgtEl>
                                          <p:spTgt spid="2">
                                            <p:txEl>
                                              <p:pRg st="6" end="6"/>
                                            </p:txEl>
                                          </p:spTgt>
                                        </p:tgtEl>
                                      </p:cBhvr>
                                    </p:animEffect>
                                    <p:anim calcmode="lin" valueType="num">
                                      <p:cBhvr>
                                        <p:cTn id="3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Effect transition="in" filter="fade">
                                      <p:cBhvr>
                                        <p:cTn id="49" dur="1000"/>
                                        <p:tgtEl>
                                          <p:spTgt spid="2">
                                            <p:txEl>
                                              <p:pRg st="8" end="8"/>
                                            </p:txEl>
                                          </p:spTgt>
                                        </p:tgtEl>
                                      </p:cBhvr>
                                    </p:animEffect>
                                    <p:anim calcmode="lin" valueType="num">
                                      <p:cBhvr>
                                        <p:cTn id="50"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xEl>
                                              <p:pRg st="9" end="9"/>
                                            </p:txEl>
                                          </p:spTgt>
                                        </p:tgtEl>
                                        <p:attrNameLst>
                                          <p:attrName>style.visibility</p:attrName>
                                        </p:attrNameLst>
                                      </p:cBhvr>
                                      <p:to>
                                        <p:strVal val="visible"/>
                                      </p:to>
                                    </p:set>
                                    <p:animEffect transition="in" filter="fade">
                                      <p:cBhvr>
                                        <p:cTn id="56" dur="1000"/>
                                        <p:tgtEl>
                                          <p:spTgt spid="2">
                                            <p:txEl>
                                              <p:pRg st="9" end="9"/>
                                            </p:txEl>
                                          </p:spTgt>
                                        </p:tgtEl>
                                      </p:cBhvr>
                                    </p:animEffect>
                                    <p:anim calcmode="lin" valueType="num">
                                      <p:cBhvr>
                                        <p:cTn id="57"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
                                            <p:txEl>
                                              <p:pRg st="10" end="10"/>
                                            </p:txEl>
                                          </p:spTgt>
                                        </p:tgtEl>
                                        <p:attrNameLst>
                                          <p:attrName>style.visibility</p:attrName>
                                        </p:attrNameLst>
                                      </p:cBhvr>
                                      <p:to>
                                        <p:strVal val="visible"/>
                                      </p:to>
                                    </p:set>
                                    <p:animEffect transition="in" filter="fade">
                                      <p:cBhvr>
                                        <p:cTn id="63" dur="1000"/>
                                        <p:tgtEl>
                                          <p:spTgt spid="2">
                                            <p:txEl>
                                              <p:pRg st="10" end="10"/>
                                            </p:txEl>
                                          </p:spTgt>
                                        </p:tgtEl>
                                      </p:cBhvr>
                                    </p:animEffect>
                                    <p:anim calcmode="lin" valueType="num">
                                      <p:cBhvr>
                                        <p:cTn id="64"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43F104-7270-4653-8B07-445CE677C519}"/>
              </a:ext>
            </a:extLst>
          </p:cNvPr>
          <p:cNvSpPr txBox="1"/>
          <p:nvPr/>
        </p:nvSpPr>
        <p:spPr>
          <a:xfrm>
            <a:off x="1071880" y="1442720"/>
            <a:ext cx="7000240" cy="1631216"/>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Ezekiel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Chapters 1-11</a:t>
            </a:r>
          </a:p>
        </p:txBody>
      </p:sp>
      <p:sp>
        <p:nvSpPr>
          <p:cNvPr id="3" name="TextBox 2">
            <a:extLst>
              <a:ext uri="{FF2B5EF4-FFF2-40B4-BE49-F238E27FC236}">
                <a16:creationId xmlns:a16="http://schemas.microsoft.com/office/drawing/2014/main" id="{DB2F5496-CDA6-4AA4-A44D-22126789B033}"/>
              </a:ext>
            </a:extLst>
          </p:cNvPr>
          <p:cNvSpPr txBox="1"/>
          <p:nvPr/>
        </p:nvSpPr>
        <p:spPr>
          <a:xfrm>
            <a:off x="1158240" y="680720"/>
            <a:ext cx="3078480" cy="461665"/>
          </a:xfrm>
          <a:prstGeom prst="rect">
            <a:avLst/>
          </a:prstGeom>
          <a:noFill/>
        </p:spPr>
        <p:txBody>
          <a:bodyPr wrap="square" rtlCol="0">
            <a:spAutoFit/>
          </a:bodyPr>
          <a:lstStyle/>
          <a:p>
            <a:pPr algn="l"/>
            <a:r>
              <a:rPr lang="en-US" sz="2400" dirty="0">
                <a:latin typeface="Arial" panose="020B0604020202020204" pitchFamily="34" charset="0"/>
                <a:cs typeface="Arial" panose="020B0604020202020204" pitchFamily="34" charset="0"/>
              </a:rPr>
              <a:t>Lessons Learned </a:t>
            </a:r>
          </a:p>
        </p:txBody>
      </p:sp>
      <p:sp>
        <p:nvSpPr>
          <p:cNvPr id="4" name="TextBox 3">
            <a:extLst>
              <a:ext uri="{FF2B5EF4-FFF2-40B4-BE49-F238E27FC236}">
                <a16:creationId xmlns:a16="http://schemas.microsoft.com/office/drawing/2014/main" id="{1A61F9B7-99CF-4858-A5EC-2A4ADA9470C3}"/>
              </a:ext>
            </a:extLst>
          </p:cNvPr>
          <p:cNvSpPr txBox="1"/>
          <p:nvPr/>
        </p:nvSpPr>
        <p:spPr>
          <a:xfrm>
            <a:off x="1071880" y="3737908"/>
            <a:ext cx="7000240" cy="1200329"/>
          </a:xfrm>
          <a:prstGeom prst="rect">
            <a:avLst/>
          </a:prstGeom>
          <a:noFill/>
        </p:spPr>
        <p:txBody>
          <a:bodyPr wrap="square" rtlCol="0">
            <a:spAutoFit/>
          </a:bodyPr>
          <a:lstStyle/>
          <a:p>
            <a:pPr marL="34290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Must warn others – even if don’t listen</a:t>
            </a:r>
          </a:p>
          <a:p>
            <a:pPr marL="34290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Disobedient were warned &amp; punished</a:t>
            </a:r>
          </a:p>
          <a:p>
            <a:pPr marL="34290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There has always been a remnant</a:t>
            </a:r>
          </a:p>
        </p:txBody>
      </p:sp>
    </p:spTree>
    <p:extLst>
      <p:ext uri="{BB962C8B-B14F-4D97-AF65-F5344CB8AC3E}">
        <p14:creationId xmlns:p14="http://schemas.microsoft.com/office/powerpoint/2010/main" val="3010812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AccentBoxVTI">
  <a:themeElements>
    <a:clrScheme name="AnalogousFromDarkSeedLeftStep">
      <a:dk1>
        <a:srgbClr val="000000"/>
      </a:dk1>
      <a:lt1>
        <a:srgbClr val="FFFFFF"/>
      </a:lt1>
      <a:dk2>
        <a:srgbClr val="243841"/>
      </a:dk2>
      <a:lt2>
        <a:srgbClr val="E8E4E2"/>
      </a:lt2>
      <a:accent1>
        <a:srgbClr val="33A7DD"/>
      </a:accent1>
      <a:accent2>
        <a:srgbClr val="1DB5A6"/>
      </a:accent2>
      <a:accent3>
        <a:srgbClr val="2AB76E"/>
      </a:accent3>
      <a:accent4>
        <a:srgbClr val="1EBA29"/>
      </a:accent4>
      <a:accent5>
        <a:srgbClr val="5BB62A"/>
      </a:accent5>
      <a:accent6>
        <a:srgbClr val="8BAD1C"/>
      </a:accent6>
      <a:hlink>
        <a:srgbClr val="429230"/>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1_AccentBoxVTI">
  <a:themeElements>
    <a:clrScheme name="AnalogousFromDarkSeedLeftStep">
      <a:dk1>
        <a:srgbClr val="000000"/>
      </a:dk1>
      <a:lt1>
        <a:srgbClr val="FFFFFF"/>
      </a:lt1>
      <a:dk2>
        <a:srgbClr val="243841"/>
      </a:dk2>
      <a:lt2>
        <a:srgbClr val="E8E4E2"/>
      </a:lt2>
      <a:accent1>
        <a:srgbClr val="33A7DD"/>
      </a:accent1>
      <a:accent2>
        <a:srgbClr val="1DB5A6"/>
      </a:accent2>
      <a:accent3>
        <a:srgbClr val="2AB76E"/>
      </a:accent3>
      <a:accent4>
        <a:srgbClr val="1EBA29"/>
      </a:accent4>
      <a:accent5>
        <a:srgbClr val="5BB62A"/>
      </a:accent5>
      <a:accent6>
        <a:srgbClr val="8BAD1C"/>
      </a:accent6>
      <a:hlink>
        <a:srgbClr val="429230"/>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err="1" smtClean="0">
            <a:latin typeface="Arial Narrow" panose="020B060602020203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15625</TotalTime>
  <Words>1507</Words>
  <Application>Microsoft Office PowerPoint</Application>
  <PresentationFormat>On-screen Show (4:3)</PresentationFormat>
  <Paragraphs>209</Paragraphs>
  <Slides>24</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24</vt:i4>
      </vt:variant>
    </vt:vector>
  </HeadingPairs>
  <TitlesOfParts>
    <vt:vector size="35" baseType="lpstr">
      <vt:lpstr>Arial Nova</vt:lpstr>
      <vt:lpstr>Avenir Next LT Pro</vt:lpstr>
      <vt:lpstr>Arial Narrow</vt:lpstr>
      <vt:lpstr>Wingdings</vt:lpstr>
      <vt:lpstr>Arial</vt:lpstr>
      <vt:lpstr>Calibri</vt:lpstr>
      <vt:lpstr>Calibri Light</vt:lpstr>
      <vt:lpstr>AccentBoxVTI</vt:lpstr>
      <vt:lpstr>1_AccentBoxVTI</vt:lpstr>
      <vt:lpstr>5_Office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115</cp:revision>
  <cp:lastPrinted>2020-08-23T18:59:18Z</cp:lastPrinted>
  <dcterms:created xsi:type="dcterms:W3CDTF">2020-01-23T16:47:22Z</dcterms:created>
  <dcterms:modified xsi:type="dcterms:W3CDTF">2020-08-23T19:05:26Z</dcterms:modified>
</cp:coreProperties>
</file>