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6" r:id="rId2"/>
    <p:sldMasterId id="2147483672" r:id="rId3"/>
    <p:sldMasterId id="2147483684" r:id="rId4"/>
  </p:sldMasterIdLst>
  <p:sldIdLst>
    <p:sldId id="257" r:id="rId5"/>
    <p:sldId id="258" r:id="rId6"/>
    <p:sldId id="260" r:id="rId7"/>
    <p:sldId id="261" r:id="rId8"/>
    <p:sldId id="262" r:id="rId9"/>
    <p:sldId id="263" r:id="rId10"/>
    <p:sldId id="264" r:id="rId11"/>
    <p:sldId id="256" r:id="rId12"/>
    <p:sldId id="259" r:id="rId13"/>
    <p:sldId id="271" r:id="rId14"/>
    <p:sldId id="277" r:id="rId15"/>
    <p:sldId id="278" r:id="rId16"/>
    <p:sldId id="279" r:id="rId17"/>
    <p:sldId id="265" r:id="rId18"/>
    <p:sldId id="272" r:id="rId19"/>
    <p:sldId id="266" r:id="rId20"/>
    <p:sldId id="273" r:id="rId21"/>
    <p:sldId id="267" r:id="rId22"/>
    <p:sldId id="274" r:id="rId23"/>
    <p:sldId id="268" r:id="rId24"/>
    <p:sldId id="275" r:id="rId25"/>
    <p:sldId id="269" r:id="rId26"/>
    <p:sldId id="276" r:id="rId27"/>
    <p:sldId id="270"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Cavolini" panose="03000502040302020204" pitchFamily="66" charset="0"/>
      <p:regular r:id="rId35"/>
      <p:bold r:id="rId36"/>
      <p:italic r:id="rId37"/>
      <p:boldItalic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B590"/>
    <a:srgbClr val="BFA791"/>
    <a:srgbClr val="FDCF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133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A110BC-80B7-4D60-A151-889F7BFB1D1A}"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223143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A110BC-80B7-4D60-A151-889F7BFB1D1A}"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336829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A110BC-80B7-4D60-A151-889F7BFB1D1A}"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4235335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A110BC-80B7-4D60-A151-889F7BFB1D1A}" type="datetimeFigureOut">
              <a:rPr lang="en-US" smtClean="0"/>
              <a:t>8/9/2020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1508215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A110BC-80B7-4D60-A151-889F7BFB1D1A}" type="datetimeFigureOut">
              <a:rPr lang="en-US" smtClean="0"/>
              <a:t>8/9/2020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3412963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A110BC-80B7-4D60-A151-889F7BFB1D1A}" type="datetimeFigureOut">
              <a:rPr lang="en-US" smtClean="0"/>
              <a:t>8/9/2020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4009020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A110BC-80B7-4D60-A151-889F7BFB1D1A}" type="datetimeFigureOut">
              <a:rPr lang="en-US" smtClean="0"/>
              <a:t>8/9/2020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3833366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A110BC-80B7-4D60-A151-889F7BFB1D1A}" type="datetimeFigureOut">
              <a:rPr lang="en-US" smtClean="0"/>
              <a:t>8/9/2020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3422372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A110BC-80B7-4D60-A151-889F7BFB1D1A}" type="datetimeFigureOut">
              <a:rPr lang="en-US" smtClean="0"/>
              <a:t>8/9/2020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428729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A110BC-80B7-4D60-A151-889F7BFB1D1A}"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2328876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A110BC-80B7-4D60-A151-889F7BFB1D1A}"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3150093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A110BC-80B7-4D60-A151-889F7BFB1D1A}"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3623647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A110BC-80B7-4D60-A151-889F7BFB1D1A}"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2792900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A110BC-80B7-4D60-A151-889F7BFB1D1A}"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3039990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A110BC-80B7-4D60-A151-889F7BFB1D1A}" type="datetimeFigureOut">
              <a:rPr lang="en-US" smtClean="0"/>
              <a:t>8/9/2020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3722050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A110BC-80B7-4D60-A151-889F7BFB1D1A}" type="datetimeFigureOut">
              <a:rPr lang="en-US" smtClean="0"/>
              <a:t>8/9/2020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219473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A110BC-80B7-4D60-A151-889F7BFB1D1A}" type="datetimeFigureOut">
              <a:rPr lang="en-US" smtClean="0"/>
              <a:t>8/9/2020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23658985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A110BC-80B7-4D60-A151-889F7BFB1D1A}" type="datetimeFigureOut">
              <a:rPr lang="en-US" smtClean="0"/>
              <a:t>8/9/2020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1003509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A110BC-80B7-4D60-A151-889F7BFB1D1A}" type="datetimeFigureOut">
              <a:rPr lang="en-US" smtClean="0"/>
              <a:t>8/9/2020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33747008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A110BC-80B7-4D60-A151-889F7BFB1D1A}" type="datetimeFigureOut">
              <a:rPr lang="en-US" smtClean="0"/>
              <a:t>8/9/2020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895801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A110BC-80B7-4D60-A151-889F7BFB1D1A}"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2897921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A110BC-80B7-4D60-A151-889F7BFB1D1A}"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41ED8-90AC-4E80-81ED-1C7F58F0B9C4}" type="slidenum">
              <a:rPr lang="en-US" smtClean="0"/>
              <a:t>‹#›</a:t>
            </a:fld>
            <a:endParaRPr lang="en-US"/>
          </a:p>
        </p:txBody>
      </p:sp>
    </p:spTree>
    <p:extLst>
      <p:ext uri="{BB962C8B-B14F-4D97-AF65-F5344CB8AC3E}">
        <p14:creationId xmlns:p14="http://schemas.microsoft.com/office/powerpoint/2010/main" val="3347804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30895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555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8679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1734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2428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7524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07737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74935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0425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95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8590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19466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7692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162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76906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25892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66655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4709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46544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09073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80147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39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A110BC-80B7-4D60-A151-889F7BFB1D1A}" type="datetimeFigureOut">
              <a:rPr lang="en-US" smtClean="0"/>
              <a:t>8/9/2020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741ED8-90AC-4E80-81ED-1C7F58F0B9C4}" type="slidenum">
              <a:rPr lang="en-US" smtClean="0"/>
              <a:t>‹#›</a:t>
            </a:fld>
            <a:endParaRPr lang="en-US"/>
          </a:p>
        </p:txBody>
      </p:sp>
      <p:sp>
        <p:nvSpPr>
          <p:cNvPr id="11" name="Rectangle: Rounded Corners 10">
            <a:extLst>
              <a:ext uri="{FF2B5EF4-FFF2-40B4-BE49-F238E27FC236}">
                <a16:creationId xmlns:a16="http://schemas.microsoft.com/office/drawing/2014/main" id="{C1F50B43-DE74-478D-A4F1-18DBEA11C8DD}"/>
              </a:ext>
            </a:extLst>
          </p:cNvPr>
          <p:cNvSpPr/>
          <p:nvPr userDrawn="1"/>
        </p:nvSpPr>
        <p:spPr>
          <a:xfrm>
            <a:off x="526774" y="228600"/>
            <a:ext cx="8150087" cy="6420678"/>
          </a:xfrm>
          <a:prstGeom prst="roundRect">
            <a:avLst>
              <a:gd name="adj" fmla="val 2251"/>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n old truck sitting in the grass&#10;&#10;Description automatically generated">
            <a:extLst>
              <a:ext uri="{FF2B5EF4-FFF2-40B4-BE49-F238E27FC236}">
                <a16:creationId xmlns:a16="http://schemas.microsoft.com/office/drawing/2014/main" id="{A5ED5595-5DF0-4EFE-8325-CC6AD8C1232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489010" y="4224130"/>
            <a:ext cx="2735911" cy="2735911"/>
          </a:xfrm>
          <a:prstGeom prst="rect">
            <a:avLst/>
          </a:prstGeom>
          <a:ln>
            <a:noFill/>
          </a:ln>
          <a:effectLst>
            <a:softEdge rad="112500"/>
          </a:effectLst>
        </p:spPr>
      </p:pic>
      <p:pic>
        <p:nvPicPr>
          <p:cNvPr id="10" name="Picture 9" descr="A close up of a lush green field&#10;&#10;Description automatically generated">
            <a:extLst>
              <a:ext uri="{FF2B5EF4-FFF2-40B4-BE49-F238E27FC236}">
                <a16:creationId xmlns:a16="http://schemas.microsoft.com/office/drawing/2014/main" id="{3062F60B-717E-4553-9E26-E92854F40EB7}"/>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12609" t="23425" r="43071" b="33685"/>
          <a:stretch/>
        </p:blipFill>
        <p:spPr>
          <a:xfrm>
            <a:off x="-80921" y="-94215"/>
            <a:ext cx="3306350" cy="2131737"/>
          </a:xfrm>
          <a:prstGeom prst="rect">
            <a:avLst/>
          </a:prstGeom>
          <a:ln>
            <a:noFill/>
          </a:ln>
          <a:effectLst>
            <a:softEdge rad="112500"/>
          </a:effectLst>
        </p:spPr>
      </p:pic>
    </p:spTree>
    <p:extLst>
      <p:ext uri="{BB962C8B-B14F-4D97-AF65-F5344CB8AC3E}">
        <p14:creationId xmlns:p14="http://schemas.microsoft.com/office/powerpoint/2010/main" val="16746157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A110BC-80B7-4D60-A151-889F7BFB1D1A}" type="datetimeFigureOut">
              <a:rPr lang="en-US" smtClean="0"/>
              <a:t>8/9/2020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741ED8-90AC-4E80-81ED-1C7F58F0B9C4}" type="slidenum">
              <a:rPr lang="en-US" smtClean="0"/>
              <a:t>‹#›</a:t>
            </a:fld>
            <a:endParaRPr lang="en-US"/>
          </a:p>
        </p:txBody>
      </p:sp>
      <p:sp>
        <p:nvSpPr>
          <p:cNvPr id="11" name="Rectangle: Rounded Corners 10">
            <a:extLst>
              <a:ext uri="{FF2B5EF4-FFF2-40B4-BE49-F238E27FC236}">
                <a16:creationId xmlns:a16="http://schemas.microsoft.com/office/drawing/2014/main" id="{C1F50B43-DE74-478D-A4F1-18DBEA11C8DD}"/>
              </a:ext>
            </a:extLst>
          </p:cNvPr>
          <p:cNvSpPr/>
          <p:nvPr userDrawn="1"/>
        </p:nvSpPr>
        <p:spPr>
          <a:xfrm>
            <a:off x="526774" y="228600"/>
            <a:ext cx="8150087" cy="6420678"/>
          </a:xfrm>
          <a:prstGeom prst="roundRect">
            <a:avLst>
              <a:gd name="adj" fmla="val 2251"/>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066398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1" name="Rectangle: Rounded Corners 10">
            <a:extLst>
              <a:ext uri="{FF2B5EF4-FFF2-40B4-BE49-F238E27FC236}">
                <a16:creationId xmlns:a16="http://schemas.microsoft.com/office/drawing/2014/main" id="{C1F50B43-DE74-478D-A4F1-18DBEA11C8DD}"/>
              </a:ext>
            </a:extLst>
          </p:cNvPr>
          <p:cNvSpPr/>
          <p:nvPr userDrawn="1"/>
        </p:nvSpPr>
        <p:spPr>
          <a:xfrm>
            <a:off x="526774" y="228600"/>
            <a:ext cx="8150087" cy="1597025"/>
          </a:xfrm>
          <a:prstGeom prst="roundRect">
            <a:avLst>
              <a:gd name="adj" fmla="val 2251"/>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close up of a lush green field&#10;&#10;Description automatically generated">
            <a:extLst>
              <a:ext uri="{FF2B5EF4-FFF2-40B4-BE49-F238E27FC236}">
                <a16:creationId xmlns:a16="http://schemas.microsoft.com/office/drawing/2014/main" id="{3062F60B-717E-4553-9E26-E92854F40EB7}"/>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12609" t="23425" r="43071" b="33685"/>
          <a:stretch/>
        </p:blipFill>
        <p:spPr>
          <a:xfrm>
            <a:off x="111311" y="0"/>
            <a:ext cx="3036896" cy="1958009"/>
          </a:xfrm>
          <a:prstGeom prst="rect">
            <a:avLst/>
          </a:prstGeom>
          <a:ln>
            <a:noFill/>
          </a:ln>
          <a:effectLst>
            <a:softEdge rad="112500"/>
          </a:effectLst>
        </p:spPr>
      </p:pic>
    </p:spTree>
    <p:extLst>
      <p:ext uri="{BB962C8B-B14F-4D97-AF65-F5344CB8AC3E}">
        <p14:creationId xmlns:p14="http://schemas.microsoft.com/office/powerpoint/2010/main" val="22672143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18A110BC-80B7-4D60-A151-889F7BFB1D1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8/9/2020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02741ED8-90AC-4E80-81ED-1C7F58F0B9C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1" name="Rectangle: Rounded Corners 10">
            <a:extLst>
              <a:ext uri="{FF2B5EF4-FFF2-40B4-BE49-F238E27FC236}">
                <a16:creationId xmlns:a16="http://schemas.microsoft.com/office/drawing/2014/main" id="{C1F50B43-DE74-478D-A4F1-18DBEA11C8DD}"/>
              </a:ext>
            </a:extLst>
          </p:cNvPr>
          <p:cNvSpPr/>
          <p:nvPr userDrawn="1"/>
        </p:nvSpPr>
        <p:spPr>
          <a:xfrm>
            <a:off x="526774" y="228600"/>
            <a:ext cx="8150087" cy="1597025"/>
          </a:xfrm>
          <a:prstGeom prst="roundRect">
            <a:avLst>
              <a:gd name="adj" fmla="val 2251"/>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n old truck sitting in the grass&#10;&#10;Description automatically generated">
            <a:extLst>
              <a:ext uri="{FF2B5EF4-FFF2-40B4-BE49-F238E27FC236}">
                <a16:creationId xmlns:a16="http://schemas.microsoft.com/office/drawing/2014/main" id="{9C3836C9-3423-4132-A889-C0E2DCB8F56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867939" y="-6279"/>
            <a:ext cx="2057400" cy="2057400"/>
          </a:xfrm>
          <a:prstGeom prst="rect">
            <a:avLst/>
          </a:prstGeom>
          <a:ln>
            <a:noFill/>
          </a:ln>
          <a:effectLst>
            <a:softEdge rad="112500"/>
          </a:effectLst>
        </p:spPr>
      </p:pic>
    </p:spTree>
    <p:extLst>
      <p:ext uri="{BB962C8B-B14F-4D97-AF65-F5344CB8AC3E}">
        <p14:creationId xmlns:p14="http://schemas.microsoft.com/office/powerpoint/2010/main" val="19374203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2BC92E7-1A97-441C-B847-5B9E32EA614C}"/>
              </a:ext>
            </a:extLst>
          </p:cNvPr>
          <p:cNvSpPr/>
          <p:nvPr/>
        </p:nvSpPr>
        <p:spPr>
          <a:xfrm>
            <a:off x="3677920" y="3710877"/>
            <a:ext cx="4246880" cy="607123"/>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DC230EC-24C5-4675-89C4-3B5898B0C45F}"/>
              </a:ext>
            </a:extLst>
          </p:cNvPr>
          <p:cNvSpPr txBox="1"/>
          <p:nvPr/>
        </p:nvSpPr>
        <p:spPr>
          <a:xfrm>
            <a:off x="924560" y="355600"/>
            <a:ext cx="7650480" cy="6710555"/>
          </a:xfrm>
          <a:prstGeom prst="rect">
            <a:avLst/>
          </a:prstGeom>
          <a:noFill/>
        </p:spPr>
        <p:txBody>
          <a:bodyPr wrap="square" rtlCol="0">
            <a:spAutoFit/>
          </a:bodyPr>
          <a:lstStyle/>
          <a:p>
            <a:pPr marL="0" marR="0" algn="ctr">
              <a:lnSpc>
                <a:spcPct val="115000"/>
              </a:lnSpc>
              <a:spcBef>
                <a:spcPts val="0"/>
              </a:spcBef>
              <a:spcAft>
                <a:spcPts val="1000"/>
              </a:spcAft>
            </a:pPr>
            <a:r>
              <a:rPr lang="en-US" sz="3200" b="1" dirty="0">
                <a:effectLst/>
                <a:latin typeface="Calibri" panose="020F0502020204030204" pitchFamily="34" charset="0"/>
              </a:rPr>
              <a:t>Hebrews 2:1–4</a:t>
            </a:r>
          </a:p>
          <a:p>
            <a:pPr marL="0" marR="0">
              <a:lnSpc>
                <a:spcPct val="115000"/>
              </a:lnSpc>
              <a:spcBef>
                <a:spcPts val="900"/>
              </a:spcBef>
              <a:spcAft>
                <a:spcPts val="1000"/>
              </a:spcAft>
            </a:pPr>
            <a:r>
              <a:rPr lang="en-US" sz="2400" b="1" i="1" dirty="0">
                <a:effectLst/>
                <a:latin typeface="Calibri" panose="020F0502020204030204" pitchFamily="34" charset="0"/>
              </a:rPr>
              <a:t>2</a:t>
            </a:r>
            <a:r>
              <a:rPr lang="en-US" sz="2400" dirty="0">
                <a:effectLst/>
                <a:latin typeface="Calibri" panose="020F0502020204030204" pitchFamily="34" charset="0"/>
              </a:rPr>
              <a:t> Therefore we must give the more earnest heed to the things we have heard, lest we drift away. </a:t>
            </a:r>
          </a:p>
          <a:p>
            <a:pPr marL="0" marR="0">
              <a:lnSpc>
                <a:spcPct val="115000"/>
              </a:lnSpc>
              <a:spcBef>
                <a:spcPts val="900"/>
              </a:spcBef>
              <a:spcAft>
                <a:spcPts val="1000"/>
              </a:spcAft>
            </a:pPr>
            <a:r>
              <a:rPr lang="en-US" sz="2400" baseline="30000" dirty="0">
                <a:effectLst/>
                <a:latin typeface="Calibri" panose="020F0502020204030204" pitchFamily="34" charset="0"/>
              </a:rPr>
              <a:t>2 </a:t>
            </a:r>
            <a:r>
              <a:rPr lang="en-US" sz="2400" dirty="0">
                <a:effectLst/>
                <a:latin typeface="Calibri" panose="020F0502020204030204" pitchFamily="34" charset="0"/>
              </a:rPr>
              <a:t>For if the word spoken through angels proved steadfast, and every transgression and disobedience received a just reward, </a:t>
            </a:r>
          </a:p>
          <a:p>
            <a:pPr marL="0" marR="0">
              <a:lnSpc>
                <a:spcPct val="115000"/>
              </a:lnSpc>
              <a:spcBef>
                <a:spcPts val="900"/>
              </a:spcBef>
              <a:spcAft>
                <a:spcPts val="1000"/>
              </a:spcAft>
            </a:pPr>
            <a:r>
              <a:rPr lang="en-US" sz="2400" baseline="30000" dirty="0">
                <a:effectLst/>
                <a:latin typeface="Calibri" panose="020F0502020204030204" pitchFamily="34" charset="0"/>
              </a:rPr>
              <a:t>3 </a:t>
            </a:r>
            <a:r>
              <a:rPr lang="en-US" sz="2400" dirty="0">
                <a:effectLst/>
                <a:latin typeface="Calibri" panose="020F0502020204030204" pitchFamily="34" charset="0"/>
              </a:rPr>
              <a:t>how shall we escape if we neglect so great a salvation, which at the first began to be spoken by the Lord, and was confirmed to us by those who heard </a:t>
            </a:r>
            <a:r>
              <a:rPr lang="en-US" sz="2400" i="1" dirty="0">
                <a:effectLst/>
                <a:latin typeface="Calibri" panose="020F0502020204030204" pitchFamily="34" charset="0"/>
              </a:rPr>
              <a:t>Him,</a:t>
            </a:r>
            <a:r>
              <a:rPr lang="en-US" sz="2400" dirty="0">
                <a:effectLst/>
                <a:latin typeface="Calibri" panose="020F0502020204030204" pitchFamily="34" charset="0"/>
              </a:rPr>
              <a:t> </a:t>
            </a:r>
          </a:p>
          <a:p>
            <a:pPr marL="0" marR="0">
              <a:lnSpc>
                <a:spcPct val="115000"/>
              </a:lnSpc>
              <a:spcBef>
                <a:spcPts val="900"/>
              </a:spcBef>
              <a:spcAft>
                <a:spcPts val="1000"/>
              </a:spcAft>
            </a:pPr>
            <a:r>
              <a:rPr lang="en-US" sz="2400" baseline="30000" dirty="0">
                <a:effectLst/>
                <a:latin typeface="Calibri" panose="020F0502020204030204" pitchFamily="34" charset="0"/>
              </a:rPr>
              <a:t>4 </a:t>
            </a:r>
            <a:r>
              <a:rPr lang="en-US" sz="2400" dirty="0">
                <a:effectLst/>
                <a:latin typeface="Calibri" panose="020F0502020204030204" pitchFamily="34" charset="0"/>
              </a:rPr>
              <a:t>God also bearing witness both with signs and wonders, with various miracles, and gifts of the Holy Spirit, according to His own will? </a:t>
            </a:r>
          </a:p>
          <a:p>
            <a:endParaRPr lang="en-US" dirty="0"/>
          </a:p>
        </p:txBody>
      </p:sp>
    </p:spTree>
    <p:extLst>
      <p:ext uri="{BB962C8B-B14F-4D97-AF65-F5344CB8AC3E}">
        <p14:creationId xmlns:p14="http://schemas.microsoft.com/office/powerpoint/2010/main" val="178741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14798506-4631-4ACE-9CB4-0EA4616CB177}"/>
              </a:ext>
            </a:extLst>
          </p:cNvPr>
          <p:cNvSpPr/>
          <p:nvPr/>
        </p:nvSpPr>
        <p:spPr>
          <a:xfrm>
            <a:off x="3139440" y="1009129"/>
            <a:ext cx="3119120" cy="72823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32A9B4-BD2F-409C-8A24-01DBD8FEB664}"/>
              </a:ext>
            </a:extLst>
          </p:cNvPr>
          <p:cNvSpPr txBox="1"/>
          <p:nvPr/>
        </p:nvSpPr>
        <p:spPr>
          <a:xfrm>
            <a:off x="873760" y="406400"/>
            <a:ext cx="7650480" cy="1205458"/>
          </a:xfrm>
          <a:prstGeom prst="rect">
            <a:avLst/>
          </a:prstGeom>
          <a:noFill/>
        </p:spPr>
        <p:txBody>
          <a:bodyPr wrap="square" rtlCol="0">
            <a:spAutoFit/>
          </a:bodyPr>
          <a:lstStyle/>
          <a:p>
            <a:pPr marL="0" marR="0" algn="ctr">
              <a:spcBef>
                <a:spcPts val="0"/>
              </a:spcBef>
              <a:spcAft>
                <a:spcPts val="1000"/>
              </a:spcAft>
            </a:pPr>
            <a:r>
              <a:rPr lang="en-US" sz="3200" b="1" dirty="0">
                <a:effectLst/>
                <a:latin typeface="Calibri" panose="020F0502020204030204" pitchFamily="34" charset="0"/>
              </a:rPr>
              <a:t>Hebrews 2:1–4</a:t>
            </a:r>
          </a:p>
          <a:p>
            <a:pPr marL="0" marR="0" algn="ctr">
              <a:spcBef>
                <a:spcPts val="0"/>
              </a:spcBef>
              <a:spcAft>
                <a:spcPts val="1000"/>
              </a:spcAft>
            </a:pPr>
            <a:r>
              <a:rPr lang="en-US" sz="3200" b="1" dirty="0">
                <a:latin typeface="Calibri" panose="020F0502020204030204" pitchFamily="34" charset="0"/>
              </a:rPr>
              <a:t>Context</a:t>
            </a:r>
            <a:endParaRPr lang="en-US" sz="3200" b="1" dirty="0">
              <a:effectLst/>
              <a:latin typeface="Calibri" panose="020F0502020204030204" pitchFamily="34" charset="0"/>
            </a:endParaRPr>
          </a:p>
        </p:txBody>
      </p:sp>
      <p:sp>
        <p:nvSpPr>
          <p:cNvPr id="6" name="TextBox 5">
            <a:extLst>
              <a:ext uri="{FF2B5EF4-FFF2-40B4-BE49-F238E27FC236}">
                <a16:creationId xmlns:a16="http://schemas.microsoft.com/office/drawing/2014/main" id="{CEE40BBF-DE98-43FA-874F-59E7F5A2BAF4}"/>
              </a:ext>
            </a:extLst>
          </p:cNvPr>
          <p:cNvSpPr txBox="1"/>
          <p:nvPr/>
        </p:nvSpPr>
        <p:spPr>
          <a:xfrm>
            <a:off x="817880" y="2126729"/>
            <a:ext cx="7508240" cy="2585323"/>
          </a:xfrm>
          <a:prstGeom prst="rect">
            <a:avLst/>
          </a:prstGeom>
          <a:noFill/>
        </p:spPr>
        <p:txBody>
          <a:bodyPr wrap="square" rtlCol="0">
            <a:spAutoFit/>
          </a:bodyPr>
          <a:lstStyle/>
          <a:p>
            <a:pPr marL="514350" indent="-514350">
              <a:buFont typeface="+mj-lt"/>
              <a:buAutoNum type="arabicPeriod"/>
            </a:pPr>
            <a:r>
              <a:rPr lang="en-US" sz="2800" dirty="0"/>
              <a:t>Giving heed to the things have heard (vv. 1-4)</a:t>
            </a:r>
          </a:p>
          <a:p>
            <a:pPr marL="971550" lvl="1" indent="-514350">
              <a:buFont typeface="Arial" panose="020B0604020202020204" pitchFamily="34" charset="0"/>
              <a:buChar char="•"/>
            </a:pPr>
            <a:r>
              <a:rPr lang="en-US" sz="2400" i="1" dirty="0"/>
              <a:t>Lest we drift away or slip (v. 1)</a:t>
            </a:r>
          </a:p>
          <a:p>
            <a:pPr marL="971550" lvl="1" indent="-514350">
              <a:buFont typeface="Arial" panose="020B0604020202020204" pitchFamily="34" charset="0"/>
              <a:buChar char="•"/>
            </a:pPr>
            <a:r>
              <a:rPr lang="en-US" sz="2400" i="1" dirty="0"/>
              <a:t>Can’t escape punishment – if we neglect (vv. 2-4)</a:t>
            </a:r>
          </a:p>
          <a:p>
            <a:pPr marL="971550" lvl="1" indent="-514350">
              <a:buFont typeface="Arial" panose="020B0604020202020204" pitchFamily="34" charset="0"/>
              <a:buChar char="•"/>
            </a:pPr>
            <a:endParaRPr lang="en-US" sz="1000" i="1" dirty="0"/>
          </a:p>
          <a:p>
            <a:pPr marL="514350" indent="-514350">
              <a:buFont typeface="+mj-lt"/>
              <a:buAutoNum type="arabicPeriod"/>
            </a:pPr>
            <a:r>
              <a:rPr lang="en-US" sz="2800" dirty="0"/>
              <a:t>Warning to brethren</a:t>
            </a:r>
          </a:p>
          <a:p>
            <a:pPr marL="971550" lvl="1" indent="-514350">
              <a:buFont typeface="Arial" panose="020B0604020202020204" pitchFamily="34" charset="0"/>
              <a:buChar char="•"/>
            </a:pPr>
            <a:r>
              <a:rPr lang="en-US" sz="2400" i="1" dirty="0"/>
              <a:t>“We” – writer includes self (danger is real)</a:t>
            </a:r>
          </a:p>
          <a:p>
            <a:pPr marL="971550" lvl="1" indent="-514350">
              <a:buFont typeface="Arial" panose="020B0604020202020204" pitchFamily="34" charset="0"/>
              <a:buChar char="•"/>
            </a:pPr>
            <a:r>
              <a:rPr lang="en-US" sz="2400" i="1" dirty="0"/>
              <a:t>Not a warning to the world that ignores salvation</a:t>
            </a:r>
          </a:p>
        </p:txBody>
      </p:sp>
    </p:spTree>
    <p:extLst>
      <p:ext uri="{BB962C8B-B14F-4D97-AF65-F5344CB8AC3E}">
        <p14:creationId xmlns:p14="http://schemas.microsoft.com/office/powerpoint/2010/main" val="846357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000"/>
                                        <p:tgtEl>
                                          <p:spTgt spid="6">
                                            <p:txEl>
                                              <p:pRg st="5" end="5"/>
                                            </p:txEl>
                                          </p:spTgt>
                                        </p:tgtEl>
                                      </p:cBhvr>
                                    </p:animEffect>
                                    <p:anim calcmode="lin" valueType="num">
                                      <p:cBhvr>
                                        <p:cTn id="3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1000"/>
                                        <p:tgtEl>
                                          <p:spTgt spid="6">
                                            <p:txEl>
                                              <p:pRg st="6" end="6"/>
                                            </p:txEl>
                                          </p:spTgt>
                                        </p:tgtEl>
                                      </p:cBhvr>
                                    </p:animEffect>
                                    <p:anim calcmode="lin" valueType="num">
                                      <p:cBhvr>
                                        <p:cTn id="43"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14798506-4631-4ACE-9CB4-0EA4616CB177}"/>
              </a:ext>
            </a:extLst>
          </p:cNvPr>
          <p:cNvSpPr/>
          <p:nvPr/>
        </p:nvSpPr>
        <p:spPr>
          <a:xfrm>
            <a:off x="3139440" y="1009129"/>
            <a:ext cx="3119120" cy="72823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832A9B4-BD2F-409C-8A24-01DBD8FEB664}"/>
              </a:ext>
            </a:extLst>
          </p:cNvPr>
          <p:cNvSpPr txBox="1"/>
          <p:nvPr/>
        </p:nvSpPr>
        <p:spPr>
          <a:xfrm>
            <a:off x="873760" y="406400"/>
            <a:ext cx="7650480" cy="18261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10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Hebrews 2:3</a:t>
            </a:r>
          </a:p>
          <a:p>
            <a:pPr marL="0" marR="0" lvl="0" indent="0" algn="ctr" defTabSz="457200" rtl="0" eaLnBrk="1" fontAlgn="auto" latinLnBrk="0" hangingPunct="1">
              <a:lnSpc>
                <a:spcPct val="100000"/>
              </a:lnSpc>
              <a:spcBef>
                <a:spcPts val="0"/>
              </a:spcBef>
              <a:spcAft>
                <a:spcPts val="10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Neglect</a:t>
            </a:r>
          </a:p>
          <a:p>
            <a:pPr marL="0" marR="0" lvl="0" indent="0" algn="ctr" defTabSz="457200" rtl="0" eaLnBrk="1" fontAlgn="auto" latinLnBrk="0" hangingPunct="1">
              <a:lnSpc>
                <a:spcPct val="100000"/>
              </a:lnSpc>
              <a:spcBef>
                <a:spcPts val="0"/>
              </a:spcBef>
              <a:spcAft>
                <a:spcPts val="1000"/>
              </a:spcAft>
              <a:buClrTx/>
              <a:buSzTx/>
              <a:buFontTx/>
              <a:buNone/>
              <a:tabLst/>
              <a:defRPr/>
            </a:pPr>
            <a:r>
              <a:rPr lang="en-US" sz="3200" i="1" dirty="0" err="1">
                <a:solidFill>
                  <a:prstClr val="black"/>
                </a:solidFill>
                <a:latin typeface="Calibri" panose="020F0502020204030204" pitchFamily="34" charset="0"/>
              </a:rPr>
              <a:t>ameleō</a:t>
            </a:r>
            <a:endParaRPr kumimoji="0" lang="en-US" sz="3200" i="1"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CEE40BBF-DE98-43FA-874F-59E7F5A2BAF4}"/>
              </a:ext>
            </a:extLst>
          </p:cNvPr>
          <p:cNvSpPr txBox="1"/>
          <p:nvPr/>
        </p:nvSpPr>
        <p:spPr>
          <a:xfrm>
            <a:off x="817880" y="2401049"/>
            <a:ext cx="7508240" cy="2000548"/>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Defined:</a:t>
            </a:r>
          </a:p>
          <a:p>
            <a:pPr marL="971550" lvl="1" indent="-514350">
              <a:buFont typeface="Arial" panose="020B0604020202020204" pitchFamily="34" charset="0"/>
              <a:buChar char="•"/>
            </a:pPr>
            <a:r>
              <a:rPr lang="en-US" sz="2400" i="1" dirty="0">
                <a:solidFill>
                  <a:prstClr val="black"/>
                </a:solidFill>
                <a:latin typeface="Calibri" panose="020F0502020204030204"/>
              </a:rPr>
              <a:t>BDAG: “be unconcerned”</a:t>
            </a:r>
          </a:p>
          <a:p>
            <a:pPr marL="971550" lvl="1" indent="-514350">
              <a:buFont typeface="Arial" panose="020B0604020202020204" pitchFamily="34" charset="0"/>
              <a:buChar char="•"/>
            </a:pPr>
            <a:r>
              <a:rPr kumimoji="0" lang="en-US" sz="2400" b="0" i="1" u="none" strike="noStrike" kern="1200" cap="none" spc="0" normalizeH="0" baseline="0" noProof="0" dirty="0" err="1">
                <a:ln>
                  <a:noFill/>
                </a:ln>
                <a:solidFill>
                  <a:prstClr val="black"/>
                </a:solidFill>
                <a:effectLst/>
                <a:uLnTx/>
                <a:uFillTx/>
                <a:latin typeface="Calibri" panose="020F0502020204030204"/>
              </a:rPr>
              <a:t>Louw</a:t>
            </a:r>
            <a:r>
              <a:rPr kumimoji="0" lang="en-US" sz="2400" b="0" i="1" u="none" strike="noStrike" kern="1200" cap="none" spc="0" normalizeH="0" baseline="0" noProof="0" dirty="0">
                <a:ln>
                  <a:noFill/>
                </a:ln>
                <a:solidFill>
                  <a:prstClr val="black"/>
                </a:solidFill>
                <a:effectLst/>
                <a:uLnTx/>
                <a:uFillTx/>
                <a:latin typeface="Calibri" panose="020F0502020204030204"/>
              </a:rPr>
              <a:t>-Nida</a:t>
            </a:r>
            <a:r>
              <a:rPr lang="en-US" sz="2400" i="1" dirty="0">
                <a:solidFill>
                  <a:prstClr val="black"/>
                </a:solidFill>
                <a:latin typeface="Calibri" panose="020F0502020204030204"/>
              </a:rPr>
              <a:t>: “to disregard, to pay not attention to”</a:t>
            </a:r>
          </a:p>
          <a:p>
            <a:pPr marL="971550" lvl="1" indent="-514350">
              <a:buFont typeface="Arial" panose="020B0604020202020204" pitchFamily="34" charset="0"/>
              <a:buChar char="•"/>
            </a:pPr>
            <a:r>
              <a:rPr kumimoji="0" lang="en-US" sz="2400" b="0" i="1" u="none" strike="noStrike" kern="1200" cap="none" spc="0" normalizeH="0" baseline="0" noProof="0" dirty="0">
                <a:ln>
                  <a:noFill/>
                </a:ln>
                <a:solidFill>
                  <a:prstClr val="black"/>
                </a:solidFill>
                <a:effectLst/>
                <a:uLnTx/>
                <a:uFillTx/>
                <a:latin typeface="Calibri" panose="020F0502020204030204"/>
              </a:rPr>
              <a:t>Vines: “make light of”</a:t>
            </a:r>
          </a:p>
          <a:p>
            <a:pPr marL="971550" lvl="1" indent="-514350">
              <a:buFont typeface="Arial" panose="020B0604020202020204" pitchFamily="34" charset="0"/>
              <a:buChar char="•"/>
            </a:pPr>
            <a:r>
              <a:rPr lang="en-US" sz="2400" i="1" dirty="0" err="1">
                <a:solidFill>
                  <a:prstClr val="black"/>
                </a:solidFill>
                <a:latin typeface="Calibri" panose="020F0502020204030204"/>
              </a:rPr>
              <a:t>Strongs</a:t>
            </a:r>
            <a:r>
              <a:rPr lang="en-US" sz="2400" i="1" dirty="0">
                <a:solidFill>
                  <a:prstClr val="black"/>
                </a:solidFill>
                <a:latin typeface="Calibri" panose="020F0502020204030204"/>
              </a:rPr>
              <a:t>: “to be careless of”</a:t>
            </a:r>
            <a:endParaRPr kumimoji="0" lang="en-US" sz="2400" b="0" i="1"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359115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14798506-4631-4ACE-9CB4-0EA4616CB177}"/>
              </a:ext>
            </a:extLst>
          </p:cNvPr>
          <p:cNvSpPr/>
          <p:nvPr/>
        </p:nvSpPr>
        <p:spPr>
          <a:xfrm>
            <a:off x="3139440" y="1009129"/>
            <a:ext cx="3119120" cy="72823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832A9B4-BD2F-409C-8A24-01DBD8FEB664}"/>
              </a:ext>
            </a:extLst>
          </p:cNvPr>
          <p:cNvSpPr txBox="1"/>
          <p:nvPr/>
        </p:nvSpPr>
        <p:spPr>
          <a:xfrm>
            <a:off x="873760" y="406400"/>
            <a:ext cx="7650480" cy="18261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10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Hebrews 2:3</a:t>
            </a:r>
          </a:p>
          <a:p>
            <a:pPr marL="0" marR="0" lvl="0" indent="0" algn="ctr" defTabSz="457200" rtl="0" eaLnBrk="1" fontAlgn="auto" latinLnBrk="0" hangingPunct="1">
              <a:lnSpc>
                <a:spcPct val="100000"/>
              </a:lnSpc>
              <a:spcBef>
                <a:spcPts val="0"/>
              </a:spcBef>
              <a:spcAft>
                <a:spcPts val="10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Neglect</a:t>
            </a:r>
          </a:p>
          <a:p>
            <a:pPr marL="0" marR="0" lvl="0" indent="0" algn="ctr" defTabSz="457200" rtl="0" eaLnBrk="1" fontAlgn="auto" latinLnBrk="0" hangingPunct="1">
              <a:lnSpc>
                <a:spcPct val="100000"/>
              </a:lnSpc>
              <a:spcBef>
                <a:spcPts val="0"/>
              </a:spcBef>
              <a:spcAft>
                <a:spcPts val="1000"/>
              </a:spcAft>
              <a:buClrTx/>
              <a:buSzTx/>
              <a:buFontTx/>
              <a:buNone/>
              <a:tabLst/>
              <a:defRPr/>
            </a:pPr>
            <a:r>
              <a:rPr lang="en-US" sz="3200" i="1" dirty="0" err="1">
                <a:solidFill>
                  <a:prstClr val="black"/>
                </a:solidFill>
                <a:latin typeface="Calibri" panose="020F0502020204030204" pitchFamily="34" charset="0"/>
              </a:rPr>
              <a:t>ameleō</a:t>
            </a:r>
            <a:endParaRPr kumimoji="0" lang="en-US" sz="3200" i="1"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CEE40BBF-DE98-43FA-874F-59E7F5A2BAF4}"/>
              </a:ext>
            </a:extLst>
          </p:cNvPr>
          <p:cNvSpPr txBox="1"/>
          <p:nvPr/>
        </p:nvSpPr>
        <p:spPr>
          <a:xfrm>
            <a:off x="817880" y="2401049"/>
            <a:ext cx="7508240" cy="2431435"/>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Defined:</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lang="en-US" sz="2800" dirty="0">
                <a:solidFill>
                  <a:prstClr val="black"/>
                </a:solidFill>
                <a:latin typeface="Calibri" panose="020F0502020204030204"/>
              </a:rPr>
              <a:t>Translated:</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71550" lvl="1" indent="-514350">
              <a:buFont typeface="Arial" panose="020B0604020202020204" pitchFamily="34" charset="0"/>
              <a:buChar char="•"/>
            </a:pPr>
            <a:r>
              <a:rPr lang="en-US" sz="2400" i="1" dirty="0">
                <a:solidFill>
                  <a:prstClr val="black"/>
                </a:solidFill>
                <a:latin typeface="Calibri" panose="020F0502020204030204"/>
              </a:rPr>
              <a:t>“made light of” (Matt. 22:5)</a:t>
            </a:r>
          </a:p>
          <a:p>
            <a:pPr marL="971550" lvl="1" indent="-514350">
              <a:buFont typeface="Arial" panose="020B0604020202020204" pitchFamily="34" charset="0"/>
              <a:buChar char="•"/>
            </a:pPr>
            <a:r>
              <a:rPr kumimoji="0" lang="en-US" sz="2400" b="0" i="1" u="none" strike="noStrike" kern="1200" cap="none" spc="0" normalizeH="0" baseline="0" noProof="0" dirty="0">
                <a:ln>
                  <a:noFill/>
                </a:ln>
                <a:solidFill>
                  <a:prstClr val="black"/>
                </a:solidFill>
                <a:effectLst/>
                <a:uLnTx/>
                <a:uFillTx/>
                <a:latin typeface="Calibri" panose="020F0502020204030204"/>
              </a:rPr>
              <a:t>“disregarded” (Heb.</a:t>
            </a:r>
            <a:r>
              <a:rPr kumimoji="0" lang="en-US" sz="2400" b="0" i="1" u="none" strike="noStrike" kern="1200" cap="none" spc="0" normalizeH="0" noProof="0" dirty="0">
                <a:ln>
                  <a:noFill/>
                </a:ln>
                <a:solidFill>
                  <a:prstClr val="black"/>
                </a:solidFill>
                <a:effectLst/>
                <a:uLnTx/>
                <a:uFillTx/>
                <a:latin typeface="Calibri" panose="020F0502020204030204"/>
              </a:rPr>
              <a:t> 8:9)</a:t>
            </a:r>
          </a:p>
          <a:p>
            <a:pPr marL="971550" lvl="1" indent="-514350">
              <a:buFont typeface="Arial" panose="020B0604020202020204" pitchFamily="34" charset="0"/>
              <a:buChar char="•"/>
            </a:pPr>
            <a:r>
              <a:rPr lang="en-US" sz="2400" i="1" baseline="0" dirty="0">
                <a:solidFill>
                  <a:prstClr val="black"/>
                </a:solidFill>
                <a:latin typeface="Calibri" panose="020F0502020204030204"/>
              </a:rPr>
              <a:t>“negligent” (2</a:t>
            </a:r>
            <a:r>
              <a:rPr lang="en-US" sz="2400" i="1" dirty="0">
                <a:solidFill>
                  <a:prstClr val="black"/>
                </a:solidFill>
                <a:latin typeface="Calibri" panose="020F0502020204030204"/>
              </a:rPr>
              <a:t> Pet. 1:12)</a:t>
            </a:r>
          </a:p>
          <a:p>
            <a:pPr marL="971550" lvl="1" indent="-514350">
              <a:buFont typeface="Arial" panose="020B0604020202020204" pitchFamily="34" charset="0"/>
              <a:buChar char="•"/>
            </a:pPr>
            <a:r>
              <a:rPr kumimoji="0" lang="en-US" sz="2400" b="0" i="1" u="none" strike="noStrike" kern="1200" cap="none" spc="0" normalizeH="0" baseline="0" noProof="0" dirty="0">
                <a:ln>
                  <a:noFill/>
                </a:ln>
                <a:solidFill>
                  <a:prstClr val="black"/>
                </a:solidFill>
                <a:effectLst/>
                <a:uLnTx/>
                <a:uFillTx/>
                <a:latin typeface="Calibri" panose="020F0502020204030204"/>
              </a:rPr>
              <a:t>“neglect” (1 Tim. 4:14; Heb. 2:3)</a:t>
            </a:r>
          </a:p>
        </p:txBody>
      </p:sp>
    </p:spTree>
    <p:extLst>
      <p:ext uri="{BB962C8B-B14F-4D97-AF65-F5344CB8AC3E}">
        <p14:creationId xmlns:p14="http://schemas.microsoft.com/office/powerpoint/2010/main" val="287719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FE8B84-7812-423B-90FC-F3AF3BB07F87}"/>
              </a:ext>
            </a:extLst>
          </p:cNvPr>
          <p:cNvSpPr txBox="1"/>
          <p:nvPr/>
        </p:nvSpPr>
        <p:spPr>
          <a:xfrm>
            <a:off x="751840" y="375920"/>
            <a:ext cx="7813040" cy="6001643"/>
          </a:xfrm>
          <a:prstGeom prst="rect">
            <a:avLst/>
          </a:prstGeom>
          <a:noFill/>
        </p:spPr>
        <p:txBody>
          <a:bodyPr wrap="square" rtlCol="0">
            <a:spAutoFit/>
          </a:bodyPr>
          <a:lstStyle/>
          <a:p>
            <a:r>
              <a:rPr lang="en-US" sz="2400" dirty="0"/>
              <a:t>Neglect is enough to ruin a man. A man who is in business need not commit forgery or robbery, to ruin himself; he has only to Neglect his business, and his ruin is certain. A man who is lying on a bed of sickness, need not cut his throat to destroy himself; he has only to Neglect the means of restoration, and he will be ruined. A man floating in a skiff above Niagara, need not move an oar or make an effort to destroy himself; he has only to neglect using the oar at the proper time, and he will certainly be carried over the cataract. Most of the calamities of life are caused by simple neglect. By neglect of education children grow up in ignorance; by neglect a farm grows up to weeds and briars; by neglect a house goes to decay; by neglect of sowing, a man will have no harvest; by neglect of reaping, the harvest would rot in the fields. No worldly interest can prosper where there is neglect; and why may it not be so in religion? There is</a:t>
            </a:r>
          </a:p>
        </p:txBody>
      </p:sp>
    </p:spTree>
    <p:extLst>
      <p:ext uri="{BB962C8B-B14F-4D97-AF65-F5344CB8AC3E}">
        <p14:creationId xmlns:p14="http://schemas.microsoft.com/office/powerpoint/2010/main" val="2226652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FE8B84-7812-423B-90FC-F3AF3BB07F87}"/>
              </a:ext>
            </a:extLst>
          </p:cNvPr>
          <p:cNvSpPr txBox="1"/>
          <p:nvPr/>
        </p:nvSpPr>
        <p:spPr>
          <a:xfrm>
            <a:off x="751840" y="375920"/>
            <a:ext cx="7813040" cy="563231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nothing in earthly affairs that is valuable that will not be ruined if it is not attended to—and why may it not be so with the concerns of the soul? Let no one infer, therefore, that because he is not a drunkard, or an adulterer, or a murderer, that, therefore, he will be saved. Such an inference would be as irrational as it would be for a man to infer that because he is not a murderer his farm will produce a harvest, or that because he is not an adulterer therefore his merchandise will take care of itself. Salvation would be worth nothing if it cost no effort—and there will be no salvation where no effort is put forth.</a:t>
            </a: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effectLst/>
              <a:uLnTx/>
              <a:uFillTx/>
              <a:latin typeface="Calibri" panose="020F0502020204030204"/>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alibri" panose="020F0502020204030204"/>
                <a:ea typeface="+mn-ea"/>
                <a:cs typeface="+mn-cs"/>
              </a:rPr>
              <a:t>Barnes, A. (1884–1885). </a:t>
            </a:r>
            <a:r>
              <a:rPr kumimoji="0" lang="en-US" sz="2400" b="0" i="0" u="sng" strike="noStrike" kern="1200" cap="none" spc="0" normalizeH="0" baseline="0" noProof="0" dirty="0">
                <a:ln>
                  <a:noFill/>
                </a:ln>
                <a:effectLst/>
                <a:uLnTx/>
                <a:uFillTx/>
                <a:latin typeface="Calibri" panose="020F0502020204030204"/>
                <a:ea typeface="+mn-ea"/>
                <a:cs typeface="+mn-cs"/>
              </a:rPr>
              <a:t>Notes on the New Testament: Hebrews</a:t>
            </a:r>
            <a:r>
              <a:rPr lang="en-US" sz="2400" dirty="0">
                <a:latin typeface="Calibri" panose="020F0502020204030204"/>
              </a:rPr>
              <a:t>,</a:t>
            </a:r>
            <a:r>
              <a:rPr kumimoji="0" lang="en-US" sz="2400" b="0" i="0" u="none" strike="noStrike" kern="1200" cap="none" spc="0" normalizeH="0" baseline="0" noProof="0" dirty="0">
                <a:ln>
                  <a:noFill/>
                </a:ln>
                <a:effectLst/>
                <a:uLnTx/>
                <a:uFillTx/>
                <a:latin typeface="Calibri" panose="020F0502020204030204"/>
                <a:ea typeface="+mn-ea"/>
                <a:cs typeface="+mn-cs"/>
              </a:rPr>
              <a:t> (p. 53)</a:t>
            </a:r>
          </a:p>
        </p:txBody>
      </p:sp>
    </p:spTree>
    <p:extLst>
      <p:ext uri="{BB962C8B-B14F-4D97-AF65-F5344CB8AC3E}">
        <p14:creationId xmlns:p14="http://schemas.microsoft.com/office/powerpoint/2010/main" val="3433882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14798506-4631-4ACE-9CB4-0EA4616CB177}"/>
              </a:ext>
            </a:extLst>
          </p:cNvPr>
          <p:cNvSpPr/>
          <p:nvPr/>
        </p:nvSpPr>
        <p:spPr>
          <a:xfrm>
            <a:off x="3139440" y="1009129"/>
            <a:ext cx="3119120" cy="72823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832A9B4-BD2F-409C-8A24-01DBD8FEB664}"/>
              </a:ext>
            </a:extLst>
          </p:cNvPr>
          <p:cNvSpPr txBox="1"/>
          <p:nvPr/>
        </p:nvSpPr>
        <p:spPr>
          <a:xfrm>
            <a:off x="873760" y="406400"/>
            <a:ext cx="7650480" cy="18261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10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Hebrews 2:3</a:t>
            </a:r>
          </a:p>
          <a:p>
            <a:pPr marL="0" marR="0" lvl="0" indent="0" algn="ctr" defTabSz="457200" rtl="0" eaLnBrk="1" fontAlgn="auto" latinLnBrk="0" hangingPunct="1">
              <a:lnSpc>
                <a:spcPct val="100000"/>
              </a:lnSpc>
              <a:spcBef>
                <a:spcPts val="0"/>
              </a:spcBef>
              <a:spcAft>
                <a:spcPts val="10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Neglect</a:t>
            </a:r>
          </a:p>
          <a:p>
            <a:pPr marL="0" marR="0" lvl="0" indent="0" algn="ctr" defTabSz="457200" rtl="0" eaLnBrk="1" fontAlgn="auto" latinLnBrk="0" hangingPunct="1">
              <a:lnSpc>
                <a:spcPct val="100000"/>
              </a:lnSpc>
              <a:spcBef>
                <a:spcPts val="0"/>
              </a:spcBef>
              <a:spcAft>
                <a:spcPts val="1000"/>
              </a:spcAft>
              <a:buClrTx/>
              <a:buSzTx/>
              <a:buFontTx/>
              <a:buNone/>
              <a:tabLst/>
              <a:defRPr/>
            </a:pPr>
            <a:r>
              <a:rPr kumimoji="0" lang="en-US" sz="32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ameleō</a:t>
            </a:r>
            <a:endParaRPr kumimoji="0" lang="en-US" sz="3200" b="0" i="1"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CEE40BBF-DE98-43FA-874F-59E7F5A2BAF4}"/>
              </a:ext>
            </a:extLst>
          </p:cNvPr>
          <p:cNvSpPr txBox="1"/>
          <p:nvPr/>
        </p:nvSpPr>
        <p:spPr>
          <a:xfrm>
            <a:off x="869143" y="2340089"/>
            <a:ext cx="7508240" cy="1815882"/>
          </a:xfrm>
          <a:prstGeom prst="rect">
            <a:avLst/>
          </a:prstGeom>
          <a:noFill/>
        </p:spPr>
        <p:txBody>
          <a:bodyPr wrap="square" rtlCol="0">
            <a:spAutoFit/>
          </a:bodyPr>
          <a:lstStyle/>
          <a:p>
            <a:pPr marR="0" lvl="0" algn="ctr" defTabSz="457200" rtl="0" eaLnBrk="1" fontAlgn="auto" latinLnBrk="0" hangingPunct="1">
              <a:lnSpc>
                <a:spcPct val="100000"/>
              </a:lnSpc>
              <a:spcBef>
                <a:spcPts val="0"/>
              </a:spcBef>
              <a:spcAft>
                <a:spcPts val="0"/>
              </a:spcAft>
              <a:buClrTx/>
              <a:buSzTx/>
              <a:tabLst/>
              <a:defRPr/>
            </a:pPr>
            <a:r>
              <a:rPr lang="en-US" sz="2800" b="1" dirty="0">
                <a:solidFill>
                  <a:prstClr val="black"/>
                </a:solidFill>
                <a:latin typeface="Calibri" panose="020F0502020204030204"/>
              </a:rPr>
              <a:t>Neglect does not require:</a:t>
            </a:r>
          </a:p>
          <a:p>
            <a:pPr marL="1371600" lvl="2" indent="-457200">
              <a:buFont typeface="Arial" panose="020B0604020202020204" pitchFamily="34" charset="0"/>
              <a:buChar char="•"/>
            </a:pPr>
            <a:r>
              <a:rPr lang="en-US" sz="2800" dirty="0">
                <a:solidFill>
                  <a:prstClr val="black"/>
                </a:solidFill>
                <a:latin typeface="Calibri" panose="020F0502020204030204"/>
              </a:rPr>
              <a:t>Opposing</a:t>
            </a:r>
          </a:p>
          <a:p>
            <a:pPr marL="1371600" lvl="2" indent="-457200">
              <a:buFont typeface="Arial" panose="020B0604020202020204" pitchFamily="34" charset="0"/>
              <a:buChar char="•"/>
            </a:pPr>
            <a:r>
              <a:rPr kumimoji="0" lang="en-US" sz="2800" b="0" u="none" strike="noStrike" kern="1200" cap="none" spc="0" normalizeH="0" baseline="0" noProof="0" dirty="0">
                <a:ln>
                  <a:noFill/>
                </a:ln>
                <a:solidFill>
                  <a:prstClr val="black"/>
                </a:solidFill>
                <a:effectLst/>
                <a:uLnTx/>
                <a:uFillTx/>
                <a:latin typeface="Calibri" panose="020F0502020204030204"/>
                <a:ea typeface="+mn-ea"/>
                <a:cs typeface="+mn-cs"/>
              </a:rPr>
              <a:t>Rejecting</a:t>
            </a:r>
          </a:p>
          <a:p>
            <a:pPr marL="1371600" lvl="2" indent="-457200">
              <a:buFont typeface="Arial" panose="020B0604020202020204" pitchFamily="34" charset="0"/>
              <a:buChar char="•"/>
            </a:pPr>
            <a:r>
              <a:rPr lang="en-US" sz="2800" dirty="0">
                <a:solidFill>
                  <a:prstClr val="black"/>
                </a:solidFill>
                <a:latin typeface="Calibri" panose="020F0502020204030204"/>
              </a:rPr>
              <a:t>Setting out to destroy</a:t>
            </a:r>
            <a:endParaRPr kumimoji="0" lang="en-US" sz="2800" b="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BF986DA2-2FC8-4481-985B-46448508993E}"/>
              </a:ext>
            </a:extLst>
          </p:cNvPr>
          <p:cNvGrpSpPr/>
          <p:nvPr/>
        </p:nvGrpSpPr>
        <p:grpSpPr>
          <a:xfrm>
            <a:off x="869143" y="3854216"/>
            <a:ext cx="7503623" cy="2183781"/>
            <a:chOff x="873760" y="4385439"/>
            <a:chExt cx="7503623" cy="2183781"/>
          </a:xfrm>
        </p:grpSpPr>
        <p:pic>
          <p:nvPicPr>
            <p:cNvPr id="4" name="Picture 3" descr="A close up of a lush green field&#10;&#10;Description automatically generated">
              <a:extLst>
                <a:ext uri="{FF2B5EF4-FFF2-40B4-BE49-F238E27FC236}">
                  <a16:creationId xmlns:a16="http://schemas.microsoft.com/office/drawing/2014/main" id="{E873E9BB-E246-445F-A9B7-9CB1015F473E}"/>
                </a:ext>
              </a:extLst>
            </p:cNvPr>
            <p:cNvPicPr>
              <a:picLocks noChangeAspect="1"/>
            </p:cNvPicPr>
            <p:nvPr/>
          </p:nvPicPr>
          <p:blipFill rotWithShape="1">
            <a:blip r:embed="rId2">
              <a:extLst>
                <a:ext uri="{28A0092B-C50C-407E-A947-70E740481C1C}">
                  <a14:useLocalDpi xmlns:a14="http://schemas.microsoft.com/office/drawing/2010/main" val="0"/>
                </a:ext>
              </a:extLst>
            </a:blip>
            <a:srcRect l="12000" t="25275" r="44388" b="34414"/>
            <a:stretch/>
          </p:blipFill>
          <p:spPr>
            <a:xfrm>
              <a:off x="873760" y="4833087"/>
              <a:ext cx="2625227" cy="1616641"/>
            </a:xfrm>
            <a:prstGeom prst="rect">
              <a:avLst/>
            </a:prstGeom>
            <a:ln>
              <a:noFill/>
            </a:ln>
            <a:effectLst>
              <a:softEdge rad="112500"/>
            </a:effectLst>
          </p:spPr>
        </p:pic>
        <p:pic>
          <p:nvPicPr>
            <p:cNvPr id="8" name="Picture 7" descr="An old truck sitting in the grass&#10;&#10;Description automatically generated">
              <a:extLst>
                <a:ext uri="{FF2B5EF4-FFF2-40B4-BE49-F238E27FC236}">
                  <a16:creationId xmlns:a16="http://schemas.microsoft.com/office/drawing/2014/main" id="{4163A16D-71C7-4E10-9672-CEF7439A80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3602" y="4385439"/>
              <a:ext cx="2183781" cy="2183781"/>
            </a:xfrm>
            <a:prstGeom prst="rect">
              <a:avLst/>
            </a:prstGeom>
            <a:ln>
              <a:noFill/>
            </a:ln>
            <a:effectLst>
              <a:softEdge rad="112500"/>
            </a:effectLst>
          </p:spPr>
        </p:pic>
        <p:sp>
          <p:nvSpPr>
            <p:cNvPr id="9" name="TextBox 8">
              <a:extLst>
                <a:ext uri="{FF2B5EF4-FFF2-40B4-BE49-F238E27FC236}">
                  <a16:creationId xmlns:a16="http://schemas.microsoft.com/office/drawing/2014/main" id="{8645D640-5ED6-4AA7-92C5-72FEDCC99029}"/>
                </a:ext>
              </a:extLst>
            </p:cNvPr>
            <p:cNvSpPr txBox="1"/>
            <p:nvPr/>
          </p:nvSpPr>
          <p:spPr>
            <a:xfrm>
              <a:off x="3992690" y="4733466"/>
              <a:ext cx="2066794" cy="1815882"/>
            </a:xfrm>
            <a:prstGeom prst="rect">
              <a:avLst/>
            </a:prstGeom>
            <a:noFill/>
          </p:spPr>
          <p:txBody>
            <a:bodyPr wrap="square" rtlCol="0">
              <a:spAutoFit/>
            </a:bodyPr>
            <a:lstStyle/>
            <a:p>
              <a:pPr algn="ctr"/>
              <a:r>
                <a:rPr lang="en-US" sz="2800" dirty="0"/>
                <a:t>House</a:t>
              </a:r>
            </a:p>
            <a:p>
              <a:pPr algn="ctr"/>
              <a:r>
                <a:rPr lang="en-US" sz="2800" dirty="0"/>
                <a:t>Car / Truck</a:t>
              </a:r>
            </a:p>
            <a:p>
              <a:pPr algn="ctr"/>
              <a:r>
                <a:rPr lang="en-US" sz="2800" dirty="0"/>
                <a:t>Health</a:t>
              </a:r>
            </a:p>
            <a:p>
              <a:pPr algn="ctr"/>
              <a:r>
                <a:rPr lang="en-US" sz="2800" dirty="0"/>
                <a:t>Animal</a:t>
              </a:r>
            </a:p>
          </p:txBody>
        </p:sp>
      </p:grpSp>
      <p:sp>
        <p:nvSpPr>
          <p:cNvPr id="11" name="TextBox 10">
            <a:extLst>
              <a:ext uri="{FF2B5EF4-FFF2-40B4-BE49-F238E27FC236}">
                <a16:creationId xmlns:a16="http://schemas.microsoft.com/office/drawing/2014/main" id="{F6B4696A-9AB2-4380-95A7-0924FA1FCAC5}"/>
              </a:ext>
            </a:extLst>
          </p:cNvPr>
          <p:cNvSpPr txBox="1"/>
          <p:nvPr/>
        </p:nvSpPr>
        <p:spPr>
          <a:xfrm>
            <a:off x="1096291" y="6113390"/>
            <a:ext cx="7053943" cy="523220"/>
          </a:xfrm>
          <a:prstGeom prst="rect">
            <a:avLst/>
          </a:prstGeom>
          <a:noFill/>
        </p:spPr>
        <p:txBody>
          <a:bodyPr wrap="square" rtlCol="0">
            <a:spAutoFit/>
          </a:bodyPr>
          <a:lstStyle/>
          <a:p>
            <a:pPr algn="ctr"/>
            <a:r>
              <a:rPr lang="en-US" sz="2800" b="1" i="1" dirty="0"/>
              <a:t>Neglect doesn’t create sudden changes</a:t>
            </a:r>
          </a:p>
        </p:txBody>
      </p:sp>
    </p:spTree>
    <p:extLst>
      <p:ext uri="{BB962C8B-B14F-4D97-AF65-F5344CB8AC3E}">
        <p14:creationId xmlns:p14="http://schemas.microsoft.com/office/powerpoint/2010/main" val="225705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DB57725-B294-474E-8D16-FC282098108D}"/>
              </a:ext>
            </a:extLst>
          </p:cNvPr>
          <p:cNvSpPr txBox="1"/>
          <p:nvPr/>
        </p:nvSpPr>
        <p:spPr>
          <a:xfrm>
            <a:off x="1295400" y="2245360"/>
            <a:ext cx="6553200" cy="1938992"/>
          </a:xfrm>
          <a:prstGeom prst="rect">
            <a:avLst/>
          </a:prstGeom>
          <a:noFill/>
        </p:spPr>
        <p:txBody>
          <a:bodyPr wrap="square" rtlCol="0">
            <a:spAutoFit/>
          </a:bodyPr>
          <a:lstStyle/>
          <a:p>
            <a:pPr algn="ctr"/>
            <a:r>
              <a:rPr lang="en-US" sz="6000" b="1" dirty="0">
                <a:latin typeface="Cavolini" panose="03000502040302020204" pitchFamily="66" charset="0"/>
                <a:cs typeface="Cavolini" panose="03000502040302020204" pitchFamily="66" charset="0"/>
              </a:rPr>
              <a:t>Neglecting</a:t>
            </a:r>
          </a:p>
          <a:p>
            <a:pPr algn="ctr"/>
            <a:r>
              <a:rPr lang="en-US" sz="6000" b="1" dirty="0">
                <a:latin typeface="Cavolini" panose="03000502040302020204" pitchFamily="66" charset="0"/>
                <a:cs typeface="Cavolini" panose="03000502040302020204" pitchFamily="66" charset="0"/>
              </a:rPr>
              <a:t>our Salvation</a:t>
            </a:r>
          </a:p>
        </p:txBody>
      </p:sp>
      <p:sp>
        <p:nvSpPr>
          <p:cNvPr id="16" name="TextBox 15">
            <a:extLst>
              <a:ext uri="{FF2B5EF4-FFF2-40B4-BE49-F238E27FC236}">
                <a16:creationId xmlns:a16="http://schemas.microsoft.com/office/drawing/2014/main" id="{E6401366-CBCA-4563-B4F3-A81BA83FD43F}"/>
              </a:ext>
            </a:extLst>
          </p:cNvPr>
          <p:cNvSpPr txBox="1"/>
          <p:nvPr/>
        </p:nvSpPr>
        <p:spPr>
          <a:xfrm>
            <a:off x="5628640" y="307647"/>
            <a:ext cx="2865120" cy="461665"/>
          </a:xfrm>
          <a:prstGeom prst="rect">
            <a:avLst/>
          </a:prstGeom>
          <a:noFill/>
        </p:spPr>
        <p:txBody>
          <a:bodyPr wrap="square" rtlCol="0">
            <a:spAutoFit/>
          </a:bodyPr>
          <a:lstStyle/>
          <a:p>
            <a:pPr algn="r"/>
            <a:r>
              <a:rPr lang="en-US" sz="2400" dirty="0"/>
              <a:t>Hebrews 2:3</a:t>
            </a:r>
          </a:p>
        </p:txBody>
      </p:sp>
      <p:sp>
        <p:nvSpPr>
          <p:cNvPr id="18" name="TextBox 17">
            <a:extLst>
              <a:ext uri="{FF2B5EF4-FFF2-40B4-BE49-F238E27FC236}">
                <a16:creationId xmlns:a16="http://schemas.microsoft.com/office/drawing/2014/main" id="{C7E72EA1-6936-4DC3-BDE7-D056C9FB7726}"/>
              </a:ext>
            </a:extLst>
          </p:cNvPr>
          <p:cNvSpPr txBox="1"/>
          <p:nvPr/>
        </p:nvSpPr>
        <p:spPr>
          <a:xfrm>
            <a:off x="690880" y="6058207"/>
            <a:ext cx="4602480" cy="461665"/>
          </a:xfrm>
          <a:prstGeom prst="rect">
            <a:avLst/>
          </a:prstGeom>
          <a:noFill/>
        </p:spPr>
        <p:txBody>
          <a:bodyPr wrap="square" rtlCol="0">
            <a:spAutoFit/>
          </a:bodyPr>
          <a:lstStyle/>
          <a:p>
            <a:r>
              <a:rPr lang="en-US" sz="2400" dirty="0"/>
              <a:t>How could we neglect salvation?</a:t>
            </a:r>
          </a:p>
        </p:txBody>
      </p:sp>
    </p:spTree>
    <p:extLst>
      <p:ext uri="{BB962C8B-B14F-4D97-AF65-F5344CB8AC3E}">
        <p14:creationId xmlns:p14="http://schemas.microsoft.com/office/powerpoint/2010/main" val="1699378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DB57725-B294-474E-8D16-FC282098108D}"/>
              </a:ext>
            </a:extLst>
          </p:cNvPr>
          <p:cNvSpPr txBox="1"/>
          <p:nvPr/>
        </p:nvSpPr>
        <p:spPr>
          <a:xfrm>
            <a:off x="3606800" y="518160"/>
            <a:ext cx="480568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Neglecting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our Salvation</a:t>
            </a:r>
          </a:p>
        </p:txBody>
      </p:sp>
      <p:sp>
        <p:nvSpPr>
          <p:cNvPr id="15" name="TextBox 14">
            <a:extLst>
              <a:ext uri="{FF2B5EF4-FFF2-40B4-BE49-F238E27FC236}">
                <a16:creationId xmlns:a16="http://schemas.microsoft.com/office/drawing/2014/main" id="{02A877F3-143C-451A-91BE-FC4C204AF812}"/>
              </a:ext>
            </a:extLst>
          </p:cNvPr>
          <p:cNvSpPr txBox="1"/>
          <p:nvPr/>
        </p:nvSpPr>
        <p:spPr>
          <a:xfrm>
            <a:off x="782320" y="2504441"/>
            <a:ext cx="6736080" cy="584775"/>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p:txBody>
      </p:sp>
    </p:spTree>
    <p:extLst>
      <p:ext uri="{BB962C8B-B14F-4D97-AF65-F5344CB8AC3E}">
        <p14:creationId xmlns:p14="http://schemas.microsoft.com/office/powerpoint/2010/main" val="2909558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7F8970-E584-49F1-BCC5-03D3B64920D2}"/>
              </a:ext>
            </a:extLst>
          </p:cNvPr>
          <p:cNvSpPr txBox="1"/>
          <p:nvPr/>
        </p:nvSpPr>
        <p:spPr>
          <a:xfrm>
            <a:off x="3098800" y="675641"/>
            <a:ext cx="5567680" cy="584775"/>
          </a:xfrm>
          <a:prstGeom prst="rect">
            <a:avLst/>
          </a:prstGeom>
          <a:noFill/>
        </p:spPr>
        <p:txBody>
          <a:bodyPr wrap="square" rtlCol="0">
            <a:spAutoFit/>
          </a:bodyPr>
          <a:lstStyle/>
          <a:p>
            <a:pPr marR="0" lvl="0" algn="ctr" defTabSz="457200" rtl="0" eaLnBrk="1" fontAlgn="auto" latinLnBrk="0" hangingPunct="1">
              <a:lnSpc>
                <a:spcPct val="100000"/>
              </a:lnSpc>
              <a:spcBef>
                <a:spcPts val="600"/>
              </a:spcBef>
              <a:spcAft>
                <a:spcPts val="0"/>
              </a:spcAft>
              <a:buClrTx/>
              <a:buSzTx/>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p:txBody>
      </p:sp>
      <p:sp>
        <p:nvSpPr>
          <p:cNvPr id="6" name="TextBox 5">
            <a:extLst>
              <a:ext uri="{FF2B5EF4-FFF2-40B4-BE49-F238E27FC236}">
                <a16:creationId xmlns:a16="http://schemas.microsoft.com/office/drawing/2014/main" id="{61D6F85F-5EAD-4F2B-A2BD-ECC822F75337}"/>
              </a:ext>
            </a:extLst>
          </p:cNvPr>
          <p:cNvSpPr txBox="1"/>
          <p:nvPr/>
        </p:nvSpPr>
        <p:spPr>
          <a:xfrm>
            <a:off x="538480" y="2238047"/>
            <a:ext cx="8128000" cy="1692771"/>
          </a:xfrm>
          <a:prstGeom prst="rect">
            <a:avLst/>
          </a:prstGeom>
          <a:noFill/>
        </p:spPr>
        <p:txBody>
          <a:bodyPr wrap="square" rtlCol="0">
            <a:spAutoFit/>
          </a:bodyPr>
          <a:lstStyle/>
          <a:p>
            <a:pPr marL="457200" indent="-457200">
              <a:buFont typeface="+mj-lt"/>
              <a:buAutoNum type="alphaUcPeriod"/>
            </a:pPr>
            <a:r>
              <a:rPr lang="en-US" sz="2400" b="1" dirty="0"/>
              <a:t>Contrast in the context </a:t>
            </a:r>
            <a:r>
              <a:rPr lang="en-US" sz="2400" dirty="0"/>
              <a:t>(v. 3)</a:t>
            </a:r>
          </a:p>
          <a:p>
            <a:pPr marL="457200" indent="-457200">
              <a:buFont typeface="+mj-lt"/>
              <a:buAutoNum type="alphaUcPeriod"/>
            </a:pPr>
            <a:endParaRPr lang="en-US" sz="800" dirty="0"/>
          </a:p>
          <a:p>
            <a:pPr marL="457200" indent="-457200">
              <a:buFont typeface="+mj-lt"/>
              <a:buAutoNum type="alphaUcPeriod"/>
            </a:pPr>
            <a:r>
              <a:rPr lang="en-US" sz="2400" b="1" dirty="0"/>
              <a:t>Give earnest heed</a:t>
            </a:r>
          </a:p>
          <a:p>
            <a:pPr marL="914400" lvl="1" indent="-457200">
              <a:buFont typeface="Arial" panose="020B0604020202020204" pitchFamily="34" charset="0"/>
              <a:buChar char="•"/>
            </a:pPr>
            <a:r>
              <a:rPr lang="en-US" sz="2400" i="1" dirty="0"/>
              <a:t>“Pay much closer attention” (ESV, NASV)</a:t>
            </a:r>
          </a:p>
          <a:p>
            <a:pPr marL="914400" lvl="1" indent="-457200">
              <a:buFont typeface="Arial" panose="020B0604020202020204" pitchFamily="34" charset="0"/>
              <a:buChar char="•"/>
            </a:pPr>
            <a:r>
              <a:rPr lang="en-US" sz="2400" i="1" dirty="0"/>
              <a:t>Doers and not mere (Jas. 1:22-25)</a:t>
            </a:r>
            <a:endParaRPr lang="en-US" sz="2400" b="1" dirty="0"/>
          </a:p>
        </p:txBody>
      </p:sp>
    </p:spTree>
    <p:extLst>
      <p:ext uri="{BB962C8B-B14F-4D97-AF65-F5344CB8AC3E}">
        <p14:creationId xmlns:p14="http://schemas.microsoft.com/office/powerpoint/2010/main" val="297998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7F8970-E584-49F1-BCC5-03D3B64920D2}"/>
              </a:ext>
            </a:extLst>
          </p:cNvPr>
          <p:cNvSpPr txBox="1"/>
          <p:nvPr/>
        </p:nvSpPr>
        <p:spPr>
          <a:xfrm>
            <a:off x="3098800" y="675641"/>
            <a:ext cx="5567680" cy="584775"/>
          </a:xfrm>
          <a:prstGeom prst="rect">
            <a:avLst/>
          </a:prstGeom>
          <a:noFill/>
        </p:spPr>
        <p:txBody>
          <a:bodyPr wrap="square" rtlCol="0">
            <a:spAutoFit/>
          </a:bodyPr>
          <a:lstStyle/>
          <a:p>
            <a:pPr marR="0" lvl="0" algn="ctr" defTabSz="457200" rtl="0" eaLnBrk="1" fontAlgn="auto" latinLnBrk="0" hangingPunct="1">
              <a:lnSpc>
                <a:spcPct val="100000"/>
              </a:lnSpc>
              <a:spcBef>
                <a:spcPts val="600"/>
              </a:spcBef>
              <a:spcAft>
                <a:spcPts val="0"/>
              </a:spcAft>
              <a:buClrTx/>
              <a:buSzTx/>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p:txBody>
      </p:sp>
      <p:sp>
        <p:nvSpPr>
          <p:cNvPr id="6" name="TextBox 5">
            <a:extLst>
              <a:ext uri="{FF2B5EF4-FFF2-40B4-BE49-F238E27FC236}">
                <a16:creationId xmlns:a16="http://schemas.microsoft.com/office/drawing/2014/main" id="{61D6F85F-5EAD-4F2B-A2BD-ECC822F75337}"/>
              </a:ext>
            </a:extLst>
          </p:cNvPr>
          <p:cNvSpPr txBox="1"/>
          <p:nvPr/>
        </p:nvSpPr>
        <p:spPr>
          <a:xfrm>
            <a:off x="538480" y="2238047"/>
            <a:ext cx="8128000" cy="2554545"/>
          </a:xfrm>
          <a:prstGeom prst="rect">
            <a:avLst/>
          </a:prstGeom>
          <a:noFill/>
        </p:spPr>
        <p:txBody>
          <a:bodyPr wrap="square" rtlCol="0">
            <a:spAutoFit/>
          </a:bodyPr>
          <a:lstStyle/>
          <a:p>
            <a:pPr marL="457200" indent="-457200">
              <a:buFont typeface="+mj-lt"/>
              <a:buAutoNum type="alphaUcPeriod"/>
            </a:pPr>
            <a:r>
              <a:rPr lang="en-US" sz="2400" b="1" dirty="0"/>
              <a:t>Contrast in the context </a:t>
            </a:r>
            <a:r>
              <a:rPr lang="en-US" sz="2400" dirty="0"/>
              <a:t>(v. 3)</a:t>
            </a:r>
          </a:p>
          <a:p>
            <a:pPr marL="457200" indent="-457200">
              <a:buFont typeface="+mj-lt"/>
              <a:buAutoNum type="alphaUcPeriod"/>
            </a:pPr>
            <a:endParaRPr lang="en-US" sz="800" dirty="0"/>
          </a:p>
          <a:p>
            <a:pPr marL="457200" indent="-457200">
              <a:buFont typeface="+mj-lt"/>
              <a:buAutoNum type="alphaUcPeriod"/>
            </a:pPr>
            <a:r>
              <a:rPr lang="en-US" sz="2400" b="1" dirty="0"/>
              <a:t>Give earnest heed</a:t>
            </a:r>
          </a:p>
          <a:p>
            <a:pPr marL="914400" lvl="1" indent="-457200">
              <a:buFont typeface="Arial" panose="020B0604020202020204" pitchFamily="34" charset="0"/>
              <a:buChar char="•"/>
            </a:pPr>
            <a:endParaRPr lang="en-US" sz="800" dirty="0"/>
          </a:p>
          <a:p>
            <a:pPr marL="457200" indent="-457200">
              <a:buFont typeface="+mj-lt"/>
              <a:buAutoNum type="alphaUcPeriod"/>
            </a:pPr>
            <a:r>
              <a:rPr lang="en-US" sz="2400" b="1" dirty="0"/>
              <a:t>Not taking preventative measures</a:t>
            </a:r>
          </a:p>
          <a:p>
            <a:pPr marL="914400" lvl="1" indent="-457200">
              <a:buFont typeface="Arial" panose="020B0604020202020204" pitchFamily="34" charset="0"/>
              <a:buChar char="•"/>
            </a:pPr>
            <a:r>
              <a:rPr lang="en-US" sz="2400" i="1" dirty="0"/>
              <a:t>Like maintenance on car or house</a:t>
            </a:r>
          </a:p>
          <a:p>
            <a:pPr marL="914400" lvl="1" indent="-457200">
              <a:buFont typeface="Arial" panose="020B0604020202020204" pitchFamily="34" charset="0"/>
              <a:buChar char="•"/>
            </a:pPr>
            <a:r>
              <a:rPr lang="en-US" sz="2400" i="1" dirty="0"/>
              <a:t>Like taking care of health</a:t>
            </a:r>
          </a:p>
          <a:p>
            <a:pPr marL="914400" lvl="1" indent="-457200">
              <a:buFont typeface="Arial" panose="020B0604020202020204" pitchFamily="34" charset="0"/>
              <a:buChar char="•"/>
            </a:pPr>
            <a:r>
              <a:rPr lang="en-US" sz="2400" i="1" dirty="0"/>
              <a:t>Watching for dangers (Eph. 6:18; 1 Thess. 5:6)</a:t>
            </a:r>
          </a:p>
        </p:txBody>
      </p:sp>
    </p:spTree>
    <p:extLst>
      <p:ext uri="{BB962C8B-B14F-4D97-AF65-F5344CB8AC3E}">
        <p14:creationId xmlns:p14="http://schemas.microsoft.com/office/powerpoint/2010/main" val="3331745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7F8970-E584-49F1-BCC5-03D3B64920D2}"/>
              </a:ext>
            </a:extLst>
          </p:cNvPr>
          <p:cNvSpPr txBox="1"/>
          <p:nvPr/>
        </p:nvSpPr>
        <p:spPr>
          <a:xfrm>
            <a:off x="3098800" y="675641"/>
            <a:ext cx="5567680" cy="584775"/>
          </a:xfrm>
          <a:prstGeom prst="rect">
            <a:avLst/>
          </a:prstGeom>
          <a:noFill/>
        </p:spPr>
        <p:txBody>
          <a:bodyPr wrap="square" rtlCol="0">
            <a:spAutoFit/>
          </a:bodyPr>
          <a:lstStyle/>
          <a:p>
            <a:pPr marR="0" lvl="0" algn="ctr" defTabSz="457200" rtl="0" eaLnBrk="1" fontAlgn="auto" latinLnBrk="0" hangingPunct="1">
              <a:lnSpc>
                <a:spcPct val="100000"/>
              </a:lnSpc>
              <a:spcBef>
                <a:spcPts val="600"/>
              </a:spcBef>
              <a:spcAft>
                <a:spcPts val="0"/>
              </a:spcAft>
              <a:buClrTx/>
              <a:buSzTx/>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p:txBody>
      </p:sp>
      <p:sp>
        <p:nvSpPr>
          <p:cNvPr id="6" name="TextBox 5">
            <a:extLst>
              <a:ext uri="{FF2B5EF4-FFF2-40B4-BE49-F238E27FC236}">
                <a16:creationId xmlns:a16="http://schemas.microsoft.com/office/drawing/2014/main" id="{61D6F85F-5EAD-4F2B-A2BD-ECC822F75337}"/>
              </a:ext>
            </a:extLst>
          </p:cNvPr>
          <p:cNvSpPr txBox="1"/>
          <p:nvPr/>
        </p:nvSpPr>
        <p:spPr>
          <a:xfrm>
            <a:off x="538480" y="2238047"/>
            <a:ext cx="8128000" cy="3416320"/>
          </a:xfrm>
          <a:prstGeom prst="rect">
            <a:avLst/>
          </a:prstGeom>
          <a:noFill/>
        </p:spPr>
        <p:txBody>
          <a:bodyPr wrap="square" rtlCol="0">
            <a:spAutoFit/>
          </a:bodyPr>
          <a:lstStyle/>
          <a:p>
            <a:pPr marL="457200" indent="-457200">
              <a:buFont typeface="+mj-lt"/>
              <a:buAutoNum type="alphaUcPeriod"/>
            </a:pPr>
            <a:r>
              <a:rPr lang="en-US" sz="2400" b="1" dirty="0"/>
              <a:t>Contrast in the context </a:t>
            </a:r>
            <a:r>
              <a:rPr lang="en-US" sz="2400" dirty="0"/>
              <a:t>(v. 3)</a:t>
            </a:r>
          </a:p>
          <a:p>
            <a:pPr marL="457200" indent="-457200">
              <a:buFont typeface="+mj-lt"/>
              <a:buAutoNum type="alphaUcPeriod"/>
            </a:pPr>
            <a:endParaRPr lang="en-US" sz="800" dirty="0"/>
          </a:p>
          <a:p>
            <a:pPr marL="457200" indent="-457200">
              <a:buFont typeface="+mj-lt"/>
              <a:buAutoNum type="alphaUcPeriod"/>
            </a:pPr>
            <a:r>
              <a:rPr lang="en-US" sz="2400" b="1" dirty="0"/>
              <a:t>Give earnest heed</a:t>
            </a:r>
          </a:p>
          <a:p>
            <a:pPr marL="914400" lvl="1" indent="-457200">
              <a:buFont typeface="Arial" panose="020B0604020202020204" pitchFamily="34" charset="0"/>
              <a:buChar char="•"/>
            </a:pPr>
            <a:endParaRPr lang="en-US" sz="800" dirty="0"/>
          </a:p>
          <a:p>
            <a:pPr marL="457200" indent="-457200">
              <a:buFont typeface="+mj-lt"/>
              <a:buAutoNum type="alphaUcPeriod"/>
            </a:pPr>
            <a:r>
              <a:rPr lang="en-US" sz="2400" b="1" dirty="0"/>
              <a:t>Not taking preventative measures</a:t>
            </a:r>
          </a:p>
          <a:p>
            <a:pPr marL="457200" indent="-457200">
              <a:buFont typeface="+mj-lt"/>
              <a:buAutoNum type="alphaUcPeriod"/>
            </a:pPr>
            <a:endParaRPr lang="en-US" sz="800" b="1" dirty="0"/>
          </a:p>
          <a:p>
            <a:pPr marL="457200" indent="-457200">
              <a:buFont typeface="+mj-lt"/>
              <a:buAutoNum type="alphaUcPeriod"/>
            </a:pPr>
            <a:r>
              <a:rPr lang="en-US" sz="2400" b="1" dirty="0"/>
              <a:t>Ignoring problems that need attention</a:t>
            </a:r>
          </a:p>
          <a:p>
            <a:pPr marL="914400" lvl="1" indent="-457200">
              <a:buFont typeface="Arial" panose="020B0604020202020204" pitchFamily="34" charset="0"/>
              <a:buChar char="•"/>
            </a:pPr>
            <a:r>
              <a:rPr lang="en-US" sz="2400" i="1" dirty="0"/>
              <a:t>Like ignoring the knock in the engine</a:t>
            </a:r>
          </a:p>
          <a:p>
            <a:pPr marL="914400" lvl="1" indent="-457200">
              <a:buFont typeface="Arial" panose="020B0604020202020204" pitchFamily="34" charset="0"/>
              <a:buChar char="•"/>
            </a:pPr>
            <a:r>
              <a:rPr lang="en-US" sz="2400" i="1" dirty="0"/>
              <a:t>Like ignoring the water spot on the ceiling</a:t>
            </a:r>
          </a:p>
          <a:p>
            <a:pPr marL="914400" lvl="1" indent="-457200">
              <a:buFont typeface="Arial" panose="020B0604020202020204" pitchFamily="34" charset="0"/>
              <a:buChar char="•"/>
            </a:pPr>
            <a:r>
              <a:rPr lang="en-US" sz="2400" i="1" dirty="0"/>
              <a:t>Like ignoring the pain in your chest</a:t>
            </a:r>
          </a:p>
          <a:p>
            <a:pPr marL="914400" lvl="1" indent="-457200">
              <a:buFont typeface="Arial" panose="020B0604020202020204" pitchFamily="34" charset="0"/>
              <a:buChar char="•"/>
            </a:pPr>
            <a:r>
              <a:rPr lang="en-US" sz="2400" i="1" dirty="0"/>
              <a:t>Times we see a problem and walk away (Jas. 1:23-24)</a:t>
            </a:r>
          </a:p>
        </p:txBody>
      </p:sp>
    </p:spTree>
    <p:extLst>
      <p:ext uri="{BB962C8B-B14F-4D97-AF65-F5344CB8AC3E}">
        <p14:creationId xmlns:p14="http://schemas.microsoft.com/office/powerpoint/2010/main" val="270983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Effect transition="in" filter="fade">
                                      <p:cBhvr>
                                        <p:cTn id="7" dur="1000"/>
                                        <p:tgtEl>
                                          <p:spTgt spid="6">
                                            <p:txEl>
                                              <p:pRg st="7" end="7"/>
                                            </p:txEl>
                                          </p:spTgt>
                                        </p:tgtEl>
                                      </p:cBhvr>
                                    </p:animEffect>
                                    <p:anim calcmode="lin" valueType="num">
                                      <p:cBhvr>
                                        <p:cTn id="8"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8" end="8"/>
                                            </p:txEl>
                                          </p:spTgt>
                                        </p:tgtEl>
                                        <p:attrNameLst>
                                          <p:attrName>style.visibility</p:attrName>
                                        </p:attrNameLst>
                                      </p:cBhvr>
                                      <p:to>
                                        <p:strVal val="visible"/>
                                      </p:to>
                                    </p:set>
                                    <p:animEffect transition="in" filter="fade">
                                      <p:cBhvr>
                                        <p:cTn id="14" dur="1000"/>
                                        <p:tgtEl>
                                          <p:spTgt spid="6">
                                            <p:txEl>
                                              <p:pRg st="8" end="8"/>
                                            </p:txEl>
                                          </p:spTgt>
                                        </p:tgtEl>
                                      </p:cBhvr>
                                    </p:animEffect>
                                    <p:anim calcmode="lin" valueType="num">
                                      <p:cBhvr>
                                        <p:cTn id="1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animEffect transition="in" filter="fade">
                                      <p:cBhvr>
                                        <p:cTn id="21" dur="1000"/>
                                        <p:tgtEl>
                                          <p:spTgt spid="6">
                                            <p:txEl>
                                              <p:pRg st="9" end="9"/>
                                            </p:txEl>
                                          </p:spTgt>
                                        </p:tgtEl>
                                      </p:cBhvr>
                                    </p:animEffect>
                                    <p:anim calcmode="lin" valueType="num">
                                      <p:cBhvr>
                                        <p:cTn id="22"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10" end="10"/>
                                            </p:txEl>
                                          </p:spTgt>
                                        </p:tgtEl>
                                        <p:attrNameLst>
                                          <p:attrName>style.visibility</p:attrName>
                                        </p:attrNameLst>
                                      </p:cBhvr>
                                      <p:to>
                                        <p:strVal val="visible"/>
                                      </p:to>
                                    </p:set>
                                    <p:animEffect transition="in" filter="fade">
                                      <p:cBhvr>
                                        <p:cTn id="28" dur="1000"/>
                                        <p:tgtEl>
                                          <p:spTgt spid="6">
                                            <p:txEl>
                                              <p:pRg st="10" end="10"/>
                                            </p:txEl>
                                          </p:spTgt>
                                        </p:tgtEl>
                                      </p:cBhvr>
                                    </p:animEffect>
                                    <p:anim calcmode="lin" valueType="num">
                                      <p:cBhvr>
                                        <p:cTn id="29"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7F8970-E584-49F1-BCC5-03D3B64920D2}"/>
              </a:ext>
            </a:extLst>
          </p:cNvPr>
          <p:cNvSpPr txBox="1"/>
          <p:nvPr/>
        </p:nvSpPr>
        <p:spPr>
          <a:xfrm>
            <a:off x="3098800" y="675641"/>
            <a:ext cx="556768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p:txBody>
      </p:sp>
      <p:sp>
        <p:nvSpPr>
          <p:cNvPr id="6" name="TextBox 5">
            <a:extLst>
              <a:ext uri="{FF2B5EF4-FFF2-40B4-BE49-F238E27FC236}">
                <a16:creationId xmlns:a16="http://schemas.microsoft.com/office/drawing/2014/main" id="{61D6F85F-5EAD-4F2B-A2BD-ECC822F75337}"/>
              </a:ext>
            </a:extLst>
          </p:cNvPr>
          <p:cNvSpPr txBox="1"/>
          <p:nvPr/>
        </p:nvSpPr>
        <p:spPr>
          <a:xfrm>
            <a:off x="538480" y="2238047"/>
            <a:ext cx="8128000" cy="3170099"/>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Contrast in the context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(v. 3)</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Give earnest heed</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Not taking preventative measures</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Ignoring problems that need attention</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endParaRPr lang="en-US" sz="800" b="1" dirty="0">
              <a:solidFill>
                <a:prstClr val="black"/>
              </a:solidFill>
              <a:latin typeface="Calibri" panose="020F0502020204030204"/>
            </a:endParaRP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Delay obedience / compliance (3:7, 13)</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Like plans to see about the leak in the bathroom</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i="1" dirty="0">
                <a:solidFill>
                  <a:prstClr val="black"/>
                </a:solidFill>
                <a:latin typeface="Calibri" panose="020F0502020204030204"/>
              </a:rPr>
              <a:t>Going to… plan to… need to… but just haven’t</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8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9" end="9"/>
                                            </p:txEl>
                                          </p:spTgt>
                                        </p:tgtEl>
                                        <p:attrNameLst>
                                          <p:attrName>style.visibility</p:attrName>
                                        </p:attrNameLst>
                                      </p:cBhvr>
                                      <p:to>
                                        <p:strVal val="visible"/>
                                      </p:to>
                                    </p:set>
                                    <p:animEffect transition="in" filter="fade">
                                      <p:cBhvr>
                                        <p:cTn id="7" dur="1000"/>
                                        <p:tgtEl>
                                          <p:spTgt spid="6">
                                            <p:txEl>
                                              <p:pRg st="9" end="9"/>
                                            </p:txEl>
                                          </p:spTgt>
                                        </p:tgtEl>
                                      </p:cBhvr>
                                    </p:animEffect>
                                    <p:anim calcmode="lin" valueType="num">
                                      <p:cBhvr>
                                        <p:cTn id="8"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0" end="10"/>
                                            </p:txEl>
                                          </p:spTgt>
                                        </p:tgtEl>
                                        <p:attrNameLst>
                                          <p:attrName>style.visibility</p:attrName>
                                        </p:attrNameLst>
                                      </p:cBhvr>
                                      <p:to>
                                        <p:strVal val="visible"/>
                                      </p:to>
                                    </p:set>
                                    <p:animEffect transition="in" filter="fade">
                                      <p:cBhvr>
                                        <p:cTn id="14" dur="1000"/>
                                        <p:tgtEl>
                                          <p:spTgt spid="6">
                                            <p:txEl>
                                              <p:pRg st="10" end="10"/>
                                            </p:txEl>
                                          </p:spTgt>
                                        </p:tgtEl>
                                      </p:cBhvr>
                                    </p:animEffect>
                                    <p:anim calcmode="lin" valueType="num">
                                      <p:cBhvr>
                                        <p:cTn id="15"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DB57725-B294-474E-8D16-FC282098108D}"/>
              </a:ext>
            </a:extLst>
          </p:cNvPr>
          <p:cNvSpPr txBox="1"/>
          <p:nvPr/>
        </p:nvSpPr>
        <p:spPr>
          <a:xfrm>
            <a:off x="3606800" y="518160"/>
            <a:ext cx="480568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Neglecting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our Salvation</a:t>
            </a:r>
          </a:p>
        </p:txBody>
      </p:sp>
      <p:sp>
        <p:nvSpPr>
          <p:cNvPr id="15" name="TextBox 14">
            <a:extLst>
              <a:ext uri="{FF2B5EF4-FFF2-40B4-BE49-F238E27FC236}">
                <a16:creationId xmlns:a16="http://schemas.microsoft.com/office/drawing/2014/main" id="{02A877F3-143C-451A-91BE-FC4C204AF812}"/>
              </a:ext>
            </a:extLst>
          </p:cNvPr>
          <p:cNvSpPr txBox="1"/>
          <p:nvPr/>
        </p:nvSpPr>
        <p:spPr>
          <a:xfrm>
            <a:off x="782320" y="2504441"/>
            <a:ext cx="6736080" cy="1154162"/>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Being Diligent (4:11)</a:t>
            </a:r>
          </a:p>
        </p:txBody>
      </p:sp>
    </p:spTree>
    <p:extLst>
      <p:ext uri="{BB962C8B-B14F-4D97-AF65-F5344CB8AC3E}">
        <p14:creationId xmlns:p14="http://schemas.microsoft.com/office/powerpoint/2010/main" val="3837720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3032E7-A135-46A0-89FC-4D2BC3FBA338}"/>
              </a:ext>
            </a:extLst>
          </p:cNvPr>
          <p:cNvSpPr txBox="1"/>
          <p:nvPr/>
        </p:nvSpPr>
        <p:spPr>
          <a:xfrm>
            <a:off x="548640" y="695961"/>
            <a:ext cx="6736080" cy="584775"/>
          </a:xfrm>
          <a:prstGeom prst="rect">
            <a:avLst/>
          </a:prstGeom>
          <a:noFill/>
        </p:spPr>
        <p:txBody>
          <a:bodyPr wrap="square" rtlCol="0">
            <a:spAutoFit/>
          </a:bodyPr>
          <a:lstStyle/>
          <a:p>
            <a:pPr marR="0" lvl="0" algn="ctr" defTabSz="457200" rtl="0" eaLnBrk="1" fontAlgn="auto" latinLnBrk="0" hangingPunct="1">
              <a:lnSpc>
                <a:spcPct val="100000"/>
              </a:lnSpc>
              <a:spcBef>
                <a:spcPts val="600"/>
              </a:spcBef>
              <a:spcAft>
                <a:spcPts val="0"/>
              </a:spcAft>
              <a:buClrTx/>
              <a:buSzTx/>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Being Diligent (4:11)</a:t>
            </a:r>
          </a:p>
        </p:txBody>
      </p:sp>
      <p:sp>
        <p:nvSpPr>
          <p:cNvPr id="4" name="TextBox 3">
            <a:extLst>
              <a:ext uri="{FF2B5EF4-FFF2-40B4-BE49-F238E27FC236}">
                <a16:creationId xmlns:a16="http://schemas.microsoft.com/office/drawing/2014/main" id="{FACB1E03-DEE0-410C-9263-347D8B2F173C}"/>
              </a:ext>
            </a:extLst>
          </p:cNvPr>
          <p:cNvSpPr txBox="1"/>
          <p:nvPr/>
        </p:nvSpPr>
        <p:spPr>
          <a:xfrm>
            <a:off x="538480" y="2105967"/>
            <a:ext cx="8128000" cy="4401205"/>
          </a:xfrm>
          <a:prstGeom prst="rect">
            <a:avLst/>
          </a:prstGeom>
          <a:noFill/>
        </p:spPr>
        <p:txBody>
          <a:bodyPr wrap="square" rtlCol="0">
            <a:spAutoFit/>
          </a:bodyPr>
          <a:lstStyle/>
          <a:p>
            <a:pPr marL="457200" indent="-457200">
              <a:buFont typeface="+mj-lt"/>
              <a:buAutoNum type="alphaUcPeriod"/>
            </a:pPr>
            <a:r>
              <a:rPr lang="en-US" sz="2400" b="1" dirty="0"/>
              <a:t>Context:</a:t>
            </a:r>
          </a:p>
          <a:p>
            <a:pPr marL="914400" lvl="1" indent="-457200">
              <a:buFont typeface="Arial" panose="020B0604020202020204" pitchFamily="34" charset="0"/>
              <a:buChar char="•"/>
            </a:pPr>
            <a:r>
              <a:rPr lang="en-US" sz="2400" i="1" dirty="0"/>
              <a:t>Warning not to fail as Israel of old (vv. 1-13)</a:t>
            </a:r>
          </a:p>
          <a:p>
            <a:pPr marL="914400" lvl="1" indent="-457200">
              <a:buFont typeface="Arial" panose="020B0604020202020204" pitchFamily="34" charset="0"/>
              <a:buChar char="•"/>
            </a:pPr>
            <a:r>
              <a:rPr lang="en-US" sz="2400" i="1" dirty="0"/>
              <a:t>Israel heard word – but did not profit (v. 2)</a:t>
            </a:r>
          </a:p>
          <a:p>
            <a:pPr marL="914400" lvl="1" indent="-457200">
              <a:buFont typeface="Arial" panose="020B0604020202020204" pitchFamily="34" charset="0"/>
              <a:buChar char="•"/>
            </a:pPr>
            <a:r>
              <a:rPr lang="en-US" sz="2400" i="1" dirty="0"/>
              <a:t>Point: be diligent lest we fall (v. 11)</a:t>
            </a:r>
          </a:p>
          <a:p>
            <a:pPr marL="914400" lvl="1" indent="-457200">
              <a:buFont typeface="Arial" panose="020B0604020202020204" pitchFamily="34" charset="0"/>
              <a:buChar char="•"/>
            </a:pPr>
            <a:r>
              <a:rPr lang="en-US" sz="2400" i="1" dirty="0"/>
              <a:t>For God sees all and knows all (vv. 12-13)</a:t>
            </a:r>
          </a:p>
          <a:p>
            <a:pPr marL="914400" lvl="1" indent="-457200">
              <a:buFont typeface="Arial" panose="020B0604020202020204" pitchFamily="34" charset="0"/>
              <a:buChar char="•"/>
            </a:pPr>
            <a:endParaRPr lang="en-US" sz="800" i="1" dirty="0"/>
          </a:p>
          <a:p>
            <a:pPr marL="457200" indent="-457200">
              <a:buFont typeface="+mj-lt"/>
              <a:buAutoNum type="alphaUcPeriod"/>
            </a:pPr>
            <a:r>
              <a:rPr lang="en-US" sz="2400" b="1" dirty="0"/>
              <a:t>Diligent</a:t>
            </a:r>
          </a:p>
          <a:p>
            <a:pPr marL="914400" lvl="1" indent="-457200">
              <a:buFont typeface="Arial" panose="020B0604020202020204" pitchFamily="34" charset="0"/>
              <a:buChar char="•"/>
            </a:pPr>
            <a:r>
              <a:rPr lang="en-US" sz="2400" i="1" dirty="0"/>
              <a:t>KJV – “labor” – work, action, effort</a:t>
            </a:r>
          </a:p>
          <a:p>
            <a:pPr marL="914400" lvl="1" indent="-457200">
              <a:buFont typeface="Arial" panose="020B0604020202020204" pitchFamily="34" charset="0"/>
              <a:buChar char="•"/>
            </a:pPr>
            <a:r>
              <a:rPr lang="en-US" sz="2400" i="1" dirty="0"/>
              <a:t>Put every ounce of energy into it</a:t>
            </a:r>
          </a:p>
          <a:p>
            <a:pPr marL="914400" lvl="1" indent="-457200">
              <a:buFont typeface="Arial" panose="020B0604020202020204" pitchFamily="34" charset="0"/>
              <a:buChar char="•"/>
            </a:pPr>
            <a:r>
              <a:rPr lang="en-US" sz="2400" i="1" dirty="0"/>
              <a:t>2 Pet. 1:5, 10</a:t>
            </a:r>
          </a:p>
          <a:p>
            <a:pPr marL="914400" lvl="1" indent="-457200">
              <a:buFont typeface="Arial" panose="020B0604020202020204" pitchFamily="34" charset="0"/>
              <a:buChar char="•"/>
            </a:pPr>
            <a:endParaRPr lang="en-US" sz="800" i="1" dirty="0"/>
          </a:p>
          <a:p>
            <a:pPr marL="457200" indent="-457200">
              <a:buFont typeface="+mj-lt"/>
              <a:buAutoNum type="alphaUcPeriod"/>
            </a:pPr>
            <a:r>
              <a:rPr lang="en-US" sz="2400" b="1" dirty="0"/>
              <a:t>We are neglecting our salvation – if we are not giving it our all</a:t>
            </a:r>
          </a:p>
        </p:txBody>
      </p:sp>
    </p:spTree>
    <p:extLst>
      <p:ext uri="{BB962C8B-B14F-4D97-AF65-F5344CB8AC3E}">
        <p14:creationId xmlns:p14="http://schemas.microsoft.com/office/powerpoint/2010/main" val="1849240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000"/>
                                        <p:tgtEl>
                                          <p:spTgt spid="4">
                                            <p:txEl>
                                              <p:pRg st="9" end="9"/>
                                            </p:txEl>
                                          </p:spTgt>
                                        </p:tgtEl>
                                      </p:cBhvr>
                                    </p:animEffect>
                                    <p:anim calcmode="lin" valueType="num">
                                      <p:cBhvr>
                                        <p:cTn id="6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11" end="11"/>
                                            </p:txEl>
                                          </p:spTgt>
                                        </p:tgtEl>
                                        <p:attrNameLst>
                                          <p:attrName>style.visibility</p:attrName>
                                        </p:attrNameLst>
                                      </p:cBhvr>
                                      <p:to>
                                        <p:strVal val="visible"/>
                                      </p:to>
                                    </p:set>
                                    <p:animEffect transition="in" filter="fade">
                                      <p:cBhvr>
                                        <p:cTn id="70" dur="1000"/>
                                        <p:tgtEl>
                                          <p:spTgt spid="4">
                                            <p:txEl>
                                              <p:pRg st="11" end="11"/>
                                            </p:txEl>
                                          </p:spTgt>
                                        </p:tgtEl>
                                      </p:cBhvr>
                                    </p:animEffect>
                                    <p:anim calcmode="lin" valueType="num">
                                      <p:cBhvr>
                                        <p:cTn id="71"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DB57725-B294-474E-8D16-FC282098108D}"/>
              </a:ext>
            </a:extLst>
          </p:cNvPr>
          <p:cNvSpPr txBox="1"/>
          <p:nvPr/>
        </p:nvSpPr>
        <p:spPr>
          <a:xfrm>
            <a:off x="3606800" y="518160"/>
            <a:ext cx="480568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Neglecting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our Salvation</a:t>
            </a:r>
          </a:p>
        </p:txBody>
      </p:sp>
      <p:sp>
        <p:nvSpPr>
          <p:cNvPr id="15" name="TextBox 14">
            <a:extLst>
              <a:ext uri="{FF2B5EF4-FFF2-40B4-BE49-F238E27FC236}">
                <a16:creationId xmlns:a16="http://schemas.microsoft.com/office/drawing/2014/main" id="{02A877F3-143C-451A-91BE-FC4C204AF812}"/>
              </a:ext>
            </a:extLst>
          </p:cNvPr>
          <p:cNvSpPr txBox="1"/>
          <p:nvPr/>
        </p:nvSpPr>
        <p:spPr>
          <a:xfrm>
            <a:off x="782320" y="2504441"/>
            <a:ext cx="6736080" cy="1723549"/>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Being Diligent (4:11)</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Failing to Grow (5:12 – 6:2)</a:t>
            </a:r>
          </a:p>
        </p:txBody>
      </p:sp>
    </p:spTree>
    <p:extLst>
      <p:ext uri="{BB962C8B-B14F-4D97-AF65-F5344CB8AC3E}">
        <p14:creationId xmlns:p14="http://schemas.microsoft.com/office/powerpoint/2010/main" val="1000788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2CD6A6-298E-4133-9097-A89D932E92CA}"/>
              </a:ext>
            </a:extLst>
          </p:cNvPr>
          <p:cNvSpPr txBox="1"/>
          <p:nvPr/>
        </p:nvSpPr>
        <p:spPr>
          <a:xfrm>
            <a:off x="2407920" y="746761"/>
            <a:ext cx="6736080" cy="584775"/>
          </a:xfrm>
          <a:prstGeom prst="rect">
            <a:avLst/>
          </a:prstGeom>
          <a:noFill/>
        </p:spPr>
        <p:txBody>
          <a:bodyPr wrap="square" rtlCol="0">
            <a:spAutoFit/>
          </a:bodyPr>
          <a:lstStyle/>
          <a:p>
            <a:pPr marR="0" lvl="0" algn="ctr" defTabSz="457200" rtl="0" eaLnBrk="1" fontAlgn="auto" latinLnBrk="0" hangingPunct="1">
              <a:lnSpc>
                <a:spcPct val="100000"/>
              </a:lnSpc>
              <a:spcBef>
                <a:spcPts val="600"/>
              </a:spcBef>
              <a:spcAft>
                <a:spcPts val="0"/>
              </a:spcAft>
              <a:buClrTx/>
              <a:buSzTx/>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Failing to Grow (5:12 – 6:2)</a:t>
            </a:r>
          </a:p>
        </p:txBody>
      </p:sp>
      <p:sp>
        <p:nvSpPr>
          <p:cNvPr id="4" name="TextBox 3">
            <a:extLst>
              <a:ext uri="{FF2B5EF4-FFF2-40B4-BE49-F238E27FC236}">
                <a16:creationId xmlns:a16="http://schemas.microsoft.com/office/drawing/2014/main" id="{A919BED5-7E47-4A2A-8808-630B9A20D5F4}"/>
              </a:ext>
            </a:extLst>
          </p:cNvPr>
          <p:cNvSpPr txBox="1"/>
          <p:nvPr/>
        </p:nvSpPr>
        <p:spPr>
          <a:xfrm>
            <a:off x="538480" y="2105967"/>
            <a:ext cx="8128000" cy="4278094"/>
          </a:xfrm>
          <a:prstGeom prst="rect">
            <a:avLst/>
          </a:prstGeom>
          <a:noFill/>
        </p:spPr>
        <p:txBody>
          <a:bodyPr wrap="square" rtlCol="0">
            <a:spAutoFit/>
          </a:bodyPr>
          <a:lstStyle/>
          <a:p>
            <a:pPr marL="457200" indent="-457200">
              <a:buFont typeface="+mj-lt"/>
              <a:buAutoNum type="alphaUcPeriod"/>
            </a:pPr>
            <a:r>
              <a:rPr lang="en-US" sz="2400" b="1" dirty="0"/>
              <a:t>Fail to grow in knowledge (v.12a)</a:t>
            </a:r>
          </a:p>
          <a:p>
            <a:pPr marL="457200" indent="-457200">
              <a:buFont typeface="+mj-lt"/>
              <a:buAutoNum type="alphaUcPeriod"/>
            </a:pPr>
            <a:endParaRPr lang="en-US" sz="800" b="1" dirty="0"/>
          </a:p>
          <a:p>
            <a:pPr marL="457200" indent="-457200">
              <a:buFont typeface="+mj-lt"/>
              <a:buAutoNum type="alphaUcPeriod"/>
            </a:pPr>
            <a:r>
              <a:rPr lang="en-US" sz="2400" b="1" dirty="0"/>
              <a:t>Fail to retain what we once knew (v. 12b)</a:t>
            </a:r>
          </a:p>
          <a:p>
            <a:pPr marL="457200" indent="-457200">
              <a:buFont typeface="+mj-lt"/>
              <a:buAutoNum type="alphaUcPeriod"/>
            </a:pPr>
            <a:endParaRPr lang="en-US" sz="800" b="1" dirty="0"/>
          </a:p>
          <a:p>
            <a:pPr marL="457200" indent="-457200">
              <a:buFont typeface="+mj-lt"/>
              <a:buAutoNum type="alphaUcPeriod"/>
            </a:pPr>
            <a:r>
              <a:rPr lang="en-US" sz="2400" b="1" dirty="0"/>
              <a:t>Fail to advance beyond the basics (v. 13; 6:1-2)</a:t>
            </a:r>
          </a:p>
          <a:p>
            <a:pPr marL="457200" indent="-457200">
              <a:buFont typeface="+mj-lt"/>
              <a:buAutoNum type="alphaUcPeriod"/>
            </a:pPr>
            <a:endParaRPr lang="en-US" sz="800" b="1" dirty="0"/>
          </a:p>
          <a:p>
            <a:pPr marL="457200" indent="-457200">
              <a:buFont typeface="+mj-lt"/>
              <a:buAutoNum type="alphaUcPeriod"/>
            </a:pPr>
            <a:r>
              <a:rPr lang="en-US" sz="2400" b="1" dirty="0"/>
              <a:t>Fail to grow in use / application (v. 14)</a:t>
            </a:r>
          </a:p>
          <a:p>
            <a:pPr marL="457200" indent="-457200">
              <a:buFont typeface="+mj-lt"/>
              <a:buAutoNum type="alphaUcPeriod"/>
            </a:pPr>
            <a:endParaRPr lang="en-US" sz="800" b="1" dirty="0"/>
          </a:p>
          <a:p>
            <a:pPr marL="457200" indent="-457200">
              <a:buFont typeface="+mj-lt"/>
              <a:buAutoNum type="alphaUcPeriod"/>
            </a:pPr>
            <a:r>
              <a:rPr lang="en-US" sz="2400" b="1" dirty="0"/>
              <a:t>Content to remain as we are</a:t>
            </a:r>
          </a:p>
          <a:p>
            <a:pPr marL="914400" lvl="1" indent="-457200">
              <a:buFont typeface="Arial" panose="020B0604020202020204" pitchFamily="34" charset="0"/>
              <a:buChar char="•"/>
            </a:pPr>
            <a:r>
              <a:rPr lang="en-US" sz="2400" i="1" dirty="0"/>
              <a:t>Not striving to improve / advance (2 Pet. 1:5-10)</a:t>
            </a:r>
          </a:p>
          <a:p>
            <a:pPr marL="914400" lvl="1" indent="-457200">
              <a:buFont typeface="Arial" panose="020B0604020202020204" pitchFamily="34" charset="0"/>
              <a:buChar char="•"/>
            </a:pPr>
            <a:r>
              <a:rPr lang="en-US" sz="2400" i="1" dirty="0"/>
              <a:t>Not striving to know more (2 Pet. 3:18)</a:t>
            </a:r>
          </a:p>
          <a:p>
            <a:pPr marL="914400" lvl="1" indent="-457200">
              <a:buFont typeface="Arial" panose="020B0604020202020204" pitchFamily="34" charset="0"/>
              <a:buChar char="•"/>
            </a:pPr>
            <a:r>
              <a:rPr lang="en-US" sz="2400" i="1" dirty="0"/>
              <a:t>Not striving to be more pleasing (2 Pet. 3:18)</a:t>
            </a:r>
          </a:p>
          <a:p>
            <a:pPr marL="914400" lvl="1" indent="-457200">
              <a:buFont typeface="Arial" panose="020B0604020202020204" pitchFamily="34" charset="0"/>
              <a:buChar char="•"/>
            </a:pPr>
            <a:r>
              <a:rPr lang="en-US" sz="2400" i="1" dirty="0"/>
              <a:t>Not striving to have more wisdom (Jas. 1:5)</a:t>
            </a:r>
          </a:p>
          <a:p>
            <a:pPr marL="914400" lvl="1" indent="-457200">
              <a:buFont typeface="Arial" panose="020B0604020202020204" pitchFamily="34" charset="0"/>
              <a:buChar char="•"/>
            </a:pPr>
            <a:r>
              <a:rPr lang="en-US" sz="2400" i="1" dirty="0"/>
              <a:t>Not striving to be more mature (Heb. 5:14)</a:t>
            </a:r>
          </a:p>
        </p:txBody>
      </p:sp>
    </p:spTree>
    <p:extLst>
      <p:ext uri="{BB962C8B-B14F-4D97-AF65-F5344CB8AC3E}">
        <p14:creationId xmlns:p14="http://schemas.microsoft.com/office/powerpoint/2010/main" val="141896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1000"/>
                                        <p:tgtEl>
                                          <p:spTgt spid="4">
                                            <p:txEl>
                                              <p:pRg st="9" end="9"/>
                                            </p:txEl>
                                          </p:spTgt>
                                        </p:tgtEl>
                                      </p:cBhvr>
                                    </p:animEffect>
                                    <p:anim calcmode="lin" valueType="num">
                                      <p:cBhvr>
                                        <p:cTn id="4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Effect transition="in" filter="fade">
                                      <p:cBhvr>
                                        <p:cTn id="49" dur="1000"/>
                                        <p:tgtEl>
                                          <p:spTgt spid="4">
                                            <p:txEl>
                                              <p:pRg st="10" end="10"/>
                                            </p:txEl>
                                          </p:spTgt>
                                        </p:tgtEl>
                                      </p:cBhvr>
                                    </p:animEffect>
                                    <p:anim calcmode="lin" valueType="num">
                                      <p:cBhvr>
                                        <p:cTn id="50"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11" end="11"/>
                                            </p:txEl>
                                          </p:spTgt>
                                        </p:tgtEl>
                                        <p:attrNameLst>
                                          <p:attrName>style.visibility</p:attrName>
                                        </p:attrNameLst>
                                      </p:cBhvr>
                                      <p:to>
                                        <p:strVal val="visible"/>
                                      </p:to>
                                    </p:set>
                                    <p:animEffect transition="in" filter="fade">
                                      <p:cBhvr>
                                        <p:cTn id="56" dur="1000"/>
                                        <p:tgtEl>
                                          <p:spTgt spid="4">
                                            <p:txEl>
                                              <p:pRg st="11" end="11"/>
                                            </p:txEl>
                                          </p:spTgt>
                                        </p:tgtEl>
                                      </p:cBhvr>
                                    </p:animEffect>
                                    <p:anim calcmode="lin" valueType="num">
                                      <p:cBhvr>
                                        <p:cTn id="57"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12" end="12"/>
                                            </p:txEl>
                                          </p:spTgt>
                                        </p:tgtEl>
                                        <p:attrNameLst>
                                          <p:attrName>style.visibility</p:attrName>
                                        </p:attrNameLst>
                                      </p:cBhvr>
                                      <p:to>
                                        <p:strVal val="visible"/>
                                      </p:to>
                                    </p:set>
                                    <p:animEffect transition="in" filter="fade">
                                      <p:cBhvr>
                                        <p:cTn id="63" dur="1000"/>
                                        <p:tgtEl>
                                          <p:spTgt spid="4">
                                            <p:txEl>
                                              <p:pRg st="12" end="12"/>
                                            </p:txEl>
                                          </p:spTgt>
                                        </p:tgtEl>
                                      </p:cBhvr>
                                    </p:animEffect>
                                    <p:anim calcmode="lin" valueType="num">
                                      <p:cBhvr>
                                        <p:cTn id="64"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13" end="13"/>
                                            </p:txEl>
                                          </p:spTgt>
                                        </p:tgtEl>
                                        <p:attrNameLst>
                                          <p:attrName>style.visibility</p:attrName>
                                        </p:attrNameLst>
                                      </p:cBhvr>
                                      <p:to>
                                        <p:strVal val="visible"/>
                                      </p:to>
                                    </p:set>
                                    <p:animEffect transition="in" filter="fade">
                                      <p:cBhvr>
                                        <p:cTn id="70" dur="1000"/>
                                        <p:tgtEl>
                                          <p:spTgt spid="4">
                                            <p:txEl>
                                              <p:pRg st="13" end="13"/>
                                            </p:txEl>
                                          </p:spTgt>
                                        </p:tgtEl>
                                      </p:cBhvr>
                                    </p:animEffect>
                                    <p:anim calcmode="lin" valueType="num">
                                      <p:cBhvr>
                                        <p:cTn id="71"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DB57725-B294-474E-8D16-FC282098108D}"/>
              </a:ext>
            </a:extLst>
          </p:cNvPr>
          <p:cNvSpPr txBox="1"/>
          <p:nvPr/>
        </p:nvSpPr>
        <p:spPr>
          <a:xfrm>
            <a:off x="3606800" y="518160"/>
            <a:ext cx="480568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Neglecting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our Salvation</a:t>
            </a:r>
          </a:p>
        </p:txBody>
      </p:sp>
      <p:sp>
        <p:nvSpPr>
          <p:cNvPr id="15" name="TextBox 14">
            <a:extLst>
              <a:ext uri="{FF2B5EF4-FFF2-40B4-BE49-F238E27FC236}">
                <a16:creationId xmlns:a16="http://schemas.microsoft.com/office/drawing/2014/main" id="{02A877F3-143C-451A-91BE-FC4C204AF812}"/>
              </a:ext>
            </a:extLst>
          </p:cNvPr>
          <p:cNvSpPr txBox="1"/>
          <p:nvPr/>
        </p:nvSpPr>
        <p:spPr>
          <a:xfrm>
            <a:off x="782320" y="2504441"/>
            <a:ext cx="6736080" cy="2292935"/>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Being Diligent (4:11)</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Failing to Grow (5:12 – 6:2)</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Forsaking the Assembly (10:25)</a:t>
            </a:r>
          </a:p>
        </p:txBody>
      </p:sp>
    </p:spTree>
    <p:extLst>
      <p:ext uri="{BB962C8B-B14F-4D97-AF65-F5344CB8AC3E}">
        <p14:creationId xmlns:p14="http://schemas.microsoft.com/office/powerpoint/2010/main" val="58939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ABC95F-96EC-4D12-9AE1-BBBC7A01D8B0}"/>
              </a:ext>
            </a:extLst>
          </p:cNvPr>
          <p:cNvSpPr txBox="1"/>
          <p:nvPr/>
        </p:nvSpPr>
        <p:spPr>
          <a:xfrm>
            <a:off x="406400" y="777241"/>
            <a:ext cx="6736080" cy="584775"/>
          </a:xfrm>
          <a:prstGeom prst="rect">
            <a:avLst/>
          </a:prstGeom>
          <a:noFill/>
        </p:spPr>
        <p:txBody>
          <a:bodyPr wrap="square" rtlCol="0">
            <a:spAutoFit/>
          </a:bodyPr>
          <a:lstStyle/>
          <a:p>
            <a:pPr marR="0" lvl="0" algn="ctr" defTabSz="457200" rtl="0" eaLnBrk="1" fontAlgn="auto" latinLnBrk="0" hangingPunct="1">
              <a:lnSpc>
                <a:spcPct val="100000"/>
              </a:lnSpc>
              <a:spcBef>
                <a:spcPts val="600"/>
              </a:spcBef>
              <a:spcAft>
                <a:spcPts val="0"/>
              </a:spcAft>
              <a:buClrTx/>
              <a:buSzTx/>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Forsaking the Assembly (10:25)</a:t>
            </a:r>
          </a:p>
        </p:txBody>
      </p:sp>
      <p:sp>
        <p:nvSpPr>
          <p:cNvPr id="4" name="TextBox 3">
            <a:extLst>
              <a:ext uri="{FF2B5EF4-FFF2-40B4-BE49-F238E27FC236}">
                <a16:creationId xmlns:a16="http://schemas.microsoft.com/office/drawing/2014/main" id="{E502AFF5-3473-42D1-A616-41B50434FC7A}"/>
              </a:ext>
            </a:extLst>
          </p:cNvPr>
          <p:cNvSpPr txBox="1"/>
          <p:nvPr/>
        </p:nvSpPr>
        <p:spPr>
          <a:xfrm>
            <a:off x="538480" y="2105967"/>
            <a:ext cx="8128000" cy="3170099"/>
          </a:xfrm>
          <a:prstGeom prst="rect">
            <a:avLst/>
          </a:prstGeom>
          <a:noFill/>
        </p:spPr>
        <p:txBody>
          <a:bodyPr wrap="square" rtlCol="0">
            <a:spAutoFit/>
          </a:bodyPr>
          <a:lstStyle/>
          <a:p>
            <a:pPr marL="457200" indent="-457200">
              <a:buFont typeface="+mj-lt"/>
              <a:buAutoNum type="alphaUcPeriod"/>
            </a:pPr>
            <a:r>
              <a:rPr lang="en-US" sz="2400" b="1" dirty="0"/>
              <a:t>Don’t have to abandon the assembly to forsake or neglect</a:t>
            </a:r>
          </a:p>
          <a:p>
            <a:pPr marL="914400" lvl="1" indent="-457200">
              <a:buFont typeface="Arial" panose="020B0604020202020204" pitchFamily="34" charset="0"/>
              <a:buChar char="•"/>
            </a:pPr>
            <a:r>
              <a:rPr lang="en-US" sz="2400" i="1" dirty="0"/>
              <a:t>Can be one time or occasional (i.e. Matt. 27:46)</a:t>
            </a:r>
          </a:p>
          <a:p>
            <a:pPr marL="914400" lvl="1" indent="-457200">
              <a:buFont typeface="Arial" panose="020B0604020202020204" pitchFamily="34" charset="0"/>
              <a:buChar char="•"/>
            </a:pPr>
            <a:r>
              <a:rPr lang="en-US" sz="2400" i="1" dirty="0"/>
              <a:t>Could attend more – just don’t</a:t>
            </a:r>
          </a:p>
          <a:p>
            <a:pPr marL="914400" lvl="1" indent="-457200">
              <a:buFont typeface="Arial" panose="020B0604020202020204" pitchFamily="34" charset="0"/>
              <a:buChar char="•"/>
            </a:pPr>
            <a:endParaRPr lang="en-US" sz="800" i="1" dirty="0"/>
          </a:p>
          <a:p>
            <a:pPr marL="457200" indent="-457200">
              <a:buFont typeface="+mj-lt"/>
              <a:buAutoNum type="alphaUcPeriod"/>
            </a:pPr>
            <a:r>
              <a:rPr lang="en-US" sz="2400" b="1" dirty="0"/>
              <a:t>What we miss (neglect)</a:t>
            </a:r>
          </a:p>
          <a:p>
            <a:pPr marL="914400" lvl="1" indent="-457200">
              <a:buFont typeface="Arial" panose="020B0604020202020204" pitchFamily="34" charset="0"/>
              <a:buChar char="•"/>
            </a:pPr>
            <a:r>
              <a:rPr lang="en-US" sz="2400" i="1" dirty="0"/>
              <a:t>Praise / worship of God (Eph 5:19)</a:t>
            </a:r>
          </a:p>
          <a:p>
            <a:pPr marL="914400" lvl="1" indent="-457200">
              <a:buFont typeface="Arial" panose="020B0604020202020204" pitchFamily="34" charset="0"/>
              <a:buChar char="•"/>
            </a:pPr>
            <a:r>
              <a:rPr lang="en-US" sz="2400" i="1" dirty="0"/>
              <a:t>Edification from the word (1 Cor. 14:1-5; Acts 20:32)</a:t>
            </a:r>
          </a:p>
          <a:p>
            <a:pPr marL="914400" lvl="1" indent="-457200">
              <a:buFont typeface="Arial" panose="020B0604020202020204" pitchFamily="34" charset="0"/>
              <a:buChar char="•"/>
            </a:pPr>
            <a:r>
              <a:rPr lang="en-US" sz="2400" i="1" dirty="0"/>
              <a:t>Encouragement from others (Heb. 10:24)</a:t>
            </a:r>
          </a:p>
          <a:p>
            <a:pPr marL="914400" lvl="1" indent="-457200">
              <a:buFont typeface="Arial" panose="020B0604020202020204" pitchFamily="34" charset="0"/>
              <a:buChar char="•"/>
            </a:pPr>
            <a:r>
              <a:rPr lang="en-US" sz="2400" i="1" dirty="0"/>
              <a:t>Uplifted by songs of the saints (Col. 3:16)</a:t>
            </a:r>
          </a:p>
        </p:txBody>
      </p:sp>
    </p:spTree>
    <p:extLst>
      <p:ext uri="{BB962C8B-B14F-4D97-AF65-F5344CB8AC3E}">
        <p14:creationId xmlns:p14="http://schemas.microsoft.com/office/powerpoint/2010/main" val="153256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DB57725-B294-474E-8D16-FC282098108D}"/>
              </a:ext>
            </a:extLst>
          </p:cNvPr>
          <p:cNvSpPr txBox="1"/>
          <p:nvPr/>
        </p:nvSpPr>
        <p:spPr>
          <a:xfrm>
            <a:off x="3606800" y="518160"/>
            <a:ext cx="480568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Neglecting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our Salvation</a:t>
            </a:r>
          </a:p>
        </p:txBody>
      </p:sp>
      <p:sp>
        <p:nvSpPr>
          <p:cNvPr id="15" name="TextBox 14">
            <a:extLst>
              <a:ext uri="{FF2B5EF4-FFF2-40B4-BE49-F238E27FC236}">
                <a16:creationId xmlns:a16="http://schemas.microsoft.com/office/drawing/2014/main" id="{02A877F3-143C-451A-91BE-FC4C204AF812}"/>
              </a:ext>
            </a:extLst>
          </p:cNvPr>
          <p:cNvSpPr txBox="1"/>
          <p:nvPr/>
        </p:nvSpPr>
        <p:spPr>
          <a:xfrm>
            <a:off x="782320" y="2504441"/>
            <a:ext cx="6736080" cy="2862322"/>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Being Diligent (4:11)</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Failing to Grow (5:12 – 6:2)</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Forsaking the Assembly (10:25)</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Laying Aside Sin (12:1-3)</a:t>
            </a:r>
          </a:p>
        </p:txBody>
      </p:sp>
    </p:spTree>
    <p:extLst>
      <p:ext uri="{BB962C8B-B14F-4D97-AF65-F5344CB8AC3E}">
        <p14:creationId xmlns:p14="http://schemas.microsoft.com/office/powerpoint/2010/main" val="3338943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3A87B4-4AEA-4306-ABC4-6248E6ECC680}"/>
              </a:ext>
            </a:extLst>
          </p:cNvPr>
          <p:cNvSpPr txBox="1"/>
          <p:nvPr/>
        </p:nvSpPr>
        <p:spPr>
          <a:xfrm>
            <a:off x="2529840" y="685801"/>
            <a:ext cx="6736080" cy="584775"/>
          </a:xfrm>
          <a:prstGeom prst="rect">
            <a:avLst/>
          </a:prstGeom>
          <a:noFill/>
        </p:spPr>
        <p:txBody>
          <a:bodyPr wrap="square" rtlCol="0">
            <a:spAutoFit/>
          </a:bodyPr>
          <a:lstStyle/>
          <a:p>
            <a:pPr marR="0" lvl="0" algn="ctr" defTabSz="457200" rtl="0" eaLnBrk="1" fontAlgn="auto" latinLnBrk="0" hangingPunct="1">
              <a:lnSpc>
                <a:spcPct val="100000"/>
              </a:lnSpc>
              <a:spcBef>
                <a:spcPts val="600"/>
              </a:spcBef>
              <a:spcAft>
                <a:spcPts val="0"/>
              </a:spcAft>
              <a:buClrTx/>
              <a:buSzTx/>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Laying Aside Sin (12:1-3)</a:t>
            </a:r>
          </a:p>
        </p:txBody>
      </p:sp>
      <p:sp>
        <p:nvSpPr>
          <p:cNvPr id="4" name="TextBox 3">
            <a:extLst>
              <a:ext uri="{FF2B5EF4-FFF2-40B4-BE49-F238E27FC236}">
                <a16:creationId xmlns:a16="http://schemas.microsoft.com/office/drawing/2014/main" id="{EB366042-EFF3-43A5-9573-BFE414B0597D}"/>
              </a:ext>
            </a:extLst>
          </p:cNvPr>
          <p:cNvSpPr txBox="1"/>
          <p:nvPr/>
        </p:nvSpPr>
        <p:spPr>
          <a:xfrm>
            <a:off x="508000" y="2062424"/>
            <a:ext cx="8128000" cy="4401205"/>
          </a:xfrm>
          <a:prstGeom prst="rect">
            <a:avLst/>
          </a:prstGeom>
          <a:noFill/>
        </p:spPr>
        <p:txBody>
          <a:bodyPr wrap="square" rtlCol="0">
            <a:spAutoFit/>
          </a:bodyPr>
          <a:lstStyle/>
          <a:p>
            <a:pPr marL="457200" indent="-457200">
              <a:buFont typeface="+mj-lt"/>
              <a:buAutoNum type="alphaUcPeriod"/>
            </a:pPr>
            <a:r>
              <a:rPr lang="en-US" sz="2400" b="1" dirty="0"/>
              <a:t>Picture of a runner who forgets / neglects to remove things that weigh him down</a:t>
            </a:r>
          </a:p>
          <a:p>
            <a:pPr marL="457200" indent="-457200">
              <a:buFont typeface="+mj-lt"/>
              <a:buAutoNum type="alphaUcPeriod"/>
            </a:pPr>
            <a:endParaRPr lang="en-US" sz="800" b="1" i="1" dirty="0"/>
          </a:p>
          <a:p>
            <a:pPr marL="457200" indent="-457200">
              <a:buFont typeface="+mj-lt"/>
              <a:buAutoNum type="alphaUcPeriod"/>
            </a:pPr>
            <a:r>
              <a:rPr lang="en-US" sz="2400" b="1" i="1" dirty="0"/>
              <a:t>Sin hinders us</a:t>
            </a:r>
          </a:p>
          <a:p>
            <a:pPr marL="914400" lvl="1" indent="-457200">
              <a:buFont typeface="Arial" panose="020B0604020202020204" pitchFamily="34" charset="0"/>
              <a:buChar char="•"/>
            </a:pPr>
            <a:r>
              <a:rPr lang="en-US" sz="2400" i="1" dirty="0"/>
              <a:t>Separates from God (Jas. 1:15)</a:t>
            </a:r>
          </a:p>
          <a:p>
            <a:pPr marL="914400" lvl="1" indent="-457200">
              <a:buFont typeface="Arial" panose="020B0604020202020204" pitchFamily="34" charset="0"/>
              <a:buChar char="•"/>
            </a:pPr>
            <a:r>
              <a:rPr lang="en-US" sz="2400" i="1" dirty="0"/>
              <a:t>Brings eternal damnation (Rom. 6:23)</a:t>
            </a:r>
          </a:p>
          <a:p>
            <a:pPr marL="914400" lvl="1" indent="-457200">
              <a:buFont typeface="Arial" panose="020B0604020202020204" pitchFamily="34" charset="0"/>
              <a:buChar char="•"/>
            </a:pPr>
            <a:r>
              <a:rPr lang="en-US" sz="2400" i="1" dirty="0"/>
              <a:t>Hinders our influence (Rom. 2:23-24)</a:t>
            </a:r>
          </a:p>
          <a:p>
            <a:pPr marL="914400" lvl="1" indent="-457200">
              <a:buFont typeface="Arial" panose="020B0604020202020204" pitchFamily="34" charset="0"/>
              <a:buChar char="•"/>
            </a:pPr>
            <a:r>
              <a:rPr lang="en-US" sz="2400" i="1" dirty="0"/>
              <a:t>Hinders our prayers (1 Pet. 3:7)</a:t>
            </a:r>
          </a:p>
          <a:p>
            <a:pPr marL="914400" lvl="1" indent="-457200">
              <a:buFont typeface="Arial" panose="020B0604020202020204" pitchFamily="34" charset="0"/>
              <a:buChar char="•"/>
            </a:pPr>
            <a:endParaRPr lang="en-US" sz="800" i="1" dirty="0"/>
          </a:p>
          <a:p>
            <a:pPr marL="457200" indent="-457200">
              <a:buFont typeface="+mj-lt"/>
              <a:buAutoNum type="alphaUcPeriod"/>
            </a:pPr>
            <a:r>
              <a:rPr lang="en-US" sz="2400" b="1" dirty="0"/>
              <a:t>May be a sin – you are having a hard time letting go…</a:t>
            </a:r>
          </a:p>
          <a:p>
            <a:pPr marL="914400" lvl="1" indent="-457200">
              <a:buFont typeface="Arial" panose="020B0604020202020204" pitchFamily="34" charset="0"/>
              <a:buChar char="•"/>
            </a:pPr>
            <a:r>
              <a:rPr lang="en-US" sz="2400" i="1" dirty="0"/>
              <a:t>Example: fornication justified by some at Corinth (1 Cor. 6)</a:t>
            </a:r>
          </a:p>
          <a:p>
            <a:pPr marL="914400" lvl="1" indent="-457200">
              <a:buFont typeface="Arial" panose="020B0604020202020204" pitchFamily="34" charset="0"/>
              <a:buChar char="•"/>
            </a:pPr>
            <a:r>
              <a:rPr lang="en-US" sz="2400" i="1" dirty="0"/>
              <a:t>By failing to let go of some sin….. Neglecting salvation</a:t>
            </a:r>
          </a:p>
        </p:txBody>
      </p:sp>
    </p:spTree>
    <p:extLst>
      <p:ext uri="{BB962C8B-B14F-4D97-AF65-F5344CB8AC3E}">
        <p14:creationId xmlns:p14="http://schemas.microsoft.com/office/powerpoint/2010/main" val="26304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9" end="9"/>
                                            </p:txEl>
                                          </p:spTgt>
                                        </p:tgtEl>
                                        <p:attrNameLst>
                                          <p:attrName>style.visibility</p:attrName>
                                        </p:attrNameLst>
                                      </p:cBhvr>
                                      <p:to>
                                        <p:strVal val="visible"/>
                                      </p:to>
                                    </p:set>
                                    <p:animEffect transition="in" filter="fade">
                                      <p:cBhvr>
                                        <p:cTn id="56" dur="1000"/>
                                        <p:tgtEl>
                                          <p:spTgt spid="4">
                                            <p:txEl>
                                              <p:pRg st="9" end="9"/>
                                            </p:txEl>
                                          </p:spTgt>
                                        </p:tgtEl>
                                      </p:cBhvr>
                                    </p:animEffect>
                                    <p:anim calcmode="lin" valueType="num">
                                      <p:cBhvr>
                                        <p:cTn id="5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10" end="10"/>
                                            </p:txEl>
                                          </p:spTgt>
                                        </p:tgtEl>
                                        <p:attrNameLst>
                                          <p:attrName>style.visibility</p:attrName>
                                        </p:attrNameLst>
                                      </p:cBhvr>
                                      <p:to>
                                        <p:strVal val="visible"/>
                                      </p:to>
                                    </p:set>
                                    <p:animEffect transition="in" filter="fade">
                                      <p:cBhvr>
                                        <p:cTn id="63" dur="1000"/>
                                        <p:tgtEl>
                                          <p:spTgt spid="4">
                                            <p:txEl>
                                              <p:pRg st="10" end="10"/>
                                            </p:txEl>
                                          </p:spTgt>
                                        </p:tgtEl>
                                      </p:cBhvr>
                                    </p:animEffect>
                                    <p:anim calcmode="lin" valueType="num">
                                      <p:cBhvr>
                                        <p:cTn id="64"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DB57725-B294-474E-8D16-FC282098108D}"/>
              </a:ext>
            </a:extLst>
          </p:cNvPr>
          <p:cNvSpPr txBox="1"/>
          <p:nvPr/>
        </p:nvSpPr>
        <p:spPr>
          <a:xfrm>
            <a:off x="3606800" y="518160"/>
            <a:ext cx="480568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Neglecting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our Salvation</a:t>
            </a:r>
          </a:p>
        </p:txBody>
      </p:sp>
      <p:sp>
        <p:nvSpPr>
          <p:cNvPr id="15" name="TextBox 14">
            <a:extLst>
              <a:ext uri="{FF2B5EF4-FFF2-40B4-BE49-F238E27FC236}">
                <a16:creationId xmlns:a16="http://schemas.microsoft.com/office/drawing/2014/main" id="{02A877F3-143C-451A-91BE-FC4C204AF812}"/>
              </a:ext>
            </a:extLst>
          </p:cNvPr>
          <p:cNvSpPr txBox="1"/>
          <p:nvPr/>
        </p:nvSpPr>
        <p:spPr>
          <a:xfrm>
            <a:off x="782320" y="2504441"/>
            <a:ext cx="6736080" cy="3431709"/>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Being Diligent (4:11)</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Failing to Grow (5:12 – 6:2)</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Forsaking the Assembly (10:25)</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Laying Aside Sin (12:1-3)</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Discouraged (12:12)</a:t>
            </a:r>
          </a:p>
        </p:txBody>
      </p:sp>
    </p:spTree>
    <p:extLst>
      <p:ext uri="{BB962C8B-B14F-4D97-AF65-F5344CB8AC3E}">
        <p14:creationId xmlns:p14="http://schemas.microsoft.com/office/powerpoint/2010/main" val="2696166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7E3351-DA46-48DF-80D6-D50C6DFA904F}"/>
              </a:ext>
            </a:extLst>
          </p:cNvPr>
          <p:cNvSpPr txBox="1"/>
          <p:nvPr/>
        </p:nvSpPr>
        <p:spPr>
          <a:xfrm>
            <a:off x="508000" y="695961"/>
            <a:ext cx="6736080" cy="584775"/>
          </a:xfrm>
          <a:prstGeom prst="rect">
            <a:avLst/>
          </a:prstGeom>
          <a:noFill/>
        </p:spPr>
        <p:txBody>
          <a:bodyPr wrap="square" rtlCol="0">
            <a:spAutoFit/>
          </a:bodyPr>
          <a:lstStyle/>
          <a:p>
            <a:pPr marR="0" lvl="0" algn="ctr" defTabSz="457200" rtl="0" eaLnBrk="1" fontAlgn="auto" latinLnBrk="0" hangingPunct="1">
              <a:lnSpc>
                <a:spcPct val="100000"/>
              </a:lnSpc>
              <a:spcBef>
                <a:spcPts val="600"/>
              </a:spcBef>
              <a:spcAft>
                <a:spcPts val="0"/>
              </a:spcAft>
              <a:buClrTx/>
              <a:buSzTx/>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Discouraged (12:12)</a:t>
            </a:r>
          </a:p>
        </p:txBody>
      </p:sp>
      <p:sp>
        <p:nvSpPr>
          <p:cNvPr id="5" name="TextBox 4">
            <a:extLst>
              <a:ext uri="{FF2B5EF4-FFF2-40B4-BE49-F238E27FC236}">
                <a16:creationId xmlns:a16="http://schemas.microsoft.com/office/drawing/2014/main" id="{CC1A95BF-C81A-4228-BE39-E6977A6907DC}"/>
              </a:ext>
            </a:extLst>
          </p:cNvPr>
          <p:cNvSpPr txBox="1"/>
          <p:nvPr/>
        </p:nvSpPr>
        <p:spPr>
          <a:xfrm>
            <a:off x="538480" y="2238047"/>
            <a:ext cx="8128000" cy="3662541"/>
          </a:xfrm>
          <a:prstGeom prst="rect">
            <a:avLst/>
          </a:prstGeom>
          <a:noFill/>
        </p:spPr>
        <p:txBody>
          <a:bodyPr wrap="square" rtlCol="0">
            <a:spAutoFit/>
          </a:bodyPr>
          <a:lstStyle/>
          <a:p>
            <a:pPr marL="457200" indent="-457200">
              <a:buFont typeface="+mj-lt"/>
              <a:buAutoNum type="alphaUcPeriod"/>
            </a:pPr>
            <a:r>
              <a:rPr lang="en-US" sz="2400" b="1" dirty="0"/>
              <a:t>Context (Book) discouraged by opposition</a:t>
            </a:r>
          </a:p>
          <a:p>
            <a:pPr marL="457200" indent="-457200">
              <a:buFont typeface="+mj-lt"/>
              <a:buAutoNum type="alphaUcPeriod"/>
            </a:pPr>
            <a:endParaRPr lang="en-US" sz="800" b="1" dirty="0"/>
          </a:p>
          <a:p>
            <a:pPr marL="457200" indent="-457200">
              <a:buFont typeface="+mj-lt"/>
              <a:buAutoNum type="alphaUcPeriod"/>
            </a:pPr>
            <a:r>
              <a:rPr lang="en-US" sz="2400" b="1" dirty="0"/>
              <a:t>Point of the book is to encourage</a:t>
            </a:r>
          </a:p>
          <a:p>
            <a:pPr marL="914400" lvl="1" indent="-457200">
              <a:buFont typeface="Arial" panose="020B0604020202020204" pitchFamily="34" charset="0"/>
              <a:buChar char="•"/>
            </a:pPr>
            <a:r>
              <a:rPr lang="en-US" sz="2400" i="1" dirty="0"/>
              <a:t>On the right way (1-9)</a:t>
            </a:r>
          </a:p>
          <a:p>
            <a:pPr marL="914400" lvl="1" indent="-457200">
              <a:buFont typeface="Arial" panose="020B0604020202020204" pitchFamily="34" charset="0"/>
              <a:buChar char="•"/>
            </a:pPr>
            <a:r>
              <a:rPr lang="en-US" sz="2400" i="1" dirty="0"/>
              <a:t>Keep on and don’t give up (10-13)</a:t>
            </a:r>
          </a:p>
          <a:p>
            <a:pPr marL="914400" lvl="1" indent="-457200">
              <a:buFont typeface="Arial" panose="020B0604020202020204" pitchFamily="34" charset="0"/>
              <a:buChar char="•"/>
            </a:pPr>
            <a:endParaRPr lang="en-US" sz="800" i="1" dirty="0"/>
          </a:p>
          <a:p>
            <a:pPr marL="457200" indent="-457200">
              <a:buFont typeface="+mj-lt"/>
              <a:buAutoNum type="alphaUcPeriod"/>
            </a:pPr>
            <a:r>
              <a:rPr lang="en-US" sz="2400" b="1" dirty="0"/>
              <a:t>When we are discouraged:</a:t>
            </a:r>
          </a:p>
          <a:p>
            <a:pPr marL="914400" lvl="1" indent="-457200">
              <a:buFont typeface="Arial" panose="020B0604020202020204" pitchFamily="34" charset="0"/>
              <a:buChar char="•"/>
            </a:pPr>
            <a:r>
              <a:rPr lang="en-US" sz="2400" i="1" dirty="0"/>
              <a:t>Easy to wonder, “what is the use?”</a:t>
            </a:r>
          </a:p>
          <a:p>
            <a:pPr marL="914400" lvl="1" indent="-457200">
              <a:buFont typeface="Arial" panose="020B0604020202020204" pitchFamily="34" charset="0"/>
              <a:buChar char="•"/>
            </a:pPr>
            <a:r>
              <a:rPr lang="en-US" sz="2400" i="1" dirty="0"/>
              <a:t>Easy to forget our responsibilities</a:t>
            </a:r>
          </a:p>
          <a:p>
            <a:pPr marL="914400" lvl="1" indent="-457200">
              <a:buFont typeface="Arial" panose="020B0604020202020204" pitchFamily="34" charset="0"/>
              <a:buChar char="•"/>
            </a:pPr>
            <a:r>
              <a:rPr lang="en-US" sz="2400" i="1" dirty="0"/>
              <a:t>Easy to fail to work hard</a:t>
            </a:r>
          </a:p>
          <a:p>
            <a:pPr marL="914400" lvl="1" indent="-457200">
              <a:buFont typeface="Arial" panose="020B0604020202020204" pitchFamily="34" charset="0"/>
              <a:buChar char="•"/>
            </a:pPr>
            <a:r>
              <a:rPr lang="en-US" sz="2400" i="1" dirty="0"/>
              <a:t>Easy to neglect as would house, car, etc.</a:t>
            </a:r>
          </a:p>
        </p:txBody>
      </p:sp>
    </p:spTree>
    <p:extLst>
      <p:ext uri="{BB962C8B-B14F-4D97-AF65-F5344CB8AC3E}">
        <p14:creationId xmlns:p14="http://schemas.microsoft.com/office/powerpoint/2010/main" val="130577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Effect transition="in" filter="fade">
                                      <p:cBhvr>
                                        <p:cTn id="49" dur="1000"/>
                                        <p:tgtEl>
                                          <p:spTgt spid="5">
                                            <p:txEl>
                                              <p:pRg st="8" end="8"/>
                                            </p:txEl>
                                          </p:spTgt>
                                        </p:tgtEl>
                                      </p:cBhvr>
                                    </p:animEffect>
                                    <p:anim calcmode="lin" valueType="num">
                                      <p:cBhvr>
                                        <p:cTn id="50"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9" end="9"/>
                                            </p:txEl>
                                          </p:spTgt>
                                        </p:tgtEl>
                                        <p:attrNameLst>
                                          <p:attrName>style.visibility</p:attrName>
                                        </p:attrNameLst>
                                      </p:cBhvr>
                                      <p:to>
                                        <p:strVal val="visible"/>
                                      </p:to>
                                    </p:set>
                                    <p:animEffect transition="in" filter="fade">
                                      <p:cBhvr>
                                        <p:cTn id="56" dur="1000"/>
                                        <p:tgtEl>
                                          <p:spTgt spid="5">
                                            <p:txEl>
                                              <p:pRg st="9" end="9"/>
                                            </p:txEl>
                                          </p:spTgt>
                                        </p:tgtEl>
                                      </p:cBhvr>
                                    </p:animEffect>
                                    <p:anim calcmode="lin" valueType="num">
                                      <p:cBhvr>
                                        <p:cTn id="57"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10" end="10"/>
                                            </p:txEl>
                                          </p:spTgt>
                                        </p:tgtEl>
                                        <p:attrNameLst>
                                          <p:attrName>style.visibility</p:attrName>
                                        </p:attrNameLst>
                                      </p:cBhvr>
                                      <p:to>
                                        <p:strVal val="visible"/>
                                      </p:to>
                                    </p:set>
                                    <p:animEffect transition="in" filter="fade">
                                      <p:cBhvr>
                                        <p:cTn id="63" dur="1000"/>
                                        <p:tgtEl>
                                          <p:spTgt spid="5">
                                            <p:txEl>
                                              <p:pRg st="10" end="10"/>
                                            </p:txEl>
                                          </p:spTgt>
                                        </p:tgtEl>
                                      </p:cBhvr>
                                    </p:animEffect>
                                    <p:anim calcmode="lin" valueType="num">
                                      <p:cBhvr>
                                        <p:cTn id="64"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DB57725-B294-474E-8D16-FC282098108D}"/>
              </a:ext>
            </a:extLst>
          </p:cNvPr>
          <p:cNvSpPr txBox="1"/>
          <p:nvPr/>
        </p:nvSpPr>
        <p:spPr>
          <a:xfrm>
            <a:off x="3606800" y="518160"/>
            <a:ext cx="480568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Neglecting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our Salvation</a:t>
            </a:r>
          </a:p>
        </p:txBody>
      </p:sp>
      <p:sp>
        <p:nvSpPr>
          <p:cNvPr id="15" name="TextBox 14">
            <a:extLst>
              <a:ext uri="{FF2B5EF4-FFF2-40B4-BE49-F238E27FC236}">
                <a16:creationId xmlns:a16="http://schemas.microsoft.com/office/drawing/2014/main" id="{02A877F3-143C-451A-91BE-FC4C204AF812}"/>
              </a:ext>
            </a:extLst>
          </p:cNvPr>
          <p:cNvSpPr txBox="1"/>
          <p:nvPr/>
        </p:nvSpPr>
        <p:spPr>
          <a:xfrm>
            <a:off x="782320" y="2504441"/>
            <a:ext cx="6736080" cy="3431709"/>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Giving Earnest Heed (2:3)</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Being Diligent (4:11)</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Failing to Grow (5:12 – 6:2)</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Forsaking the Assembly (10:25)</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 Laying Aside Sin (12:1-3)</a:t>
            </a:r>
          </a:p>
          <a:p>
            <a:pPr marL="514350" marR="0" lvl="0" indent="-514350" algn="l" defTabSz="457200" rtl="0" eaLnBrk="1" fontAlgn="auto" latinLnBrk="0" hangingPunct="1">
              <a:lnSpc>
                <a:spcPct val="100000"/>
              </a:lnSpc>
              <a:spcBef>
                <a:spcPts val="600"/>
              </a:spcBef>
              <a:spcAft>
                <a:spcPts val="0"/>
              </a:spcAft>
              <a:buClrTx/>
              <a:buSzTx/>
              <a:buFont typeface="+mj-lt"/>
              <a:buAutoNum type="roman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Discouraged (12:12)</a:t>
            </a:r>
          </a:p>
        </p:txBody>
      </p:sp>
    </p:spTree>
    <p:extLst>
      <p:ext uri="{BB962C8B-B14F-4D97-AF65-F5344CB8AC3E}">
        <p14:creationId xmlns:p14="http://schemas.microsoft.com/office/powerpoint/2010/main" val="40813816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147</TotalTime>
  <Words>1532</Words>
  <Application>Microsoft Office PowerPoint</Application>
  <PresentationFormat>On-screen Show (4:3)</PresentationFormat>
  <Paragraphs>194</Paragraphs>
  <Slides>24</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24</vt:i4>
      </vt:variant>
    </vt:vector>
  </HeadingPairs>
  <TitlesOfParts>
    <vt:vector size="32" baseType="lpstr">
      <vt:lpstr>Calibri</vt:lpstr>
      <vt:lpstr>Arial</vt:lpstr>
      <vt:lpstr>Calibri Light</vt:lpstr>
      <vt:lpstr>Cavolini</vt:lpstr>
      <vt:lpstr>Office Theme</vt:lpstr>
      <vt:lpstr>3_Office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18</cp:revision>
  <dcterms:created xsi:type="dcterms:W3CDTF">2020-08-09T19:20:25Z</dcterms:created>
  <dcterms:modified xsi:type="dcterms:W3CDTF">2020-08-09T22:04:20Z</dcterms:modified>
</cp:coreProperties>
</file>