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84" r:id="rId2"/>
  </p:sldMasterIdLst>
  <p:handoutMasterIdLst>
    <p:handoutMasterId r:id="rId34"/>
  </p:handoutMasterIdLst>
  <p:sldIdLst>
    <p:sldId id="283" r:id="rId3"/>
    <p:sldId id="284" r:id="rId4"/>
    <p:sldId id="285" r:id="rId5"/>
    <p:sldId id="260" r:id="rId6"/>
    <p:sldId id="262" r:id="rId7"/>
    <p:sldId id="256" r:id="rId8"/>
    <p:sldId id="263" r:id="rId9"/>
    <p:sldId id="261" r:id="rId10"/>
    <p:sldId id="271" r:id="rId11"/>
    <p:sldId id="272" r:id="rId12"/>
    <p:sldId id="273" r:id="rId13"/>
    <p:sldId id="274" r:id="rId14"/>
    <p:sldId id="275" r:id="rId15"/>
    <p:sldId id="276" r:id="rId16"/>
    <p:sldId id="267" r:id="rId17"/>
    <p:sldId id="264" r:id="rId18"/>
    <p:sldId id="268" r:id="rId19"/>
    <p:sldId id="265" r:id="rId20"/>
    <p:sldId id="598" r:id="rId21"/>
    <p:sldId id="627" r:id="rId22"/>
    <p:sldId id="628" r:id="rId23"/>
    <p:sldId id="269" r:id="rId24"/>
    <p:sldId id="287" r:id="rId25"/>
    <p:sldId id="288" r:id="rId26"/>
    <p:sldId id="290" r:id="rId27"/>
    <p:sldId id="291" r:id="rId28"/>
    <p:sldId id="292" r:id="rId29"/>
    <p:sldId id="278" r:id="rId30"/>
    <p:sldId id="282" r:id="rId31"/>
    <p:sldId id="270" r:id="rId32"/>
    <p:sldId id="277" r:id="rId33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35"/>
    </p:embeddedFont>
    <p:embeddedFont>
      <p:font typeface="Arial Narrow" panose="020B0606020202030204" pitchFamily="34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Comic Sans MS" panose="030F0702030302020204" pitchFamily="66" charset="0"/>
      <p:regular r:id="rId46"/>
      <p:bold r:id="rId47"/>
      <p:italic r:id="rId48"/>
      <p:boldItalic r:id="rId49"/>
    </p:embeddedFont>
    <p:embeddedFont>
      <p:font typeface="Impact" panose="020B0806030902050204" pitchFamily="34" charset="0"/>
      <p:regular r:id="rId50"/>
    </p:embeddedFont>
    <p:embeddedFont>
      <p:font typeface="Tahoma" panose="020B0604030504040204" pitchFamily="34" charset="0"/>
      <p:regular r:id="rId51"/>
      <p:bold r:id="rId5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FF3300"/>
    <a:srgbClr val="FFFF66"/>
    <a:srgbClr val="99FFCC"/>
    <a:srgbClr val="FFCC99"/>
    <a:srgbClr val="B2B2B2"/>
    <a:srgbClr val="0066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8.xml"/><Relationship Id="rId41" Type="http://schemas.openxmlformats.org/officeDocument/2006/relationships/font" Target="fonts/font7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F57A6-0B8F-47DC-9228-0F9166B425FB}" type="datetimeFigureOut">
              <a:rPr lang="en-US" smtClean="0"/>
              <a:pPr/>
              <a:t>8/8/2020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24C73-39D2-42B3-9C07-E4A928C18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AC044-C08A-429C-ABAF-12ABD4F9D9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4C65C3-7494-4F3A-972A-94C4CDCE52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64736-2CCE-4EBE-8033-9CBB6F43A2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3AB4B-21B2-43E7-BC4B-7303EBD5EE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E89C4-ECFF-4BA8-B3F5-52D43C247F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0417A-C601-4E68-B85C-1EE01540FD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98EB3-04AF-4FB3-97E1-37F3247C99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2BC3B-F98B-456F-8399-8B843579F1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C652A-197A-4289-AEAB-93FB40C9FB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053C4-B308-4386-BEA3-3B7809CF44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39E504-E7A3-42FC-B041-E23ACD50A7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917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157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745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915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359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338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759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815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108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045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447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50000">
              <a:srgbClr val="FFFF99"/>
            </a:gs>
            <a:gs pos="100000">
              <a:schemeClr val="hlink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32CDA60-31B6-499F-A0D2-50060144F52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14C9-4353-4C01-B4FC-FA857D9AB6FB}" type="datetimeFigureOut">
              <a:rPr lang="en-US" smtClean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BCD2-CE24-4392-8A87-FDAEB4F960B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http://img.docstoccdn.com/thumb/orig/414808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29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Relationship Id="rId9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7855" y="3352800"/>
            <a:ext cx="4794945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018536" y="304800"/>
            <a:ext cx="70586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is that book</a:t>
            </a:r>
          </a:p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hold in your hand?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116" y="2057400"/>
            <a:ext cx="3347684" cy="2234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3810000" y="680621"/>
            <a:ext cx="5181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/>
              <a:t>To some book of suggestions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/>
              <a:t>To some book of good morals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/>
              <a:t>To some book of great stories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/>
              <a:t>To some book that is outdated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/>
              <a:t>To some book of nonsense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/>
              <a:t> To some book written by man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/>
              <a:t> To some book can’t understand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/>
              <a:t> To some guide for life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352800"/>
            <a:ext cx="4794945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018536" y="304800"/>
            <a:ext cx="70586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is that book</a:t>
            </a:r>
          </a:p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hold in your hand?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0" y="2057400"/>
            <a:ext cx="495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/>
              <a:t>What is the Bible?</a:t>
            </a:r>
          </a:p>
          <a:p>
            <a:pPr algn="ctr"/>
            <a:r>
              <a:rPr lang="en-US" sz="3200" i="1" dirty="0"/>
              <a:t>Where did it come from?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038600"/>
            <a:ext cx="2362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/>
              <a:t>How do</a:t>
            </a:r>
          </a:p>
          <a:p>
            <a:pPr algn="ctr"/>
            <a:r>
              <a:rPr lang="en-US" sz="3200" i="1" dirty="0"/>
              <a:t>you use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34200" y="4038600"/>
            <a:ext cx="2362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/>
              <a:t>What does</a:t>
            </a:r>
          </a:p>
          <a:p>
            <a:pPr algn="ctr"/>
            <a:r>
              <a:rPr lang="en-US" sz="3200" i="1" dirty="0"/>
              <a:t>it tell you?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0600" y="1676041"/>
            <a:ext cx="7307121" cy="4877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09600" y="457200"/>
            <a:ext cx="79470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400" b="1" u="sng" dirty="0">
                <a:solidFill>
                  <a:schemeClr val="accent2"/>
                </a:solidFill>
              </a:rPr>
              <a:t>The best selling book of all times</a:t>
            </a:r>
            <a:endParaRPr lang="en-US" sz="3600" b="1" i="1" dirty="0"/>
          </a:p>
          <a:p>
            <a:pPr algn="ctr">
              <a:buFontTx/>
              <a:buChar char="•"/>
            </a:pPr>
            <a:r>
              <a:rPr lang="en-US" sz="3600" b="1" i="1" dirty="0"/>
              <a:t> Most read book - universally</a:t>
            </a:r>
          </a:p>
          <a:p>
            <a:pPr algn="ctr">
              <a:buFontTx/>
              <a:buChar char="•"/>
            </a:pPr>
            <a:r>
              <a:rPr lang="en-US" sz="3600" b="1" i="1" dirty="0"/>
              <a:t> Quoted more frequently</a:t>
            </a:r>
          </a:p>
          <a:p>
            <a:pPr algn="ctr">
              <a:buFontTx/>
              <a:buChar char="•"/>
            </a:pPr>
            <a:r>
              <a:rPr lang="en-US" sz="3600" b="1" i="1" dirty="0"/>
              <a:t> Most everyone has a copy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752600" y="3200400"/>
            <a:ext cx="6110288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400" b="1" u="sng">
                <a:solidFill>
                  <a:schemeClr val="accent2"/>
                </a:solidFill>
              </a:rPr>
              <a:t>The most abused book</a:t>
            </a:r>
            <a:endParaRPr lang="en-US" sz="3600" b="1" i="1"/>
          </a:p>
          <a:p>
            <a:pPr algn="ctr">
              <a:buFontTx/>
              <a:buChar char="•"/>
            </a:pPr>
            <a:r>
              <a:rPr lang="en-US" sz="3600" b="1" i="1"/>
              <a:t> Misquoted - Misapplied</a:t>
            </a:r>
          </a:p>
          <a:p>
            <a:pPr algn="ctr">
              <a:buFontTx/>
              <a:buChar char="•"/>
            </a:pPr>
            <a:r>
              <a:rPr lang="en-US" sz="3600" b="1" i="1"/>
              <a:t> Undermined by false concepts</a:t>
            </a:r>
          </a:p>
          <a:p>
            <a:pPr algn="ctr">
              <a:buFontTx/>
              <a:buChar char="•"/>
            </a:pPr>
            <a:r>
              <a:rPr lang="en-US" sz="3600" b="1" i="1"/>
              <a:t> Sets on shelf / table - unread</a:t>
            </a:r>
          </a:p>
          <a:p>
            <a:pPr algn="ctr">
              <a:buFontTx/>
              <a:buChar char="•"/>
            </a:pPr>
            <a:r>
              <a:rPr lang="en-US" sz="3600" b="1" i="1"/>
              <a:t> Read it - then ignore it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 autoUpdateAnimBg="0"/>
      <p:bldP spid="614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0600" y="1676041"/>
            <a:ext cx="7307121" cy="4877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063625" y="609600"/>
            <a:ext cx="703897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4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Most Notable Book</a:t>
            </a:r>
          </a:p>
          <a:p>
            <a:pPr algn="ctr"/>
            <a:endParaRPr lang="en-US" sz="3600" b="1" i="1" dirty="0"/>
          </a:p>
          <a:p>
            <a:pPr algn="ctr">
              <a:lnSpc>
                <a:spcPct val="140000"/>
              </a:lnSpc>
              <a:buFontTx/>
              <a:buChar char="•"/>
            </a:pPr>
            <a:r>
              <a:rPr lang="en-US" sz="3600" b="1" i="1" dirty="0"/>
              <a:t> </a:t>
            </a:r>
            <a:r>
              <a:rPr lang="en-US" sz="4000" b="1" i="1" dirty="0"/>
              <a:t>What is this book?</a:t>
            </a:r>
          </a:p>
          <a:p>
            <a:pPr algn="ctr">
              <a:lnSpc>
                <a:spcPct val="140000"/>
              </a:lnSpc>
              <a:buFontTx/>
              <a:buChar char="•"/>
            </a:pPr>
            <a:r>
              <a:rPr lang="en-US" sz="4000" b="1" i="1" dirty="0"/>
              <a:t> Why is it so special?</a:t>
            </a:r>
          </a:p>
          <a:p>
            <a:pPr algn="ctr">
              <a:lnSpc>
                <a:spcPct val="140000"/>
              </a:lnSpc>
              <a:buFontTx/>
              <a:buChar char="•"/>
            </a:pPr>
            <a:r>
              <a:rPr lang="en-US" sz="4000" b="1" i="1" dirty="0"/>
              <a:t> How did we get it anyway?</a:t>
            </a:r>
          </a:p>
          <a:p>
            <a:pPr algn="ctr">
              <a:lnSpc>
                <a:spcPct val="140000"/>
              </a:lnSpc>
              <a:buFontTx/>
              <a:buChar char="•"/>
            </a:pPr>
            <a:r>
              <a:rPr lang="en-US" sz="4000" b="1" i="1" dirty="0"/>
              <a:t> How are we supposed to use it?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1143000" y="381000"/>
            <a:ext cx="6934200" cy="2743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The Bible</a:t>
            </a:r>
          </a:p>
        </p:txBody>
      </p:sp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7855" y="3352800"/>
            <a:ext cx="4794945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WordArt 3"/>
          <p:cNvSpPr>
            <a:spLocks noChangeArrowheads="1" noChangeShapeType="1" noTextEdit="1"/>
          </p:cNvSpPr>
          <p:nvPr/>
        </p:nvSpPr>
        <p:spPr bwMode="auto">
          <a:xfrm>
            <a:off x="762000" y="533400"/>
            <a:ext cx="41148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The Bible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33400" y="25908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I. What It Is Called</a:t>
            </a:r>
          </a:p>
        </p:txBody>
      </p:sp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81000"/>
            <a:ext cx="2590800" cy="172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What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Called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429000" y="304800"/>
            <a:ext cx="2665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Bible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048000" y="1600200"/>
            <a:ext cx="5486400" cy="44196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From biblos - means book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Thus - The Book (The Standard)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Holy Bible - Holy Book</a:t>
            </a:r>
          </a:p>
          <a:p>
            <a:pPr algn="ctr"/>
            <a:r>
              <a:rPr lang="en-US" sz="2800" i="1">
                <a:solidFill>
                  <a:schemeClr val="accent2"/>
                </a:solidFill>
                <a:latin typeface="Arial" charset="0"/>
              </a:rPr>
              <a:t>(The book from God)</a:t>
            </a:r>
          </a:p>
        </p:txBody>
      </p:sp>
      <p:pic>
        <p:nvPicPr>
          <p:cNvPr id="8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uiExpand="1" build="p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What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Called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429000" y="304800"/>
            <a:ext cx="38909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Bible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Scriptures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048000" y="2133600"/>
            <a:ext cx="5486400" cy="38862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2 Tim. 3:15; 2 Pet. 3:16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John 5:39; Acts 17:11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graphe = to write / written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document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Written word - Same as oral</a:t>
            </a:r>
            <a:endParaRPr lang="en-US" sz="2800" i="1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8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uiExpand="1" build="p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What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Called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429000" y="304800"/>
            <a:ext cx="448468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Bible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Scriptures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Word of God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048000" y="2895600"/>
            <a:ext cx="5486400" cy="34290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Rom. 10:17; 1 Thess. 2:13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2 Tim. 4:2; 1 Pet. 1:23, 25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Utterance / Expression of thought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Thus: Expression of mind of God</a:t>
            </a:r>
            <a:endParaRPr lang="en-US" sz="2800" i="1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8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uiExpand="1" build="p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What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Called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429000" y="304800"/>
            <a:ext cx="448468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Bible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Scriptures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Word of God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Gospel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048000" y="2895600"/>
            <a:ext cx="5486400" cy="34290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Rom. 1:16; 10:15-16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1 Cor. 15:1; Col. 1:23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good news - glad tidings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same as evangelize</a:t>
            </a:r>
            <a:endParaRPr lang="en-US" sz="2800" i="1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8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uiExpand="1" build="p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What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Called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429000" y="304800"/>
            <a:ext cx="49593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Bible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Scriptures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Word of God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Gospel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Oracles of God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048000" y="3581400"/>
            <a:ext cx="5486400" cy="27432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1 Pet. 4:11; Rom. 3:2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Heb. 5:12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Utterance - from word for </a:t>
            </a:r>
            <a:r>
              <a:rPr lang="en-US" sz="2800" i="1">
                <a:solidFill>
                  <a:schemeClr val="accent2"/>
                </a:solidFill>
                <a:latin typeface="Arial" charset="0"/>
              </a:rPr>
              <a:t>word</a:t>
            </a:r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Statements From God</a:t>
            </a:r>
            <a:endParaRPr lang="en-US" sz="2800" i="1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8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uiExpand="1" build="p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What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Called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429000" y="304800"/>
            <a:ext cx="495935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Bible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Scriptures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Word of God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Gospel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Oracles of God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Truth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048000" y="4038600"/>
            <a:ext cx="5486400" cy="22860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Gal. 2:14; 2 Thess. 2:10-12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1 Pet. 1:22; 1 Tim. 2:4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That which is right - true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Opposed to fiction / error</a:t>
            </a:r>
            <a:endParaRPr lang="en-US" sz="2800" i="1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8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uiExpand="1" build="p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What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Called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429000" y="304800"/>
            <a:ext cx="495935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Bible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Scriptures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Word of God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Gospel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Oracles of God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Truth</a:t>
            </a:r>
          </a:p>
          <a:p>
            <a:pPr>
              <a:buFontTx/>
              <a:buChar char="•"/>
            </a:pPr>
            <a:r>
              <a:rPr lang="en-US" sz="3600" b="1">
                <a:latin typeface="Comic Sans MS" pitchFamily="66" charset="0"/>
              </a:rPr>
              <a:t> The Doctrine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048000" y="4419600"/>
            <a:ext cx="5486400" cy="22098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2 John 9; Rom. 16:17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Heb. 6:1; Tit. 2:1</a:t>
            </a:r>
          </a:p>
          <a:p>
            <a:pPr algn="ctr"/>
            <a:endParaRPr lang="en-US" sz="2800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Teaching; Instruction </a:t>
            </a:r>
          </a:p>
          <a:p>
            <a:pPr algn="ctr"/>
            <a:r>
              <a:rPr lang="en-US" sz="2800">
                <a:solidFill>
                  <a:schemeClr val="accent2"/>
                </a:solidFill>
                <a:latin typeface="Arial" charset="0"/>
              </a:rPr>
              <a:t>(cf. Tit. 1:9 “taught”)</a:t>
            </a:r>
            <a:endParaRPr lang="en-US" sz="2800" i="1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8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uiExpand="1" build="p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WordArt 3"/>
          <p:cNvSpPr>
            <a:spLocks noChangeArrowheads="1" noChangeShapeType="1" noTextEdit="1"/>
          </p:cNvSpPr>
          <p:nvPr/>
        </p:nvSpPr>
        <p:spPr bwMode="auto">
          <a:xfrm>
            <a:off x="762000" y="533400"/>
            <a:ext cx="41148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The Bible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33400" y="25908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I. What It Is Called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533400" y="35052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II. How It Came To Us</a:t>
            </a:r>
          </a:p>
        </p:txBody>
      </p:sp>
      <p:pic>
        <p:nvPicPr>
          <p:cNvPr id="8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81000"/>
            <a:ext cx="2590800" cy="172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2438400" y="2362200"/>
            <a:ext cx="4389438" cy="2200275"/>
            <a:chOff x="1536" y="1488"/>
            <a:chExt cx="2765" cy="1386"/>
          </a:xfrm>
        </p:grpSpPr>
        <p:graphicFrame>
          <p:nvGraphicFramePr>
            <p:cNvPr id="10255" name="Object 15"/>
            <p:cNvGraphicFramePr>
              <a:graphicFrameLocks noChangeAspect="1"/>
            </p:cNvGraphicFramePr>
            <p:nvPr/>
          </p:nvGraphicFramePr>
          <p:xfrm>
            <a:off x="1853" y="1488"/>
            <a:ext cx="1626" cy="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2" name="Drawing" r:id="rId3" imgW="2581200" imgH="952560" progId="WPDraw30.Drawing">
                    <p:embed/>
                  </p:oleObj>
                </mc:Choice>
                <mc:Fallback>
                  <p:oleObj name="Drawing" r:id="rId3" imgW="2581200" imgH="952560" progId="WPDraw30.Drawing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3" y="1488"/>
                          <a:ext cx="1626" cy="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7" name="Text Box 17"/>
            <p:cNvSpPr txBox="1">
              <a:spLocks noChangeArrowheads="1"/>
            </p:cNvSpPr>
            <p:nvPr/>
          </p:nvSpPr>
          <p:spPr bwMode="auto">
            <a:xfrm>
              <a:off x="1536" y="2009"/>
              <a:ext cx="2322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Apostles &amp; Prophets</a:t>
              </a:r>
              <a:endParaRPr lang="en-US" sz="2800" b="1">
                <a:latin typeface="Arial" charset="0"/>
              </a:endParaRPr>
            </a:p>
            <a:p>
              <a:pPr algn="ctr"/>
              <a:r>
                <a:rPr lang="en-US" sz="2800" b="1" i="1">
                  <a:solidFill>
                    <a:srgbClr val="FF3300"/>
                  </a:solidFill>
                  <a:latin typeface="Arial" charset="0"/>
                </a:rPr>
                <a:t>Eph. 3:3-5</a:t>
              </a:r>
            </a:p>
            <a:p>
              <a:pPr algn="ctr"/>
              <a:r>
                <a:rPr lang="en-US" sz="2800" b="1" i="1">
                  <a:solidFill>
                    <a:srgbClr val="FF3300"/>
                  </a:solidFill>
                  <a:latin typeface="Arial" charset="0"/>
                </a:rPr>
                <a:t>1 Cor. 2:9-13</a:t>
              </a:r>
              <a:endParaRPr lang="en-US" sz="2800" b="1">
                <a:latin typeface="Arial" charset="0"/>
              </a:endParaRPr>
            </a:p>
          </p:txBody>
        </p:sp>
        <p:sp>
          <p:nvSpPr>
            <p:cNvPr id="10258" name="AutoShape 18"/>
            <p:cNvSpPr>
              <a:spLocks noChangeArrowheads="1"/>
            </p:cNvSpPr>
            <p:nvPr/>
          </p:nvSpPr>
          <p:spPr bwMode="auto">
            <a:xfrm>
              <a:off x="3437" y="1584"/>
              <a:ext cx="864" cy="384"/>
            </a:xfrm>
            <a:prstGeom prst="leftArrow">
              <a:avLst>
                <a:gd name="adj1" fmla="val 31250"/>
                <a:gd name="adj2" fmla="val 67448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253" name="Group 13"/>
          <p:cNvGrpSpPr>
            <a:grpSpLocks/>
          </p:cNvGrpSpPr>
          <p:nvPr/>
        </p:nvGrpSpPr>
        <p:grpSpPr bwMode="auto">
          <a:xfrm>
            <a:off x="6248400" y="1524000"/>
            <a:ext cx="2895600" cy="2971800"/>
            <a:chOff x="3936" y="912"/>
            <a:chExt cx="1824" cy="1872"/>
          </a:xfrm>
        </p:grpSpPr>
        <p:sp>
          <p:nvSpPr>
            <p:cNvPr id="10251" name="AutoShape 11"/>
            <p:cNvSpPr>
              <a:spLocks noChangeArrowheads="1"/>
            </p:cNvSpPr>
            <p:nvPr/>
          </p:nvSpPr>
          <p:spPr bwMode="auto">
            <a:xfrm>
              <a:off x="3936" y="1440"/>
              <a:ext cx="1824" cy="1344"/>
            </a:xfrm>
            <a:prstGeom prst="star16">
              <a:avLst>
                <a:gd name="adj" fmla="val 43421"/>
              </a:avLst>
            </a:prstGeom>
            <a:solidFill>
              <a:srgbClr val="FFFF66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Holy Spirit</a:t>
              </a:r>
            </a:p>
            <a:p>
              <a:pPr algn="ctr"/>
              <a:r>
                <a:rPr lang="en-US" sz="2800" b="1" i="1">
                  <a:solidFill>
                    <a:srgbClr val="FF3300"/>
                  </a:solidFill>
                  <a:latin typeface="Arial" charset="0"/>
                </a:rPr>
                <a:t>John 14:26</a:t>
              </a:r>
            </a:p>
            <a:p>
              <a:pPr algn="ctr"/>
              <a:r>
                <a:rPr lang="en-US" sz="2800" b="1" i="1">
                  <a:solidFill>
                    <a:srgbClr val="FF3300"/>
                  </a:solidFill>
                  <a:latin typeface="Arial" charset="0"/>
                </a:rPr>
                <a:t>Matt. 10:19</a:t>
              </a:r>
            </a:p>
          </p:txBody>
        </p:sp>
        <p:sp>
          <p:nvSpPr>
            <p:cNvPr id="10252" name="AutoShape 12"/>
            <p:cNvSpPr>
              <a:spLocks noChangeArrowheads="1"/>
            </p:cNvSpPr>
            <p:nvPr/>
          </p:nvSpPr>
          <p:spPr bwMode="auto">
            <a:xfrm>
              <a:off x="4656" y="912"/>
              <a:ext cx="384" cy="480"/>
            </a:xfrm>
            <a:prstGeom prst="downArrow">
              <a:avLst>
                <a:gd name="adj1" fmla="val 31250"/>
                <a:gd name="adj2" fmla="val 28125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5181600" y="0"/>
            <a:ext cx="3962400" cy="1828800"/>
            <a:chOff x="3264" y="0"/>
            <a:chExt cx="2496" cy="1152"/>
          </a:xfrm>
        </p:grpSpPr>
        <p:sp>
          <p:nvSpPr>
            <p:cNvPr id="10246" name="AutoShape 6"/>
            <p:cNvSpPr>
              <a:spLocks noChangeArrowheads="1"/>
            </p:cNvSpPr>
            <p:nvPr/>
          </p:nvSpPr>
          <p:spPr bwMode="auto">
            <a:xfrm>
              <a:off x="3264" y="432"/>
              <a:ext cx="672" cy="432"/>
            </a:xfrm>
            <a:prstGeom prst="rightArrow">
              <a:avLst>
                <a:gd name="adj1" fmla="val 22222"/>
                <a:gd name="adj2" fmla="val 42778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3936" y="0"/>
              <a:ext cx="1824" cy="1152"/>
            </a:xfrm>
            <a:prstGeom prst="star16">
              <a:avLst>
                <a:gd name="adj" fmla="val 43421"/>
              </a:avLst>
            </a:prstGeom>
            <a:solidFill>
              <a:srgbClr val="FFFF66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Christ</a:t>
              </a:r>
            </a:p>
            <a:p>
              <a:pPr algn="ctr"/>
              <a:r>
                <a:rPr lang="en-US" sz="2800" b="1" i="1">
                  <a:solidFill>
                    <a:srgbClr val="FF3300"/>
                  </a:solidFill>
                  <a:latin typeface="Arial" charset="0"/>
                </a:rPr>
                <a:t>1 Cor. 14:37</a:t>
              </a:r>
            </a:p>
            <a:p>
              <a:pPr algn="ctr"/>
              <a:r>
                <a:rPr lang="en-US" sz="2800" b="1" i="1">
                  <a:solidFill>
                    <a:srgbClr val="FF3300"/>
                  </a:solidFill>
                  <a:latin typeface="Arial" charset="0"/>
                </a:rPr>
                <a:t>John 16:13</a:t>
              </a:r>
            </a:p>
          </p:txBody>
        </p:sp>
      </p:grp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How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Came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To Us</a:t>
            </a: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2590800" y="228600"/>
            <a:ext cx="2895600" cy="1524000"/>
          </a:xfrm>
          <a:prstGeom prst="star16">
            <a:avLst>
              <a:gd name="adj" fmla="val 43421"/>
            </a:avLst>
          </a:prstGeom>
          <a:solidFill>
            <a:srgbClr val="FFFF66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accent2"/>
                </a:solidFill>
                <a:latin typeface="Arial" charset="0"/>
              </a:rPr>
              <a:t>Mind of God</a:t>
            </a:r>
          </a:p>
          <a:p>
            <a:pPr algn="ctr"/>
            <a:r>
              <a:rPr lang="en-US" sz="2800" b="1" i="1">
                <a:solidFill>
                  <a:srgbClr val="FF3300"/>
                </a:solidFill>
                <a:latin typeface="Arial" charset="0"/>
              </a:rPr>
              <a:t>Heb. 1:1-2</a:t>
            </a:r>
          </a:p>
        </p:txBody>
      </p: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2590800" y="4495800"/>
            <a:ext cx="2943225" cy="2058988"/>
            <a:chOff x="1632" y="2832"/>
            <a:chExt cx="1854" cy="1297"/>
          </a:xfrm>
        </p:grpSpPr>
        <p:graphicFrame>
          <p:nvGraphicFramePr>
            <p:cNvPr id="10260" name="Object 20"/>
            <p:cNvGraphicFramePr>
              <a:graphicFrameLocks noChangeAspect="1"/>
            </p:cNvGraphicFramePr>
            <p:nvPr/>
          </p:nvGraphicFramePr>
          <p:xfrm>
            <a:off x="2640" y="3168"/>
            <a:ext cx="846" cy="7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3" name="Drawing" r:id="rId5" imgW="1495440" imgH="1314360" progId="WPDraw30.Drawing">
                    <p:embed/>
                  </p:oleObj>
                </mc:Choice>
                <mc:Fallback>
                  <p:oleObj name="Drawing" r:id="rId5" imgW="1495440" imgH="1314360" progId="WPDraw30.Drawing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3168"/>
                          <a:ext cx="846" cy="7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1" name="Text Box 21"/>
            <p:cNvSpPr txBox="1">
              <a:spLocks noChangeArrowheads="1"/>
            </p:cNvSpPr>
            <p:nvPr/>
          </p:nvSpPr>
          <p:spPr bwMode="auto">
            <a:xfrm>
              <a:off x="1632" y="3264"/>
              <a:ext cx="1188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Original </a:t>
              </a:r>
            </a:p>
            <a:p>
              <a:pPr algn="ctr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Writings</a:t>
              </a:r>
            </a:p>
            <a:p>
              <a:pPr algn="ctr"/>
              <a:r>
                <a:rPr lang="en-US" sz="2800" b="1" i="1">
                  <a:solidFill>
                    <a:srgbClr val="FF3300"/>
                  </a:solidFill>
                  <a:latin typeface="Arial" charset="0"/>
                </a:rPr>
                <a:t>Eph. 3:3-5</a:t>
              </a:r>
            </a:p>
          </p:txBody>
        </p:sp>
        <p:sp>
          <p:nvSpPr>
            <p:cNvPr id="10262" name="AutoShape 22"/>
            <p:cNvSpPr>
              <a:spLocks noChangeArrowheads="1"/>
            </p:cNvSpPr>
            <p:nvPr/>
          </p:nvSpPr>
          <p:spPr bwMode="auto">
            <a:xfrm>
              <a:off x="2304" y="2832"/>
              <a:ext cx="384" cy="528"/>
            </a:xfrm>
            <a:prstGeom prst="downArrow">
              <a:avLst>
                <a:gd name="adj1" fmla="val 31250"/>
                <a:gd name="adj2" fmla="val 37501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267" name="Group 27"/>
          <p:cNvGrpSpPr>
            <a:grpSpLocks/>
          </p:cNvGrpSpPr>
          <p:nvPr/>
        </p:nvGrpSpPr>
        <p:grpSpPr bwMode="auto">
          <a:xfrm>
            <a:off x="5791200" y="4572000"/>
            <a:ext cx="3048000" cy="1724025"/>
            <a:chOff x="3648" y="2880"/>
            <a:chExt cx="1920" cy="1086"/>
          </a:xfrm>
        </p:grpSpPr>
        <p:graphicFrame>
          <p:nvGraphicFramePr>
            <p:cNvPr id="10265" name="Object 25"/>
            <p:cNvGraphicFramePr>
              <a:graphicFrameLocks noChangeAspect="1"/>
            </p:cNvGraphicFramePr>
            <p:nvPr/>
          </p:nvGraphicFramePr>
          <p:xfrm>
            <a:off x="4416" y="2880"/>
            <a:ext cx="1152" cy="10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4" name="Clip" r:id="rId7" imgW="4671000" imgH="4404240" progId="">
                    <p:embed/>
                  </p:oleObj>
                </mc:Choice>
                <mc:Fallback>
                  <p:oleObj name="Clip" r:id="rId7" imgW="4671000" imgH="4404240" progId="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6" y="2880"/>
                          <a:ext cx="1152" cy="10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6" name="AutoShape 26"/>
            <p:cNvSpPr>
              <a:spLocks noChangeArrowheads="1"/>
            </p:cNvSpPr>
            <p:nvPr/>
          </p:nvSpPr>
          <p:spPr bwMode="auto">
            <a:xfrm>
              <a:off x="3648" y="3312"/>
              <a:ext cx="1296" cy="432"/>
            </a:xfrm>
            <a:prstGeom prst="homePlate">
              <a:avLst>
                <a:gd name="adj" fmla="val 59375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800">
                  <a:solidFill>
                    <a:schemeClr val="bg1"/>
                  </a:solidFill>
                  <a:latin typeface="Arial" charset="0"/>
                </a:rPr>
                <a:t>Translated</a:t>
              </a:r>
            </a:p>
          </p:txBody>
        </p:sp>
      </p:grpSp>
      <p:pic>
        <p:nvPicPr>
          <p:cNvPr id="24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WordArt 3"/>
          <p:cNvSpPr>
            <a:spLocks noChangeArrowheads="1" noChangeShapeType="1" noTextEdit="1"/>
          </p:cNvSpPr>
          <p:nvPr/>
        </p:nvSpPr>
        <p:spPr bwMode="auto">
          <a:xfrm>
            <a:off x="762000" y="533400"/>
            <a:ext cx="41148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The Bible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33400" y="25908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I. What It Is Called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33400" y="35052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II. How It Came To Us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533400" y="44196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III. It Is Inspired</a:t>
            </a:r>
          </a:p>
        </p:txBody>
      </p:sp>
      <p:pic>
        <p:nvPicPr>
          <p:cNvPr id="9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81000"/>
            <a:ext cx="2590800" cy="172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 Is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Inspired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819400" y="0"/>
            <a:ext cx="6019800" cy="1752600"/>
          </a:xfrm>
          <a:prstGeom prst="rect">
            <a:avLst/>
          </a:prstGeom>
          <a:solidFill>
            <a:srgbClr val="FF33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Inspiration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“divinely breathed in”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Thus: Given by the breath of God</a:t>
            </a:r>
          </a:p>
        </p:txBody>
      </p:sp>
      <p:pic>
        <p:nvPicPr>
          <p:cNvPr id="9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Oval 4"/>
          <p:cNvSpPr>
            <a:spLocks noChangeArrowheads="1"/>
          </p:cNvSpPr>
          <p:nvPr/>
        </p:nvSpPr>
        <p:spPr bwMode="auto">
          <a:xfrm>
            <a:off x="381000" y="228600"/>
            <a:ext cx="3505200" cy="1066800"/>
          </a:xfrm>
          <a:prstGeom prst="ellipse">
            <a:avLst/>
          </a:prstGeom>
          <a:solidFill>
            <a:srgbClr val="000066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David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143000" y="1219200"/>
            <a:ext cx="716280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Sam 23:1-2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Now these are the last words of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David.Thus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says David the son of Jesse; Thus says the man raised up on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high,The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anointed of the God of Jacob, And the sweet psalmist of Israel: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Spirit of the LORD spoke by me, And His word was on my tongue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609600" y="4191000"/>
            <a:ext cx="8153400" cy="2000548"/>
          </a:xfrm>
          <a:prstGeom prst="rect">
            <a:avLst/>
          </a:prstGeom>
          <a:solidFill>
            <a:schemeClr val="bg1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 22:43-44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said to them, "How then does David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Spirit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call Him 'Lord,' saying: The LORD said to my Lord, "Sit at My right hand, Till I make Your enemies Your footstool" '?  </a:t>
            </a:r>
          </a:p>
        </p:txBody>
      </p:sp>
    </p:spTree>
    <p:extLst>
      <p:ext uri="{BB962C8B-B14F-4D97-AF65-F5344CB8AC3E}">
        <p14:creationId xmlns:p14="http://schemas.microsoft.com/office/powerpoint/2010/main" val="4186965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Oval 2"/>
          <p:cNvSpPr>
            <a:spLocks noChangeArrowheads="1"/>
          </p:cNvSpPr>
          <p:nvPr/>
        </p:nvSpPr>
        <p:spPr bwMode="auto">
          <a:xfrm>
            <a:off x="381000" y="228600"/>
            <a:ext cx="3505200" cy="1066800"/>
          </a:xfrm>
          <a:prstGeom prst="ellipse">
            <a:avLst/>
          </a:prstGeom>
          <a:solidFill>
            <a:srgbClr val="000066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 Pet. 1:20-21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4267200" y="304800"/>
            <a:ext cx="441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457200" y="1524000"/>
            <a:ext cx="8153400" cy="15621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knowing this first, that no prophecy of Scripture is of any private interpretation,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for prophecy </a:t>
            </a:r>
            <a:r>
              <a:rPr kumimoji="0" lang="en-US" altLang="en-US" sz="2400" b="0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never came by the will of man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but holy men of God spoke as they were </a:t>
            </a:r>
            <a:r>
              <a:rPr kumimoji="0" lang="en-US" altLang="en-US" sz="24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moved by the Holy Spirit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762000" y="3573463"/>
            <a:ext cx="7696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Prophecy did not owe its origin to 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Prophecy had its origin from God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Use the instrumentality of human authors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“Moved” = borne along as a ship moved by the wind.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Moved by the power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2991697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9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9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9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9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It Is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Inspired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819400" y="1676400"/>
            <a:ext cx="2743200" cy="472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Plenary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(All The Bible)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“</a:t>
            </a: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All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 Scripture is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given by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inspiration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of God…”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(2 Tim. 3:16)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6096000" y="1676400"/>
            <a:ext cx="2743200" cy="472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Verbal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(Every Word)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“not in </a:t>
            </a: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words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which man's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 wisdom teaches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 but which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the </a:t>
            </a: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Holy Spirit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teaches”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(1 Cor. 2:13)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819400" y="0"/>
            <a:ext cx="6019800" cy="1752600"/>
          </a:xfrm>
          <a:prstGeom prst="rect">
            <a:avLst/>
          </a:prstGeom>
          <a:solidFill>
            <a:srgbClr val="FF33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Inspiration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“divinely breathed in”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Thus: Given by the breath of God</a:t>
            </a:r>
          </a:p>
        </p:txBody>
      </p:sp>
      <p:pic>
        <p:nvPicPr>
          <p:cNvPr id="9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31074937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 autoUpdateAnimBg="0"/>
      <p:bldP spid="11271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WordArt 3"/>
          <p:cNvSpPr>
            <a:spLocks noChangeArrowheads="1" noChangeShapeType="1" noTextEdit="1"/>
          </p:cNvSpPr>
          <p:nvPr/>
        </p:nvSpPr>
        <p:spPr bwMode="auto">
          <a:xfrm>
            <a:off x="762000" y="533400"/>
            <a:ext cx="41148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The Bible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33400" y="25908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I. What It Is Called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33400" y="35052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II. How It Came To Us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33400" y="44196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III. It Is Inspired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33400" y="53340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IV. It Value To Us</a:t>
            </a:r>
          </a:p>
        </p:txBody>
      </p:sp>
      <p:pic>
        <p:nvPicPr>
          <p:cNvPr id="11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81000"/>
            <a:ext cx="2590800" cy="172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Value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To Us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590800" y="152400"/>
            <a:ext cx="6324600" cy="398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42950" indent="-742950" defTabSz="342900">
              <a:lnSpc>
                <a:spcPct val="170000"/>
              </a:lnSpc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Know God &amp; his will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Reveals the mind of God (1 Cor. 2:9-13)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Know that Jesus is real (1 John 5:13, 20)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Know we have eternal life (1 John 5:13)</a:t>
            </a:r>
          </a:p>
        </p:txBody>
      </p:sp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235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Value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To Us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590800" y="152400"/>
            <a:ext cx="655320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Know God &amp; his will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Tells us how - be saved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Found in gospel (Rom. 1:16-17)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Saved by Christ (1 Cor. 15:1-2)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Saved by word (Jas. 1:21)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Tells us what to do (Acts 10:6; 11:14)</a:t>
            </a:r>
            <a:endParaRPr lang="en-US" sz="2800" dirty="0">
              <a:latin typeface="Arial Narrow" pitchFamily="34" charset="0"/>
            </a:endParaRPr>
          </a:p>
        </p:txBody>
      </p:sp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235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Value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To Us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590800" y="152400"/>
            <a:ext cx="65532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Know God &amp; his will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Tells us how - be saved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Know truth from error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Wonder “what is truth?” (John 18:38)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Word is truth (John 17:17)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Test teachings to see if truth (Acts 17:11)</a:t>
            </a:r>
          </a:p>
        </p:txBody>
      </p:sp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235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Value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To Us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590800" y="152400"/>
            <a:ext cx="65532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Know God &amp; his will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Tells us how - be saved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Know truth from error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Guide to live by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Must live by gospel (Phil. 1:27)</a:t>
            </a:r>
          </a:p>
          <a:p>
            <a:pPr marL="1200150" lvl="1" indent="-742950" defTabSz="34290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Gospel has to do with daily conduct – how we treat others (Gal. 2:14)</a:t>
            </a:r>
          </a:p>
        </p:txBody>
      </p:sp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235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Value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To Us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590800" y="152400"/>
            <a:ext cx="7162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Know God &amp; his will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Tells us how - be saved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Know truth from error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Guide to live by</a:t>
            </a:r>
          </a:p>
          <a:p>
            <a:pPr marL="742950" indent="-742950" defTabSz="342900">
              <a:buFont typeface="+mj-lt"/>
              <a:buAutoNum type="alphaUcPeriod"/>
            </a:pPr>
            <a:r>
              <a:rPr lang="en-US" sz="3600" b="1" dirty="0">
                <a:solidFill>
                  <a:srgbClr val="006600"/>
                </a:solidFill>
                <a:latin typeface="Arial" charset="0"/>
              </a:rPr>
              <a:t> Authority in religion</a:t>
            </a:r>
          </a:p>
        </p:txBody>
      </p:sp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235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Value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To Us</a:t>
            </a:r>
          </a:p>
        </p:txBody>
      </p:sp>
      <p:pic>
        <p:nvPicPr>
          <p:cNvPr id="7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762000"/>
            <a:ext cx="1866765" cy="1245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438400" y="0"/>
            <a:ext cx="67056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False Standards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1524000"/>
            <a:ext cx="6477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“I think…”  </a:t>
            </a:r>
            <a:r>
              <a:rPr lang="en-US" sz="3200" dirty="0">
                <a:solidFill>
                  <a:schemeClr val="accent2"/>
                </a:solidFill>
              </a:rPr>
              <a:t>(Prov. 14:12)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Feelings  </a:t>
            </a:r>
            <a:r>
              <a:rPr lang="en-US" sz="3200" dirty="0">
                <a:solidFill>
                  <a:schemeClr val="accent2"/>
                </a:solidFill>
              </a:rPr>
              <a:t>(Jer. 10:23)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Family </a:t>
            </a:r>
            <a:r>
              <a:rPr lang="en-US" sz="3200" dirty="0">
                <a:solidFill>
                  <a:schemeClr val="accent2"/>
                </a:solidFill>
              </a:rPr>
              <a:t>(Luke 14:26)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Preacher / Pastor </a:t>
            </a:r>
            <a:r>
              <a:rPr lang="en-US" sz="3200" dirty="0">
                <a:solidFill>
                  <a:schemeClr val="accent2"/>
                </a:solidFill>
              </a:rPr>
              <a:t>(1 John 4:1)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/>
              <a:t> Majority </a:t>
            </a:r>
            <a:r>
              <a:rPr lang="en-US" sz="3200" dirty="0">
                <a:solidFill>
                  <a:schemeClr val="accent2"/>
                </a:solidFill>
              </a:rPr>
              <a:t>(</a:t>
            </a:r>
            <a:r>
              <a:rPr lang="en-US" sz="3200" dirty="0" err="1">
                <a:solidFill>
                  <a:schemeClr val="accent2"/>
                </a:solidFill>
              </a:rPr>
              <a:t>Exo</a:t>
            </a:r>
            <a:r>
              <a:rPr lang="en-US" sz="3200" dirty="0">
                <a:solidFill>
                  <a:schemeClr val="accent2"/>
                </a:solidFill>
              </a:rPr>
              <a:t>. 23:2; Matt. 7:13-14)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24384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endParaRPr lang="en-US" sz="4800" b="1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Its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Value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charset="0"/>
              </a:rPr>
              <a:t>To Us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438400" y="0"/>
            <a:ext cx="67056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True Standard</a:t>
            </a:r>
          </a:p>
        </p:txBody>
      </p:sp>
      <p:pic>
        <p:nvPicPr>
          <p:cNvPr id="6" name="Picture 5" descr="bibl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762000"/>
            <a:ext cx="1875536" cy="13525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667000" y="1371600"/>
            <a:ext cx="609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Word of God</a:t>
            </a:r>
            <a:endParaRPr lang="en-US" sz="3200" dirty="0"/>
          </a:p>
          <a:p>
            <a:pPr lvl="1">
              <a:buFont typeface="Wingdings" pitchFamily="2" charset="2"/>
              <a:buChar char="ü"/>
            </a:pPr>
            <a:r>
              <a:rPr lang="en-US" sz="3200" dirty="0">
                <a:solidFill>
                  <a:schemeClr val="accent2"/>
                </a:solidFill>
              </a:rPr>
              <a:t> 1 Pet. 4:11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dirty="0">
                <a:solidFill>
                  <a:schemeClr val="accent2"/>
                </a:solidFill>
              </a:rPr>
              <a:t> 2 Cor. 4:13	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590800" y="3200400"/>
            <a:ext cx="6553200" cy="272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3200" b="1" u="sng" dirty="0">
                <a:latin typeface="+mj-lt"/>
              </a:rPr>
              <a:t>All Sufficient Standard</a:t>
            </a:r>
            <a:endParaRPr lang="en-US" sz="3600" b="1" dirty="0">
              <a:latin typeface="+mj-lt"/>
            </a:endParaRPr>
          </a:p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dirty="0">
                <a:latin typeface="+mj-lt"/>
              </a:rPr>
              <a:t> </a:t>
            </a:r>
            <a:r>
              <a:rPr lang="en-US" sz="2800" i="1" dirty="0">
                <a:latin typeface="+mj-lt"/>
              </a:rPr>
              <a:t>All we need </a:t>
            </a:r>
            <a:r>
              <a:rPr lang="en-US" sz="2800" i="1" dirty="0">
                <a:solidFill>
                  <a:schemeClr val="accent2"/>
                </a:solidFill>
                <a:latin typeface="+mj-lt"/>
              </a:rPr>
              <a:t>(2 Pet. 1:3; 2 Tim. 3:16-17)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i="1" dirty="0">
                <a:latin typeface="+mj-lt"/>
              </a:rPr>
              <a:t> All we teach </a:t>
            </a:r>
            <a:r>
              <a:rPr lang="en-US" sz="2800" i="1" dirty="0">
                <a:solidFill>
                  <a:schemeClr val="accent2"/>
                </a:solidFill>
                <a:latin typeface="+mj-lt"/>
              </a:rPr>
              <a:t>(1 Pet. 4:11; 2 Cor. 4:13)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i="1" dirty="0">
                <a:latin typeface="+mj-lt"/>
              </a:rPr>
              <a:t> All establishes faith </a:t>
            </a:r>
            <a:r>
              <a:rPr lang="en-US" sz="2800" i="1" dirty="0">
                <a:solidFill>
                  <a:schemeClr val="accent2"/>
                </a:solidFill>
                <a:latin typeface="+mj-lt"/>
              </a:rPr>
              <a:t>(Rom. 10:17)</a:t>
            </a:r>
          </a:p>
          <a:p>
            <a:pPr lvl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i="1" dirty="0">
                <a:latin typeface="+mj-lt"/>
              </a:rPr>
              <a:t> All we need for practice </a:t>
            </a:r>
            <a:r>
              <a:rPr lang="en-US" sz="2800" i="1" dirty="0">
                <a:solidFill>
                  <a:schemeClr val="accent2"/>
                </a:solidFill>
                <a:latin typeface="+mj-lt"/>
              </a:rPr>
              <a:t>(Col. 3:17)</a:t>
            </a:r>
            <a:endParaRPr lang="en-US" sz="2800" dirty="0">
              <a:solidFill>
                <a:schemeClr val="accent2"/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  <p:bldP spid="8" grpId="0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WordArt 3"/>
          <p:cNvSpPr>
            <a:spLocks noChangeArrowheads="1" noChangeShapeType="1" noTextEdit="1"/>
          </p:cNvSpPr>
          <p:nvPr/>
        </p:nvSpPr>
        <p:spPr bwMode="auto">
          <a:xfrm>
            <a:off x="762000" y="533400"/>
            <a:ext cx="41148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The Bible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33400" y="25908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I. What It Is Called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33400" y="35052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II. How It Came To Us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33400" y="44196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III. It Is Inspired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33400" y="5334000"/>
            <a:ext cx="8001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ial" charset="0"/>
              </a:rPr>
              <a:t>IV. It Value To Us</a:t>
            </a:r>
          </a:p>
        </p:txBody>
      </p:sp>
      <p:pic>
        <p:nvPicPr>
          <p:cNvPr id="10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81000"/>
            <a:ext cx="2590800" cy="172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4-14.org.uk/wp-content/images/orig_Hands_holding_Bible_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5" name="WordArt 3"/>
          <p:cNvSpPr>
            <a:spLocks noChangeArrowheads="1" noChangeShapeType="1" noTextEdit="1"/>
          </p:cNvSpPr>
          <p:nvPr/>
        </p:nvSpPr>
        <p:spPr bwMode="auto">
          <a:xfrm>
            <a:off x="3505200" y="533400"/>
            <a:ext cx="5257800" cy="5181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What does </a:t>
            </a:r>
          </a:p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the Bible</a:t>
            </a:r>
          </a:p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mean to you?</a:t>
            </a:r>
          </a:p>
        </p:txBody>
      </p:sp>
    </p:spTree>
  </p:cSld>
  <p:clrMapOvr>
    <a:masterClrMapping/>
  </p:clrMapOvr>
  <p:transition spd="med">
    <p:zoom/>
  </p:transition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1880</TotalTime>
  <Words>1261</Words>
  <Application>Microsoft Office PowerPoint</Application>
  <PresentationFormat>On-screen Show (4:3)</PresentationFormat>
  <Paragraphs>312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Comic Sans MS</vt:lpstr>
      <vt:lpstr>Times New Roman</vt:lpstr>
      <vt:lpstr>Impact</vt:lpstr>
      <vt:lpstr>Arial Narrow</vt:lpstr>
      <vt:lpstr>Wingdings</vt:lpstr>
      <vt:lpstr>Arial</vt:lpstr>
      <vt:lpstr>Calibri</vt:lpstr>
      <vt:lpstr>Arial Black</vt:lpstr>
      <vt:lpstr>Calibri Light</vt:lpstr>
      <vt:lpstr>Tahoma</vt:lpstr>
      <vt:lpstr>Office Theme</vt:lpstr>
      <vt:lpstr>1_Office Theme</vt:lpstr>
      <vt:lpstr>Drawing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35</cp:revision>
  <dcterms:created xsi:type="dcterms:W3CDTF">2002-01-04T17:39:24Z</dcterms:created>
  <dcterms:modified xsi:type="dcterms:W3CDTF">2020-08-09T03:03:00Z</dcterms:modified>
</cp:coreProperties>
</file>