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2"/>
  </p:notesMasterIdLst>
  <p:handoutMasterIdLst>
    <p:handoutMasterId r:id="rId33"/>
  </p:handoutMasterIdLst>
  <p:sldIdLst>
    <p:sldId id="275" r:id="rId2"/>
    <p:sldId id="277" r:id="rId3"/>
    <p:sldId id="257" r:id="rId4"/>
    <p:sldId id="260" r:id="rId5"/>
    <p:sldId id="259" r:id="rId6"/>
    <p:sldId id="261" r:id="rId7"/>
    <p:sldId id="278" r:id="rId8"/>
    <p:sldId id="279" r:id="rId9"/>
    <p:sldId id="280" r:id="rId10"/>
    <p:sldId id="281" r:id="rId11"/>
    <p:sldId id="282" r:id="rId12"/>
    <p:sldId id="283" r:id="rId13"/>
    <p:sldId id="284" r:id="rId14"/>
    <p:sldId id="258" r:id="rId15"/>
    <p:sldId id="270" r:id="rId16"/>
    <p:sldId id="263" r:id="rId17"/>
    <p:sldId id="271" r:id="rId18"/>
    <p:sldId id="264" r:id="rId19"/>
    <p:sldId id="272" r:id="rId20"/>
    <p:sldId id="265" r:id="rId21"/>
    <p:sldId id="273" r:id="rId22"/>
    <p:sldId id="266" r:id="rId23"/>
    <p:sldId id="274" r:id="rId24"/>
    <p:sldId id="285" r:id="rId25"/>
    <p:sldId id="286" r:id="rId26"/>
    <p:sldId id="267" r:id="rId27"/>
    <p:sldId id="269" r:id="rId28"/>
    <p:sldId id="287" r:id="rId29"/>
    <p:sldId id="288" r:id="rId30"/>
    <p:sldId id="268" r:id="rId31"/>
  </p:sldIdLst>
  <p:sldSz cx="9144000" cy="6858000" type="screen4x3"/>
  <p:notesSz cx="6858000" cy="9144000"/>
  <p:embeddedFontLst>
    <p:embeddedFont>
      <p:font typeface="Arial Black" panose="020B0A04020102020204" pitchFamily="34" charset="0"/>
      <p:bold r:id="rId34"/>
    </p:embeddedFont>
    <p:embeddedFont>
      <p:font typeface="Arial Narrow" panose="020B0606020202030204" pitchFamily="34" charset="0"/>
      <p:regular r:id="rId35"/>
      <p:bold r:id="rId36"/>
      <p:italic r:id="rId37"/>
      <p:boldItalic r:id="rId38"/>
    </p:embeddedFont>
    <p:embeddedFont>
      <p:font typeface="Arial Rounded MT Bold" panose="020F0704030504030204" pitchFamily="34" charset="0"/>
      <p:regular r:id="rId39"/>
    </p:embeddedFont>
    <p:embeddedFont>
      <p:font typeface="Arial Unicode MS" panose="020B0604020202020204" pitchFamily="34" charset="-128"/>
      <p:regular r:id="rId40"/>
    </p:embeddedFon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589" autoAdjust="0"/>
  </p:normalViewPr>
  <p:slideViewPr>
    <p:cSldViewPr>
      <p:cViewPr varScale="1">
        <p:scale>
          <a:sx n="63" d="100"/>
          <a:sy n="63" d="100"/>
        </p:scale>
        <p:origin x="424" y="64"/>
      </p:cViewPr>
      <p:guideLst>
        <p:guide orient="horz" pos="2160"/>
        <p:guide pos="2880"/>
      </p:guideLst>
    </p:cSldViewPr>
  </p:slideViewPr>
  <p:notesTextViewPr>
    <p:cViewPr>
      <p:scale>
        <a:sx n="100" d="100"/>
        <a:sy n="100" d="100"/>
      </p:scale>
      <p:origin x="0" y="0"/>
    </p:cViewPr>
  </p:notesTextViewPr>
  <p:notesViewPr>
    <p:cSldViewPr>
      <p:cViewPr>
        <p:scale>
          <a:sx n="100" d="100"/>
          <a:sy n="100" d="100"/>
        </p:scale>
        <p:origin x="-780" y="2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66136E7-2257-4761-9E79-4A42F90B7120}" type="datetimeFigureOut">
              <a:rPr lang="en-US" smtClean="0"/>
              <a:pPr/>
              <a:t>8/2/2020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7467FAD-190A-4EBD-A126-A59A9A76F789}" type="slidenum">
              <a:rPr lang="en-US" smtClean="0"/>
              <a:pPr/>
              <a:t>‹#›</a:t>
            </a:fld>
            <a:endParaRPr lang="en-US" dirty="0"/>
          </a:p>
        </p:txBody>
      </p:sp>
    </p:spTree>
    <p:extLst>
      <p:ext uri="{BB962C8B-B14F-4D97-AF65-F5344CB8AC3E}">
        <p14:creationId xmlns:p14="http://schemas.microsoft.com/office/powerpoint/2010/main" val="2406649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0AC903-0BA1-4D48-8935-A657ABFF07EB}" type="datetimeFigureOut">
              <a:rPr lang="en-US" smtClean="0"/>
              <a:pPr/>
              <a:t>8/2/2020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44B968-43FC-42BF-9C38-60B8B8DC8DC6}" type="slidenum">
              <a:rPr lang="en-US" smtClean="0"/>
              <a:pPr/>
              <a:t>‹#›</a:t>
            </a:fld>
            <a:endParaRPr lang="en-US" dirty="0"/>
          </a:p>
        </p:txBody>
      </p:sp>
    </p:spTree>
    <p:extLst>
      <p:ext uri="{BB962C8B-B14F-4D97-AF65-F5344CB8AC3E}">
        <p14:creationId xmlns:p14="http://schemas.microsoft.com/office/powerpoint/2010/main" val="479779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244B968-43FC-42BF-9C38-60B8B8DC8DC6}" type="slidenum">
              <a:rPr lang="en-US" smtClean="0"/>
              <a:pPr/>
              <a:t>4</a:t>
            </a:fld>
            <a:endParaRPr lang="en-US" dirty="0"/>
          </a:p>
        </p:txBody>
      </p:sp>
    </p:spTree>
    <p:extLst>
      <p:ext uri="{BB962C8B-B14F-4D97-AF65-F5344CB8AC3E}">
        <p14:creationId xmlns:p14="http://schemas.microsoft.com/office/powerpoint/2010/main" val="469622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r>
              <a:rPr lang="en-US" dirty="0"/>
              <a:t>Lawyer asked Jesus a question (v. 25)</a:t>
            </a:r>
          </a:p>
          <a:p>
            <a:pPr marL="685800" lvl="1" indent="-228600">
              <a:buFont typeface="+mj-lt"/>
              <a:buAutoNum type="alphaLcPeriod"/>
            </a:pPr>
            <a:r>
              <a:rPr lang="en-US" dirty="0"/>
              <a:t>Lawyer was one skilled in law (not an attorney</a:t>
            </a:r>
            <a:r>
              <a:rPr lang="en-US" baseline="0" dirty="0"/>
              <a:t> as we think) - Scribe</a:t>
            </a:r>
          </a:p>
          <a:p>
            <a:pPr marL="685800" lvl="1" indent="-228600">
              <a:buFont typeface="+mj-lt"/>
              <a:buAutoNum type="alphaLcPeriod"/>
            </a:pPr>
            <a:r>
              <a:rPr lang="en-US" baseline="0" dirty="0"/>
              <a:t>“Stood up” – perhaps a formal gathering</a:t>
            </a:r>
          </a:p>
          <a:p>
            <a:pPr marL="228600" lvl="0" indent="-228600">
              <a:buFont typeface="+mj-lt"/>
              <a:buAutoNum type="arabicPeriod"/>
            </a:pPr>
            <a:r>
              <a:rPr lang="en-US" baseline="0" dirty="0"/>
              <a:t>Jesus answered (v. 26)</a:t>
            </a:r>
          </a:p>
          <a:p>
            <a:pPr marL="685800" lvl="1" indent="-228600">
              <a:buFont typeface="+mj-lt"/>
              <a:buAutoNum type="alphaLcPeriod"/>
            </a:pPr>
            <a:r>
              <a:rPr lang="en-US" sz="1200" baseline="0" dirty="0"/>
              <a:t>Pointed to the law –</a:t>
            </a:r>
          </a:p>
          <a:p>
            <a:pPr marL="685800" lvl="1" indent="-228600">
              <a:buFont typeface="+mj-lt"/>
              <a:buAutoNum type="alphaLcPeriod"/>
            </a:pPr>
            <a:r>
              <a:rPr lang="en-US" sz="1200" baseline="0" dirty="0"/>
              <a:t>“What is your reading of it?” - How do you understand it?</a:t>
            </a:r>
          </a:p>
          <a:p>
            <a:pPr marL="228600" lvl="0" indent="-228600">
              <a:buFont typeface="+mj-lt"/>
              <a:buAutoNum type="arabicPeriod"/>
            </a:pPr>
            <a:r>
              <a:rPr lang="en-US" sz="1200" i="1" baseline="0" dirty="0"/>
              <a:t>Lawyer summarized law in two points (v. 27).</a:t>
            </a:r>
          </a:p>
          <a:p>
            <a:pPr marL="685800" lvl="1" indent="-228600">
              <a:buFont typeface="+mj-lt"/>
              <a:buAutoNum type="alphaLcPeriod"/>
            </a:pPr>
            <a:r>
              <a:rPr lang="en-US" sz="1200" baseline="0" dirty="0"/>
              <a:t>Love God - Deut. 6:5</a:t>
            </a:r>
          </a:p>
          <a:p>
            <a:pPr marL="685800" lvl="1" indent="-228600">
              <a:buFont typeface="+mj-lt"/>
              <a:buAutoNum type="alphaLcPeriod"/>
            </a:pPr>
            <a:r>
              <a:rPr lang="en-US" sz="1200" baseline="0" dirty="0"/>
              <a:t>Love neighbor - Lev. 19:18</a:t>
            </a:r>
          </a:p>
          <a:p>
            <a:pPr marL="228600" lvl="0" indent="-228600">
              <a:buFont typeface="+mj-lt"/>
              <a:buAutoNum type="arabicPeriod"/>
            </a:pPr>
            <a:r>
              <a:rPr lang="en-US" sz="1200" i="1" baseline="0" dirty="0"/>
              <a:t>Jesus said you have it right – now do it (v. 28)</a:t>
            </a:r>
          </a:p>
          <a:p>
            <a:pPr marL="228600" lvl="0" indent="-228600">
              <a:buFont typeface="+mj-lt"/>
              <a:buAutoNum type="arabicPeriod"/>
            </a:pPr>
            <a:r>
              <a:rPr lang="en-US" sz="1200" i="1" baseline="0" dirty="0"/>
              <a:t>Lawyer: “Who is my neighbor?” (v. 29)</a:t>
            </a:r>
          </a:p>
          <a:p>
            <a:pPr marL="685800" lvl="1" indent="-228600">
              <a:buFont typeface="+mj-lt"/>
              <a:buAutoNum type="alphaLcPeriod"/>
            </a:pPr>
            <a:r>
              <a:rPr lang="en-US" sz="1200" baseline="0" dirty="0"/>
              <a:t>Perhaps he was hoping that Jesus would limit “neighbor” to Jews (cf. Matt. 5:43)</a:t>
            </a:r>
          </a:p>
          <a:p>
            <a:pPr marL="685800" lvl="1" indent="-228600">
              <a:buFont typeface="+mj-lt"/>
              <a:buAutoNum type="alphaLcPeriod"/>
            </a:pPr>
            <a:r>
              <a:rPr lang="en-US" sz="1200" baseline="0" dirty="0"/>
              <a:t>Jesus will point out – essence of love – has no limit</a:t>
            </a:r>
          </a:p>
          <a:p>
            <a:pPr marL="685800" lvl="1" indent="-228600">
              <a:buFont typeface="+mj-lt"/>
              <a:buAutoNum type="alphaLcPeriod"/>
            </a:pPr>
            <a:r>
              <a:rPr lang="en-US" sz="1200" baseline="0" dirty="0"/>
              <a:t>Effort to justify self - since can’t really know...then can’t say I am not fulfilling it</a:t>
            </a:r>
          </a:p>
          <a:p>
            <a:pPr marL="685800" lvl="1" indent="-228600">
              <a:buFont typeface="+mj-lt"/>
              <a:buAutoNum type="alphaLcPeriod"/>
            </a:pPr>
            <a:r>
              <a:rPr lang="en-US" sz="1200" baseline="0" dirty="0"/>
              <a:t>Problem: lawyer’s lack of love.</a:t>
            </a:r>
          </a:p>
        </p:txBody>
      </p:sp>
      <p:sp>
        <p:nvSpPr>
          <p:cNvPr id="4" name="Slide Number Placeholder 3"/>
          <p:cNvSpPr>
            <a:spLocks noGrp="1"/>
          </p:cNvSpPr>
          <p:nvPr>
            <p:ph type="sldNum" sz="quarter" idx="10"/>
          </p:nvPr>
        </p:nvSpPr>
        <p:spPr/>
        <p:txBody>
          <a:bodyPr/>
          <a:lstStyle/>
          <a:p>
            <a:fld id="{3244B968-43FC-42BF-9C38-60B8B8DC8DC6}" type="slidenum">
              <a:rPr lang="en-US" smtClean="0"/>
              <a:pPr/>
              <a:t>6</a:t>
            </a:fld>
            <a:endParaRPr lang="en-US"/>
          </a:p>
        </p:txBody>
      </p:sp>
    </p:spTree>
    <p:extLst>
      <p:ext uri="{BB962C8B-B14F-4D97-AF65-F5344CB8AC3E}">
        <p14:creationId xmlns:p14="http://schemas.microsoft.com/office/powerpoint/2010/main" val="3852918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3244B968-43FC-42BF-9C38-60B8B8DC8DC6}" type="slidenum">
              <a:rPr lang="en-US" smtClean="0"/>
              <a:pPr/>
              <a:t>7</a:t>
            </a:fld>
            <a:endParaRPr lang="en-US"/>
          </a:p>
        </p:txBody>
      </p:sp>
    </p:spTree>
    <p:extLst>
      <p:ext uri="{BB962C8B-B14F-4D97-AF65-F5344CB8AC3E}">
        <p14:creationId xmlns:p14="http://schemas.microsoft.com/office/powerpoint/2010/main" val="4009652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3244B968-43FC-42BF-9C38-60B8B8DC8DC6}" type="slidenum">
              <a:rPr lang="en-US" smtClean="0"/>
              <a:pPr/>
              <a:t>8</a:t>
            </a:fld>
            <a:endParaRPr lang="en-US"/>
          </a:p>
        </p:txBody>
      </p:sp>
    </p:spTree>
    <p:extLst>
      <p:ext uri="{BB962C8B-B14F-4D97-AF65-F5344CB8AC3E}">
        <p14:creationId xmlns:p14="http://schemas.microsoft.com/office/powerpoint/2010/main" val="3441012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3244B968-43FC-42BF-9C38-60B8B8DC8DC6}" type="slidenum">
              <a:rPr lang="en-US" smtClean="0"/>
              <a:pPr/>
              <a:t>9</a:t>
            </a:fld>
            <a:endParaRPr lang="en-US"/>
          </a:p>
        </p:txBody>
      </p:sp>
    </p:spTree>
    <p:extLst>
      <p:ext uri="{BB962C8B-B14F-4D97-AF65-F5344CB8AC3E}">
        <p14:creationId xmlns:p14="http://schemas.microsoft.com/office/powerpoint/2010/main" val="1959460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3244B968-43FC-42BF-9C38-60B8B8DC8DC6}" type="slidenum">
              <a:rPr lang="en-US" smtClean="0"/>
              <a:pPr/>
              <a:t>10</a:t>
            </a:fld>
            <a:endParaRPr lang="en-US"/>
          </a:p>
        </p:txBody>
      </p:sp>
    </p:spTree>
    <p:extLst>
      <p:ext uri="{BB962C8B-B14F-4D97-AF65-F5344CB8AC3E}">
        <p14:creationId xmlns:p14="http://schemas.microsoft.com/office/powerpoint/2010/main" val="3205065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r>
              <a:rPr lang="en-US" dirty="0"/>
              <a:t>Lawyer asked Jesus a question (v. 25)</a:t>
            </a:r>
          </a:p>
          <a:p>
            <a:pPr marL="685800" lvl="1" indent="-228600">
              <a:buFont typeface="+mj-lt"/>
              <a:buAutoNum type="alphaLcPeriod"/>
            </a:pPr>
            <a:r>
              <a:rPr lang="en-US" dirty="0"/>
              <a:t>Lawyer was one skilled in law (not an attorney</a:t>
            </a:r>
            <a:r>
              <a:rPr lang="en-US" baseline="0" dirty="0"/>
              <a:t> as we think)</a:t>
            </a:r>
          </a:p>
          <a:p>
            <a:pPr marL="685800" lvl="1" indent="-228600">
              <a:buFont typeface="+mj-lt"/>
              <a:buAutoNum type="alphaLcPeriod"/>
            </a:pPr>
            <a:r>
              <a:rPr lang="en-US" baseline="0" dirty="0"/>
              <a:t>“Stood up” – perhaps a formal gathering</a:t>
            </a:r>
          </a:p>
          <a:p>
            <a:pPr marL="228600" lvl="0" indent="-228600">
              <a:buFont typeface="+mj-lt"/>
              <a:buAutoNum type="arabicPeriod"/>
            </a:pPr>
            <a:r>
              <a:rPr lang="en-US" baseline="0" dirty="0"/>
              <a:t>Jesus answered (v. 26)</a:t>
            </a:r>
          </a:p>
          <a:p>
            <a:pPr marL="685800" lvl="1" indent="-228600">
              <a:buFont typeface="+mj-lt"/>
              <a:buAutoNum type="alphaLcPeriod"/>
            </a:pPr>
            <a:r>
              <a:rPr lang="en-US" sz="1200" baseline="0" dirty="0"/>
              <a:t>Pointed to the law –</a:t>
            </a:r>
          </a:p>
          <a:p>
            <a:pPr marL="685800" lvl="1" indent="-228600">
              <a:buFont typeface="+mj-lt"/>
              <a:buAutoNum type="alphaLcPeriod"/>
            </a:pPr>
            <a:r>
              <a:rPr lang="en-US" sz="1200" baseline="0" dirty="0"/>
              <a:t>“What is your reading of it?” - How do you understand it?</a:t>
            </a:r>
          </a:p>
          <a:p>
            <a:pPr marL="228600" lvl="0" indent="-228600">
              <a:buFont typeface="+mj-lt"/>
              <a:buAutoNum type="arabicPeriod"/>
            </a:pPr>
            <a:r>
              <a:rPr lang="en-US" sz="1200" i="1" baseline="0" dirty="0"/>
              <a:t>Lawyer summarized law in two points (v. 27).</a:t>
            </a:r>
          </a:p>
          <a:p>
            <a:pPr marL="685800" lvl="1" indent="-228600">
              <a:buFont typeface="+mj-lt"/>
              <a:buAutoNum type="alphaLcPeriod"/>
            </a:pPr>
            <a:r>
              <a:rPr lang="en-US" sz="1200" baseline="0" dirty="0"/>
              <a:t>Love God - Deut. 6:5</a:t>
            </a:r>
          </a:p>
          <a:p>
            <a:pPr marL="685800" lvl="1" indent="-228600">
              <a:buFont typeface="+mj-lt"/>
              <a:buAutoNum type="alphaLcPeriod"/>
            </a:pPr>
            <a:r>
              <a:rPr lang="en-US" sz="1200" baseline="0" dirty="0"/>
              <a:t>Love neighbor - Lev. 19:18</a:t>
            </a:r>
          </a:p>
          <a:p>
            <a:pPr marL="228600" lvl="0" indent="-228600">
              <a:buFont typeface="+mj-lt"/>
              <a:buAutoNum type="arabicPeriod"/>
            </a:pPr>
            <a:r>
              <a:rPr lang="en-US" sz="1200" i="1" baseline="0" dirty="0"/>
              <a:t>Jesus said you have it right – now do it (v. 28)</a:t>
            </a:r>
          </a:p>
          <a:p>
            <a:pPr marL="228600" lvl="0" indent="-228600">
              <a:buFont typeface="+mj-lt"/>
              <a:buAutoNum type="arabicPeriod"/>
            </a:pPr>
            <a:r>
              <a:rPr lang="en-US" sz="1200" i="1" baseline="0" dirty="0"/>
              <a:t>Lawyer: “Who is my neighbor?” (v. 29)</a:t>
            </a:r>
          </a:p>
          <a:p>
            <a:pPr marL="685800" lvl="1" indent="-228600">
              <a:buFont typeface="+mj-lt"/>
              <a:buAutoNum type="alphaLcPeriod"/>
            </a:pPr>
            <a:r>
              <a:rPr lang="en-US" sz="1200" baseline="0" dirty="0"/>
              <a:t>Perhaps he was hoping that Jesus would limit “neighbor” to Jews (cf. Matt. 5:43)</a:t>
            </a:r>
          </a:p>
          <a:p>
            <a:pPr marL="685800" lvl="1" indent="-228600">
              <a:buFont typeface="+mj-lt"/>
              <a:buAutoNum type="alphaLcPeriod"/>
            </a:pPr>
            <a:r>
              <a:rPr lang="en-US" sz="1200" baseline="0" dirty="0"/>
              <a:t>Jesus will point out – essence of love – has no limit</a:t>
            </a:r>
          </a:p>
          <a:p>
            <a:pPr marL="685800" lvl="1" indent="-228600">
              <a:buFont typeface="+mj-lt"/>
              <a:buAutoNum type="alphaLcPeriod"/>
            </a:pPr>
            <a:r>
              <a:rPr lang="en-US" sz="1200" baseline="0" dirty="0"/>
              <a:t>Effort to justify self - since can’t really know...then can’t say I am not fulfilling it</a:t>
            </a:r>
          </a:p>
          <a:p>
            <a:pPr marL="685800" lvl="1" indent="-228600">
              <a:buFont typeface="+mj-lt"/>
              <a:buAutoNum type="alphaLcPeriod"/>
            </a:pPr>
            <a:r>
              <a:rPr lang="en-US" sz="1200" baseline="0" dirty="0"/>
              <a:t>Problem: lawyer’s lack of love.</a:t>
            </a:r>
          </a:p>
        </p:txBody>
      </p:sp>
      <p:sp>
        <p:nvSpPr>
          <p:cNvPr id="4" name="Slide Number Placeholder 3"/>
          <p:cNvSpPr>
            <a:spLocks noGrp="1"/>
          </p:cNvSpPr>
          <p:nvPr>
            <p:ph type="sldNum" sz="quarter" idx="10"/>
          </p:nvPr>
        </p:nvSpPr>
        <p:spPr/>
        <p:txBody>
          <a:bodyPr/>
          <a:lstStyle/>
          <a:p>
            <a:fld id="{3244B968-43FC-42BF-9C38-60B8B8DC8DC6}" type="slidenum">
              <a:rPr lang="en-US" smtClean="0"/>
              <a:pPr/>
              <a:t>11</a:t>
            </a:fld>
            <a:endParaRPr lang="en-US"/>
          </a:p>
        </p:txBody>
      </p:sp>
    </p:spTree>
    <p:extLst>
      <p:ext uri="{BB962C8B-B14F-4D97-AF65-F5344CB8AC3E}">
        <p14:creationId xmlns:p14="http://schemas.microsoft.com/office/powerpoint/2010/main" val="1125227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None/>
            </a:pPr>
            <a:endParaRPr lang="en-US" sz="1200" baseline="0" dirty="0"/>
          </a:p>
        </p:txBody>
      </p:sp>
      <p:sp>
        <p:nvSpPr>
          <p:cNvPr id="4" name="Slide Number Placeholder 3"/>
          <p:cNvSpPr>
            <a:spLocks noGrp="1"/>
          </p:cNvSpPr>
          <p:nvPr>
            <p:ph type="sldNum" sz="quarter" idx="10"/>
          </p:nvPr>
        </p:nvSpPr>
        <p:spPr/>
        <p:txBody>
          <a:bodyPr/>
          <a:lstStyle/>
          <a:p>
            <a:fld id="{3244B968-43FC-42BF-9C38-60B8B8DC8DC6}" type="slidenum">
              <a:rPr lang="en-US" smtClean="0"/>
              <a:pPr/>
              <a:t>13</a:t>
            </a:fld>
            <a:endParaRPr lang="en-US"/>
          </a:p>
        </p:txBody>
      </p:sp>
    </p:spTree>
    <p:extLst>
      <p:ext uri="{BB962C8B-B14F-4D97-AF65-F5344CB8AC3E}">
        <p14:creationId xmlns:p14="http://schemas.microsoft.com/office/powerpoint/2010/main" val="1879005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44B968-43FC-42BF-9C38-60B8B8DC8DC6}" type="slidenum">
              <a:rPr lang="en-US" smtClean="0"/>
              <a:pPr/>
              <a:t>14</a:t>
            </a:fld>
            <a:endParaRPr lang="en-US"/>
          </a:p>
        </p:txBody>
      </p:sp>
    </p:spTree>
    <p:extLst>
      <p:ext uri="{BB962C8B-B14F-4D97-AF65-F5344CB8AC3E}">
        <p14:creationId xmlns:p14="http://schemas.microsoft.com/office/powerpoint/2010/main" val="2800348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14400" y="3200400"/>
            <a:ext cx="7086600" cy="1371600"/>
          </a:xfrm>
        </p:spPr>
        <p:txBody>
          <a:bodyPr/>
          <a:lstStyle>
            <a:lvl1pPr>
              <a:lnSpc>
                <a:spcPct val="80000"/>
              </a:lnSpc>
              <a:defRPr sz="5600"/>
            </a:lvl1pPr>
          </a:lstStyle>
          <a:p>
            <a:r>
              <a:rPr lang="en-US"/>
              <a:t>Click to edit Master title style</a:t>
            </a:r>
          </a:p>
        </p:txBody>
      </p:sp>
      <p:sp>
        <p:nvSpPr>
          <p:cNvPr id="3075" name="Rectangle 3"/>
          <p:cNvSpPr>
            <a:spLocks noGrp="1" noChangeArrowheads="1"/>
          </p:cNvSpPr>
          <p:nvPr>
            <p:ph type="subTitle" idx="1"/>
          </p:nvPr>
        </p:nvSpPr>
        <p:spPr>
          <a:xfrm>
            <a:off x="2590800" y="4876800"/>
            <a:ext cx="5410200" cy="1066800"/>
          </a:xfrm>
        </p:spPr>
        <p:txBody>
          <a:bodyPr/>
          <a:lstStyle>
            <a:lvl1pPr marL="0" indent="0" algn="r">
              <a:buFontTx/>
              <a:buNone/>
              <a:defRPr/>
            </a:lvl1pPr>
          </a:lstStyle>
          <a:p>
            <a:r>
              <a:rPr lang="en-US"/>
              <a:t>Click to edit Master subtitle style</a:t>
            </a:r>
          </a:p>
        </p:txBody>
      </p:sp>
      <p:sp>
        <p:nvSpPr>
          <p:cNvPr id="3076" name="Rectangle 4"/>
          <p:cNvSpPr>
            <a:spLocks noGrp="1" noChangeArrowheads="1"/>
          </p:cNvSpPr>
          <p:nvPr>
            <p:ph type="dt" sz="half" idx="2"/>
          </p:nvPr>
        </p:nvSpPr>
        <p:spPr>
          <a:xfrm>
            <a:off x="228600" y="6248400"/>
            <a:ext cx="1905000" cy="457200"/>
          </a:xfrm>
        </p:spPr>
        <p:txBody>
          <a:bodyPr/>
          <a:lstStyle>
            <a:lvl1pPr>
              <a:defRPr/>
            </a:lvl1pPr>
          </a:lstStyle>
          <a:p>
            <a:fld id="{56A1471B-9664-4EC4-8930-4D8A661F4A89}" type="datetimeFigureOut">
              <a:rPr lang="en-US" smtClean="0"/>
              <a:pPr/>
              <a:t>8/2/2020</a:t>
            </a:fld>
            <a:endParaRPr lang="en-US" dirty="0"/>
          </a:p>
        </p:txBody>
      </p:sp>
      <p:sp>
        <p:nvSpPr>
          <p:cNvPr id="3077" name="Rectangle 5"/>
          <p:cNvSpPr>
            <a:spLocks noGrp="1" noChangeArrowheads="1"/>
          </p:cNvSpPr>
          <p:nvPr>
            <p:ph type="ftr" sz="quarter" idx="3"/>
          </p:nvPr>
        </p:nvSpPr>
        <p:spPr>
          <a:xfrm>
            <a:off x="2362200" y="6248400"/>
            <a:ext cx="4343400" cy="457200"/>
          </a:xfrm>
        </p:spPr>
        <p:txBody>
          <a:bodyPr/>
          <a:lstStyle>
            <a:lvl1pPr>
              <a:defRPr/>
            </a:lvl1pPr>
          </a:lstStyle>
          <a:p>
            <a:endParaRPr lang="en-US" dirty="0"/>
          </a:p>
        </p:txBody>
      </p:sp>
      <p:sp>
        <p:nvSpPr>
          <p:cNvPr id="3078" name="Rectangle 6"/>
          <p:cNvSpPr>
            <a:spLocks noGrp="1" noChangeArrowheads="1"/>
          </p:cNvSpPr>
          <p:nvPr>
            <p:ph type="sldNum" sz="quarter" idx="4"/>
          </p:nvPr>
        </p:nvSpPr>
        <p:spPr>
          <a:xfrm>
            <a:off x="7010400" y="6248400"/>
            <a:ext cx="1905000" cy="457200"/>
          </a:xfrm>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18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56A1471B-9664-4EC4-8930-4D8A661F4A89}" type="datetimeFigureOut">
              <a:rPr lang="en-US" smtClean="0"/>
              <a:pPr/>
              <a:t>8/2/2020</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0E54B38D-0DDB-4B66-93C9-6AC2D17A86A6}" type="slidenum">
              <a:rPr lang="en-US" smtClean="0"/>
              <a:pPr/>
              <a:t>‹#›</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6764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667000" y="59436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fld id="{56A1471B-9664-4EC4-8930-4D8A661F4A89}" type="datetimeFigureOut">
              <a:rPr lang="en-US" smtClean="0"/>
              <a:pPr/>
              <a:t>8/2/2020</a:t>
            </a:fld>
            <a:endParaRPr lang="en-US" dirty="0"/>
          </a:p>
        </p:txBody>
      </p:sp>
      <p:sp>
        <p:nvSpPr>
          <p:cNvPr id="1029" name="Rectangle 5"/>
          <p:cNvSpPr>
            <a:spLocks noGrp="1" noChangeArrowheads="1"/>
          </p:cNvSpPr>
          <p:nvPr>
            <p:ph type="ftr" sz="quarter" idx="3"/>
          </p:nvPr>
        </p:nvSpPr>
        <p:spPr bwMode="auto">
          <a:xfrm>
            <a:off x="4114800" y="59436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dirty="0"/>
          </a:p>
        </p:txBody>
      </p:sp>
      <p:sp>
        <p:nvSpPr>
          <p:cNvPr id="1030" name="Rectangle 6"/>
          <p:cNvSpPr>
            <a:spLocks noGrp="1" noChangeArrowheads="1"/>
          </p:cNvSpPr>
          <p:nvPr>
            <p:ph type="sldNum" sz="quarter" idx="4"/>
          </p:nvPr>
        </p:nvSpPr>
        <p:spPr bwMode="auto">
          <a:xfrm>
            <a:off x="7162800" y="59436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0E54B38D-0DDB-4B66-93C9-6AC2D17A86A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990600" y="1524000"/>
            <a:ext cx="7391400" cy="579438"/>
          </a:xfrm>
          <a:prstGeom prst="rect">
            <a:avLst/>
          </a:prstGeom>
          <a:noFill/>
          <a:ln w="9525">
            <a:noFill/>
            <a:miter lim="800000"/>
            <a:headEnd/>
            <a:tailEnd/>
          </a:ln>
          <a:effectLst/>
        </p:spPr>
        <p:txBody>
          <a:bodyPr>
            <a:spAutoFit/>
          </a:bodyPr>
          <a:lstStyle/>
          <a:p>
            <a:pPr algn="ctr">
              <a:spcBef>
                <a:spcPct val="50000"/>
              </a:spcBef>
            </a:pPr>
            <a:r>
              <a:rPr lang="en-US" sz="3200" b="1" dirty="0">
                <a:solidFill>
                  <a:srgbClr val="000000"/>
                </a:solidFill>
              </a:rPr>
              <a:t>The Spread of the Message of Jesus</a:t>
            </a:r>
          </a:p>
        </p:txBody>
      </p:sp>
      <p:sp>
        <p:nvSpPr>
          <p:cNvPr id="47107" name="AutoShape 3"/>
          <p:cNvSpPr>
            <a:spLocks noChangeArrowheads="1"/>
          </p:cNvSpPr>
          <p:nvPr/>
        </p:nvSpPr>
        <p:spPr bwMode="auto">
          <a:xfrm>
            <a:off x="533400" y="228600"/>
            <a:ext cx="5791200" cy="1219200"/>
          </a:xfrm>
          <a:prstGeom prst="horizontalScroll">
            <a:avLst>
              <a:gd name="adj" fmla="val 12500"/>
            </a:avLst>
          </a:prstGeom>
          <a:solidFill>
            <a:srgbClr val="CCFFCC"/>
          </a:solidFill>
          <a:ln w="9525">
            <a:solidFill>
              <a:schemeClr val="tx1"/>
            </a:solidFill>
            <a:round/>
            <a:headEnd/>
            <a:tailEnd/>
          </a:ln>
          <a:effectLst/>
        </p:spPr>
        <p:txBody>
          <a:bodyPr wrap="none" anchor="ctr"/>
          <a:lstStyle/>
          <a:p>
            <a:pPr algn="ctr"/>
            <a:r>
              <a:rPr lang="en-US" sz="3600" b="1" i="1" dirty="0"/>
              <a:t>Luke 10</a:t>
            </a:r>
          </a:p>
        </p:txBody>
      </p:sp>
      <p:sp>
        <p:nvSpPr>
          <p:cNvPr id="47108" name="Text Box 4"/>
          <p:cNvSpPr txBox="1">
            <a:spLocks noChangeArrowheads="1"/>
          </p:cNvSpPr>
          <p:nvPr/>
        </p:nvSpPr>
        <p:spPr bwMode="auto">
          <a:xfrm>
            <a:off x="533400" y="2286000"/>
            <a:ext cx="9067800" cy="2862322"/>
          </a:xfrm>
          <a:prstGeom prst="rect">
            <a:avLst/>
          </a:prstGeom>
          <a:noFill/>
          <a:ln w="9525">
            <a:noFill/>
            <a:miter lim="800000"/>
            <a:headEnd/>
            <a:tailEnd/>
          </a:ln>
          <a:effectLst/>
        </p:spPr>
        <p:txBody>
          <a:bodyPr wrap="square">
            <a:spAutoFit/>
          </a:bodyPr>
          <a:lstStyle/>
          <a:p>
            <a:pPr defTabSz="579438">
              <a:lnSpc>
                <a:spcPct val="150000"/>
              </a:lnSpc>
            </a:pPr>
            <a:r>
              <a:rPr lang="en-US" sz="2400" b="1" dirty="0">
                <a:latin typeface="Arial Narrow" pitchFamily="34" charset="0"/>
              </a:rPr>
              <a:t>I. </a:t>
            </a:r>
            <a:r>
              <a:rPr lang="en-US" sz="2400" b="1" u="sng" dirty="0">
                <a:solidFill>
                  <a:srgbClr val="000000"/>
                </a:solidFill>
                <a:latin typeface="Arial Narrow" pitchFamily="34" charset="0"/>
              </a:rPr>
              <a:t>Seventy Sent Out</a:t>
            </a:r>
            <a:r>
              <a:rPr lang="en-US" sz="2400" b="1" dirty="0">
                <a:solidFill>
                  <a:srgbClr val="000000"/>
                </a:solidFill>
                <a:latin typeface="Arial Narrow" pitchFamily="34" charset="0"/>
              </a:rPr>
              <a:t> </a:t>
            </a:r>
            <a:r>
              <a:rPr lang="en-US" sz="2400" b="1" dirty="0">
                <a:latin typeface="Arial Narrow" pitchFamily="34" charset="0"/>
              </a:rPr>
              <a:t>(vv. 1-12) - </a:t>
            </a:r>
            <a:r>
              <a:rPr lang="en-US" sz="2400" b="1" i="1" dirty="0">
                <a:latin typeface="Arial Narrow" pitchFamily="34" charset="0"/>
              </a:rPr>
              <a:t>Sounding the message out</a:t>
            </a:r>
            <a:endParaRPr lang="en-US" sz="2400" b="1" dirty="0">
              <a:latin typeface="Arial Narrow" pitchFamily="34" charset="0"/>
            </a:endParaRPr>
          </a:p>
          <a:p>
            <a:pPr defTabSz="579438">
              <a:lnSpc>
                <a:spcPct val="150000"/>
              </a:lnSpc>
            </a:pPr>
            <a:r>
              <a:rPr lang="en-US" sz="2400" b="1" dirty="0">
                <a:latin typeface="Arial Narrow" pitchFamily="34" charset="0"/>
              </a:rPr>
              <a:t>II. </a:t>
            </a:r>
            <a:r>
              <a:rPr lang="en-US" sz="2400" b="1" u="sng" dirty="0">
                <a:solidFill>
                  <a:srgbClr val="000000"/>
                </a:solidFill>
                <a:latin typeface="Arial Narrow" pitchFamily="34" charset="0"/>
              </a:rPr>
              <a:t>Woes Upon The Cities</a:t>
            </a:r>
            <a:r>
              <a:rPr lang="en-US" sz="2400" b="1" dirty="0">
                <a:solidFill>
                  <a:srgbClr val="000000"/>
                </a:solidFill>
                <a:latin typeface="Arial Narrow" pitchFamily="34" charset="0"/>
              </a:rPr>
              <a:t> </a:t>
            </a:r>
            <a:r>
              <a:rPr lang="en-US" sz="2400" b="1" dirty="0">
                <a:latin typeface="Arial Narrow" pitchFamily="34" charset="0"/>
              </a:rPr>
              <a:t>(vv. 13-16) - </a:t>
            </a:r>
            <a:r>
              <a:rPr lang="en-US" sz="2400" b="1" i="1" dirty="0">
                <a:latin typeface="Arial Narrow" pitchFamily="34" charset="0"/>
              </a:rPr>
              <a:t>Woe if message is rejected</a:t>
            </a:r>
          </a:p>
          <a:p>
            <a:pPr defTabSz="579438">
              <a:lnSpc>
                <a:spcPct val="150000"/>
              </a:lnSpc>
            </a:pPr>
            <a:r>
              <a:rPr lang="en-US" sz="2400" b="1" dirty="0">
                <a:latin typeface="Arial Narrow" pitchFamily="34" charset="0"/>
              </a:rPr>
              <a:t>III. </a:t>
            </a:r>
            <a:r>
              <a:rPr lang="en-US" sz="2400" b="1" u="sng" dirty="0">
                <a:solidFill>
                  <a:srgbClr val="000000"/>
                </a:solidFill>
                <a:latin typeface="Arial Narrow" pitchFamily="34" charset="0"/>
              </a:rPr>
              <a:t>Joy &amp; Blessing of Message</a:t>
            </a:r>
            <a:r>
              <a:rPr lang="en-US" sz="2400" b="1" dirty="0">
                <a:solidFill>
                  <a:srgbClr val="000000"/>
                </a:solidFill>
                <a:latin typeface="Arial Narrow" pitchFamily="34" charset="0"/>
              </a:rPr>
              <a:t> </a:t>
            </a:r>
            <a:r>
              <a:rPr lang="en-US" sz="2400" b="1" dirty="0">
                <a:latin typeface="Arial Narrow" pitchFamily="34" charset="0"/>
              </a:rPr>
              <a:t>(vv. 17-24) - </a:t>
            </a:r>
            <a:r>
              <a:rPr lang="en-US" sz="2400" b="1" i="1" dirty="0">
                <a:latin typeface="Arial Narrow" pitchFamily="34" charset="0"/>
              </a:rPr>
              <a:t>Joy of reception</a:t>
            </a:r>
            <a:endParaRPr lang="en-US" sz="2400" b="1" dirty="0">
              <a:latin typeface="Arial Narrow" pitchFamily="34" charset="0"/>
            </a:endParaRPr>
          </a:p>
          <a:p>
            <a:pPr defTabSz="579438">
              <a:lnSpc>
                <a:spcPct val="150000"/>
              </a:lnSpc>
            </a:pPr>
            <a:r>
              <a:rPr lang="en-US" sz="2400" b="1" dirty="0">
                <a:latin typeface="Arial Narrow" pitchFamily="34" charset="0"/>
              </a:rPr>
              <a:t>IV. </a:t>
            </a:r>
            <a:r>
              <a:rPr lang="en-US" sz="2400" b="1" u="sng" dirty="0">
                <a:solidFill>
                  <a:srgbClr val="000000"/>
                </a:solidFill>
                <a:latin typeface="Arial Narrow" pitchFamily="34" charset="0"/>
              </a:rPr>
              <a:t>Parable of Good Samaritan</a:t>
            </a:r>
            <a:r>
              <a:rPr lang="en-US" sz="2400" b="1" dirty="0">
                <a:solidFill>
                  <a:srgbClr val="000000"/>
                </a:solidFill>
                <a:latin typeface="Arial Narrow" pitchFamily="34" charset="0"/>
              </a:rPr>
              <a:t> </a:t>
            </a:r>
            <a:r>
              <a:rPr lang="en-US" sz="2400" b="1" dirty="0">
                <a:latin typeface="Arial Narrow" pitchFamily="34" charset="0"/>
              </a:rPr>
              <a:t>(vv. 25-37) - </a:t>
            </a:r>
            <a:r>
              <a:rPr lang="en-US" sz="2400" b="1" i="1" dirty="0">
                <a:latin typeface="Arial Narrow" pitchFamily="34" charset="0"/>
              </a:rPr>
              <a:t>What it requires</a:t>
            </a:r>
          </a:p>
          <a:p>
            <a:pPr defTabSz="579438">
              <a:lnSpc>
                <a:spcPct val="150000"/>
              </a:lnSpc>
            </a:pPr>
            <a:r>
              <a:rPr lang="en-US" sz="2400" b="1" dirty="0">
                <a:latin typeface="Arial Narrow" pitchFamily="34" charset="0"/>
              </a:rPr>
              <a:t>V. </a:t>
            </a:r>
            <a:r>
              <a:rPr lang="en-US" sz="2400" b="1" u="sng" dirty="0">
                <a:solidFill>
                  <a:srgbClr val="000000"/>
                </a:solidFill>
                <a:latin typeface="Arial Narrow" pitchFamily="34" charset="0"/>
              </a:rPr>
              <a:t>Choices of Mary &amp; Martha</a:t>
            </a:r>
            <a:r>
              <a:rPr lang="en-US" sz="2400" b="1" dirty="0">
                <a:solidFill>
                  <a:srgbClr val="000000"/>
                </a:solidFill>
                <a:latin typeface="Arial Narrow" pitchFamily="34" charset="0"/>
              </a:rPr>
              <a:t> </a:t>
            </a:r>
            <a:r>
              <a:rPr lang="en-US" sz="2400" b="1" dirty="0">
                <a:latin typeface="Arial Narrow" pitchFamily="34" charset="0"/>
              </a:rPr>
              <a:t>(vv. 38-42) – </a:t>
            </a:r>
            <a:r>
              <a:rPr lang="en-US" sz="2400" b="1" i="1" dirty="0">
                <a:latin typeface="Arial Narrow" pitchFamily="34" charset="0"/>
              </a:rPr>
              <a:t>Priorities</a:t>
            </a:r>
            <a:r>
              <a:rPr lang="en-US" sz="2400" b="1" dirty="0">
                <a:latin typeface="Arial Narrow" pitchFamily="34" charset="0"/>
              </a:rPr>
              <a:t>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990600" y="1524000"/>
            <a:ext cx="7391400" cy="579438"/>
          </a:xfrm>
          <a:prstGeom prst="rect">
            <a:avLst/>
          </a:prstGeom>
          <a:noFill/>
          <a:ln w="9525">
            <a:noFill/>
            <a:miter lim="800000"/>
            <a:headEnd/>
            <a:tailEnd/>
          </a:ln>
          <a:effectLst/>
        </p:spPr>
        <p:txBody>
          <a:bodyPr>
            <a:spAutoFit/>
          </a:bodyPr>
          <a:lstStyle/>
          <a:p>
            <a:pPr algn="ctr">
              <a:spcBef>
                <a:spcPct val="50000"/>
              </a:spcBef>
            </a:pPr>
            <a:r>
              <a:rPr lang="en-US" sz="3200" b="1" dirty="0">
                <a:solidFill>
                  <a:srgbClr val="000000"/>
                </a:solidFill>
              </a:rPr>
              <a:t>The Spread of the Message of Jesus</a:t>
            </a:r>
          </a:p>
        </p:txBody>
      </p:sp>
      <p:sp>
        <p:nvSpPr>
          <p:cNvPr id="47107" name="AutoShape 3"/>
          <p:cNvSpPr>
            <a:spLocks noChangeArrowheads="1"/>
          </p:cNvSpPr>
          <p:nvPr/>
        </p:nvSpPr>
        <p:spPr bwMode="auto">
          <a:xfrm>
            <a:off x="533400" y="228600"/>
            <a:ext cx="5791200" cy="1219200"/>
          </a:xfrm>
          <a:prstGeom prst="horizontalScroll">
            <a:avLst>
              <a:gd name="adj" fmla="val 12500"/>
            </a:avLst>
          </a:prstGeom>
          <a:solidFill>
            <a:srgbClr val="CCFFCC"/>
          </a:solidFill>
          <a:ln w="9525">
            <a:solidFill>
              <a:schemeClr val="tx1"/>
            </a:solidFill>
            <a:round/>
            <a:headEnd/>
            <a:tailEnd/>
          </a:ln>
          <a:effectLst/>
        </p:spPr>
        <p:txBody>
          <a:bodyPr wrap="none" anchor="ctr"/>
          <a:lstStyle/>
          <a:p>
            <a:pPr algn="ctr"/>
            <a:r>
              <a:rPr lang="en-US" sz="3600" b="1" i="1" dirty="0"/>
              <a:t>Luke 10</a:t>
            </a:r>
          </a:p>
        </p:txBody>
      </p:sp>
      <p:sp>
        <p:nvSpPr>
          <p:cNvPr id="47108" name="Text Box 4"/>
          <p:cNvSpPr txBox="1">
            <a:spLocks noChangeArrowheads="1"/>
          </p:cNvSpPr>
          <p:nvPr/>
        </p:nvSpPr>
        <p:spPr bwMode="auto">
          <a:xfrm>
            <a:off x="533400" y="2286000"/>
            <a:ext cx="9067800" cy="2862322"/>
          </a:xfrm>
          <a:prstGeom prst="rect">
            <a:avLst/>
          </a:prstGeom>
          <a:noFill/>
          <a:ln w="9525">
            <a:noFill/>
            <a:miter lim="800000"/>
            <a:headEnd/>
            <a:tailEnd/>
          </a:ln>
          <a:effectLst/>
        </p:spPr>
        <p:txBody>
          <a:bodyPr wrap="square">
            <a:spAutoFit/>
          </a:bodyPr>
          <a:lstStyle/>
          <a:p>
            <a:pPr defTabSz="579438">
              <a:lnSpc>
                <a:spcPct val="150000"/>
              </a:lnSpc>
            </a:pPr>
            <a:r>
              <a:rPr lang="en-US" sz="2400" b="1" dirty="0">
                <a:solidFill>
                  <a:schemeClr val="bg1">
                    <a:lumMod val="75000"/>
                  </a:schemeClr>
                </a:solidFill>
                <a:latin typeface="Arial Narrow" pitchFamily="34" charset="0"/>
              </a:rPr>
              <a:t>I. </a:t>
            </a:r>
            <a:r>
              <a:rPr lang="en-US" sz="2400" b="1" u="sng" dirty="0">
                <a:solidFill>
                  <a:schemeClr val="bg1">
                    <a:lumMod val="75000"/>
                  </a:schemeClr>
                </a:solidFill>
                <a:latin typeface="Arial Narrow" pitchFamily="34" charset="0"/>
              </a:rPr>
              <a:t>Seventy Sent Out</a:t>
            </a:r>
            <a:r>
              <a:rPr lang="en-US" sz="2400" b="1" dirty="0">
                <a:solidFill>
                  <a:schemeClr val="bg1">
                    <a:lumMod val="75000"/>
                  </a:schemeClr>
                </a:solidFill>
                <a:latin typeface="Arial Narrow" pitchFamily="34" charset="0"/>
              </a:rPr>
              <a:t> (vv. 1-12) - </a:t>
            </a:r>
            <a:r>
              <a:rPr lang="en-US" sz="2400" b="1" i="1" dirty="0">
                <a:solidFill>
                  <a:schemeClr val="bg1">
                    <a:lumMod val="75000"/>
                  </a:schemeClr>
                </a:solidFill>
                <a:latin typeface="Arial Narrow" pitchFamily="34" charset="0"/>
              </a:rPr>
              <a:t>Sounding the message out</a:t>
            </a:r>
            <a:endParaRPr lang="en-US" sz="2400" b="1" dirty="0">
              <a:solidFill>
                <a:schemeClr val="bg1">
                  <a:lumMod val="75000"/>
                </a:schemeClr>
              </a:solidFill>
              <a:latin typeface="Arial Narrow" pitchFamily="34" charset="0"/>
            </a:endParaRPr>
          </a:p>
          <a:p>
            <a:pPr defTabSz="579438">
              <a:lnSpc>
                <a:spcPct val="150000"/>
              </a:lnSpc>
            </a:pPr>
            <a:r>
              <a:rPr lang="en-US" sz="2400" b="1" dirty="0">
                <a:solidFill>
                  <a:schemeClr val="bg1">
                    <a:lumMod val="75000"/>
                  </a:schemeClr>
                </a:solidFill>
                <a:latin typeface="Arial Narrow" pitchFamily="34" charset="0"/>
              </a:rPr>
              <a:t>II. </a:t>
            </a:r>
            <a:r>
              <a:rPr lang="en-US" sz="2400" b="1" u="sng" dirty="0">
                <a:solidFill>
                  <a:schemeClr val="bg1">
                    <a:lumMod val="75000"/>
                  </a:schemeClr>
                </a:solidFill>
                <a:latin typeface="Arial Narrow" pitchFamily="34" charset="0"/>
              </a:rPr>
              <a:t>Woes Upon The Cities</a:t>
            </a:r>
            <a:r>
              <a:rPr lang="en-US" sz="2400" b="1" dirty="0">
                <a:solidFill>
                  <a:schemeClr val="bg1">
                    <a:lumMod val="75000"/>
                  </a:schemeClr>
                </a:solidFill>
                <a:latin typeface="Arial Narrow" pitchFamily="34" charset="0"/>
              </a:rPr>
              <a:t> (vv. 13-16) - </a:t>
            </a:r>
            <a:r>
              <a:rPr lang="en-US" sz="2400" b="1" i="1" dirty="0">
                <a:solidFill>
                  <a:schemeClr val="bg1">
                    <a:lumMod val="75000"/>
                  </a:schemeClr>
                </a:solidFill>
                <a:latin typeface="Arial Narrow" pitchFamily="34" charset="0"/>
              </a:rPr>
              <a:t>Woe if message is rejected</a:t>
            </a:r>
          </a:p>
          <a:p>
            <a:pPr defTabSz="579438">
              <a:lnSpc>
                <a:spcPct val="150000"/>
              </a:lnSpc>
            </a:pPr>
            <a:r>
              <a:rPr lang="en-US" sz="2400" b="1" dirty="0">
                <a:solidFill>
                  <a:schemeClr val="bg1">
                    <a:lumMod val="75000"/>
                  </a:schemeClr>
                </a:solidFill>
                <a:latin typeface="Arial Narrow" pitchFamily="34" charset="0"/>
              </a:rPr>
              <a:t>III. </a:t>
            </a:r>
            <a:r>
              <a:rPr lang="en-US" sz="2400" b="1" u="sng" dirty="0">
                <a:solidFill>
                  <a:schemeClr val="bg1">
                    <a:lumMod val="75000"/>
                  </a:schemeClr>
                </a:solidFill>
                <a:latin typeface="Arial Narrow" pitchFamily="34" charset="0"/>
              </a:rPr>
              <a:t>Joy &amp; Blessing of Message</a:t>
            </a:r>
            <a:r>
              <a:rPr lang="en-US" sz="2400" b="1" dirty="0">
                <a:solidFill>
                  <a:schemeClr val="bg1">
                    <a:lumMod val="75000"/>
                  </a:schemeClr>
                </a:solidFill>
                <a:latin typeface="Arial Narrow" pitchFamily="34" charset="0"/>
              </a:rPr>
              <a:t> (vv. 17-24) - </a:t>
            </a:r>
            <a:r>
              <a:rPr lang="en-US" sz="2400" b="1" i="1" dirty="0">
                <a:solidFill>
                  <a:schemeClr val="bg1">
                    <a:lumMod val="75000"/>
                  </a:schemeClr>
                </a:solidFill>
                <a:latin typeface="Arial Narrow" pitchFamily="34" charset="0"/>
              </a:rPr>
              <a:t>Joy of reception</a:t>
            </a:r>
            <a:endParaRPr lang="en-US" sz="2400" b="1" dirty="0">
              <a:solidFill>
                <a:schemeClr val="bg1">
                  <a:lumMod val="75000"/>
                </a:schemeClr>
              </a:solidFill>
              <a:latin typeface="Arial Narrow" pitchFamily="34" charset="0"/>
            </a:endParaRPr>
          </a:p>
          <a:p>
            <a:pPr defTabSz="579438">
              <a:lnSpc>
                <a:spcPct val="150000"/>
              </a:lnSpc>
            </a:pPr>
            <a:r>
              <a:rPr lang="en-US" sz="2400" b="1" dirty="0">
                <a:solidFill>
                  <a:srgbClr val="333333"/>
                </a:solidFill>
                <a:latin typeface="Arial Narrow" pitchFamily="34" charset="0"/>
              </a:rPr>
              <a:t>IV. </a:t>
            </a:r>
            <a:r>
              <a:rPr lang="en-US" sz="2400" b="1" u="sng" dirty="0">
                <a:solidFill>
                  <a:srgbClr val="333333"/>
                </a:solidFill>
                <a:latin typeface="Arial Narrow" pitchFamily="34" charset="0"/>
              </a:rPr>
              <a:t>Parable of Good Samaritan</a:t>
            </a:r>
            <a:r>
              <a:rPr lang="en-US" sz="2400" b="1" dirty="0">
                <a:solidFill>
                  <a:srgbClr val="333333"/>
                </a:solidFill>
                <a:latin typeface="Arial Narrow" pitchFamily="34" charset="0"/>
              </a:rPr>
              <a:t> (vv. 25-37) - </a:t>
            </a:r>
            <a:r>
              <a:rPr lang="en-US" sz="2400" b="1" i="1" dirty="0">
                <a:solidFill>
                  <a:srgbClr val="333333"/>
                </a:solidFill>
                <a:latin typeface="Arial Narrow" pitchFamily="34" charset="0"/>
              </a:rPr>
              <a:t>What it requires</a:t>
            </a:r>
          </a:p>
          <a:p>
            <a:pPr defTabSz="579438">
              <a:lnSpc>
                <a:spcPct val="150000"/>
              </a:lnSpc>
            </a:pPr>
            <a:r>
              <a:rPr lang="en-US" sz="2400" b="1" dirty="0">
                <a:solidFill>
                  <a:schemeClr val="bg1">
                    <a:lumMod val="75000"/>
                  </a:schemeClr>
                </a:solidFill>
                <a:latin typeface="Arial Narrow" pitchFamily="34" charset="0"/>
              </a:rPr>
              <a:t>V. </a:t>
            </a:r>
            <a:r>
              <a:rPr lang="en-US" sz="2400" b="1" u="sng" dirty="0">
                <a:solidFill>
                  <a:schemeClr val="bg1">
                    <a:lumMod val="75000"/>
                  </a:schemeClr>
                </a:solidFill>
                <a:latin typeface="Arial Narrow" pitchFamily="34" charset="0"/>
              </a:rPr>
              <a:t>Choices of Mary &amp; Martha</a:t>
            </a:r>
            <a:r>
              <a:rPr lang="en-US" sz="2400" b="1" dirty="0">
                <a:solidFill>
                  <a:schemeClr val="bg1">
                    <a:lumMod val="75000"/>
                  </a:schemeClr>
                </a:solidFill>
                <a:latin typeface="Arial Narrow" pitchFamily="34" charset="0"/>
              </a:rPr>
              <a:t> (vv. 38-42) – </a:t>
            </a:r>
            <a:r>
              <a:rPr lang="en-US" sz="2400" b="1" i="1" dirty="0">
                <a:solidFill>
                  <a:schemeClr val="bg1">
                    <a:lumMod val="75000"/>
                  </a:schemeClr>
                </a:solidFill>
                <a:latin typeface="Arial Narrow" pitchFamily="34" charset="0"/>
              </a:rPr>
              <a:t>Priorities</a:t>
            </a:r>
            <a:r>
              <a:rPr lang="en-US" sz="2400" b="1" dirty="0">
                <a:solidFill>
                  <a:schemeClr val="bg1">
                    <a:lumMod val="75000"/>
                  </a:schemeClr>
                </a:solidFill>
                <a:latin typeface="Arial Narrow" pitchFamily="34" charset="0"/>
              </a:rPr>
              <a:t>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http://www.terrestrialfan.com/sitebuildercontent/sitebuilderpictures/the_good_samaritan008.jpg"/>
          <p:cNvPicPr>
            <a:picLocks noChangeAspect="1" noChangeArrowheads="1"/>
          </p:cNvPicPr>
          <p:nvPr/>
        </p:nvPicPr>
        <p:blipFill>
          <a:blip r:embed="rId2"/>
          <a:srcRect/>
          <a:stretch>
            <a:fillRect/>
          </a:stretch>
        </p:blipFill>
        <p:spPr bwMode="auto">
          <a:xfrm>
            <a:off x="4953000" y="304800"/>
            <a:ext cx="2870301" cy="32766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2" name="Rectangle 1"/>
          <p:cNvSpPr/>
          <p:nvPr/>
        </p:nvSpPr>
        <p:spPr>
          <a:xfrm>
            <a:off x="894551" y="457200"/>
            <a:ext cx="2229649" cy="1446550"/>
          </a:xfrm>
          <a:prstGeom prst="rect">
            <a:avLst/>
          </a:prstGeom>
          <a:noFill/>
        </p:spPr>
        <p:txBody>
          <a:bodyPr wrap="none" lIns="91440" tIns="45720" rIns="91440" bIns="45720">
            <a:spAutoFit/>
          </a:bodyPr>
          <a:lstStyle/>
          <a:p>
            <a:pPr algn="ctr"/>
            <a:r>
              <a:rPr lang="en-US" sz="88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The</a:t>
            </a:r>
          </a:p>
        </p:txBody>
      </p:sp>
      <p:sp>
        <p:nvSpPr>
          <p:cNvPr id="3" name="Rectangle 2"/>
          <p:cNvSpPr/>
          <p:nvPr/>
        </p:nvSpPr>
        <p:spPr>
          <a:xfrm>
            <a:off x="1676400" y="1790700"/>
            <a:ext cx="3150221" cy="1446550"/>
          </a:xfrm>
          <a:prstGeom prst="rect">
            <a:avLst/>
          </a:prstGeom>
          <a:noFill/>
        </p:spPr>
        <p:txBody>
          <a:bodyPr wrap="none" lIns="91440" tIns="45720" rIns="91440" bIns="45720">
            <a:spAutoFit/>
          </a:bodyPr>
          <a:lstStyle/>
          <a:p>
            <a:pPr algn="ctr"/>
            <a:r>
              <a:rPr lang="en-US" sz="88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Good</a:t>
            </a:r>
          </a:p>
        </p:txBody>
      </p:sp>
      <p:sp>
        <p:nvSpPr>
          <p:cNvPr id="4" name="Rectangle 3"/>
          <p:cNvSpPr/>
          <p:nvPr/>
        </p:nvSpPr>
        <p:spPr>
          <a:xfrm>
            <a:off x="2438400" y="3124200"/>
            <a:ext cx="5836854" cy="1446550"/>
          </a:xfrm>
          <a:prstGeom prst="rect">
            <a:avLst/>
          </a:prstGeom>
          <a:noFill/>
        </p:spPr>
        <p:txBody>
          <a:bodyPr wrap="none" lIns="91440" tIns="45720" rIns="91440" bIns="45720">
            <a:spAutoFit/>
          </a:bodyPr>
          <a:lstStyle/>
          <a:p>
            <a:pPr algn="ctr"/>
            <a:r>
              <a:rPr lang="en-US" sz="88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Samaritan</a:t>
            </a:r>
          </a:p>
        </p:txBody>
      </p:sp>
      <p:sp>
        <p:nvSpPr>
          <p:cNvPr id="5" name="Rounded Rectangle 4"/>
          <p:cNvSpPr/>
          <p:nvPr/>
        </p:nvSpPr>
        <p:spPr bwMode="auto">
          <a:xfrm>
            <a:off x="838200" y="4953000"/>
            <a:ext cx="7543800" cy="914400"/>
          </a:xfrm>
          <a:prstGeom prst="roundRect">
            <a:avLst>
              <a:gd name="adj" fmla="val 36022"/>
            </a:avLst>
          </a:prstGeom>
          <a:solidFill>
            <a:srgbClr val="000000">
              <a:alpha val="74902"/>
            </a:srgb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rPr>
              <a:t>Luke 10:25-37</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9545963">
            <a:off x="457200" y="2743200"/>
            <a:ext cx="8053808" cy="1569660"/>
          </a:xfrm>
          <a:prstGeom prst="rect">
            <a:avLst/>
          </a:prstGeom>
          <a:noFill/>
        </p:spPr>
        <p:txBody>
          <a:bodyPr wrap="none" rtlCol="0">
            <a:spAutoFit/>
          </a:bodyPr>
          <a:lstStyle/>
          <a:p>
            <a:r>
              <a:rPr lang="en-US" sz="9600" dirty="0">
                <a:solidFill>
                  <a:schemeClr val="accent6">
                    <a:lumMod val="60000"/>
                    <a:lumOff val="40000"/>
                  </a:schemeClr>
                </a:solidFill>
              </a:rPr>
              <a:t>Luke 10:25-37</a:t>
            </a:r>
          </a:p>
        </p:txBody>
      </p:sp>
      <p:sp>
        <p:nvSpPr>
          <p:cNvPr id="5" name="Rectangle 4"/>
          <p:cNvSpPr/>
          <p:nvPr/>
        </p:nvSpPr>
        <p:spPr>
          <a:xfrm>
            <a:off x="381000" y="756821"/>
            <a:ext cx="8305800" cy="5262979"/>
          </a:xfrm>
          <a:prstGeom prst="rect">
            <a:avLst/>
          </a:prstGeom>
        </p:spPr>
        <p:txBody>
          <a:bodyPr wrap="square">
            <a:spAutoFit/>
          </a:bodyPr>
          <a:lstStyle/>
          <a:p>
            <a:r>
              <a:rPr lang="en-US" sz="2400" dirty="0">
                <a:solidFill>
                  <a:srgbClr val="000000"/>
                </a:solidFill>
                <a:latin typeface="Times New Roman" pitchFamily="18" charset="0"/>
                <a:cs typeface="Times New Roman" pitchFamily="18" charset="0"/>
              </a:rPr>
              <a:t>25 And behold, a certain lawyer stood up and tested Him, saying, "Teacher, what shall I do to inherit eternal life?" </a:t>
            </a:r>
          </a:p>
          <a:p>
            <a:r>
              <a:rPr lang="en-US" sz="2400" dirty="0">
                <a:solidFill>
                  <a:srgbClr val="000000"/>
                </a:solidFill>
                <a:latin typeface="Times New Roman" pitchFamily="18" charset="0"/>
                <a:cs typeface="Times New Roman" pitchFamily="18" charset="0"/>
              </a:rPr>
              <a:t>26 He said to him, "What is written in the law? What is your reading of it?" </a:t>
            </a:r>
          </a:p>
          <a:p>
            <a:r>
              <a:rPr lang="en-US" sz="2400" dirty="0">
                <a:solidFill>
                  <a:srgbClr val="000000"/>
                </a:solidFill>
                <a:latin typeface="Times New Roman" pitchFamily="18" charset="0"/>
                <a:cs typeface="Times New Roman" pitchFamily="18" charset="0"/>
              </a:rPr>
              <a:t>27 So he answered and said, " 'You shall love the LORD your God with all your heart, with all your soul, with all your strength, and with all your mind,' and 'your neighbor as yourself.' " </a:t>
            </a:r>
          </a:p>
          <a:p>
            <a:r>
              <a:rPr lang="en-US" sz="2400" dirty="0">
                <a:solidFill>
                  <a:srgbClr val="000000"/>
                </a:solidFill>
                <a:latin typeface="Times New Roman" pitchFamily="18" charset="0"/>
                <a:cs typeface="Times New Roman" pitchFamily="18" charset="0"/>
              </a:rPr>
              <a:t>28 And He said to him, "You have answered rightly; do this and you will live." </a:t>
            </a:r>
          </a:p>
          <a:p>
            <a:r>
              <a:rPr lang="en-US" sz="2400" dirty="0">
                <a:solidFill>
                  <a:srgbClr val="000000"/>
                </a:solidFill>
                <a:latin typeface="Times New Roman" pitchFamily="18" charset="0"/>
                <a:cs typeface="Times New Roman" pitchFamily="18" charset="0"/>
              </a:rPr>
              <a:t>29 But he, wanting to justify himself, said to Jesus, "And who is my neighbor?" </a:t>
            </a:r>
          </a:p>
          <a:p>
            <a:r>
              <a:rPr lang="en-US" sz="2400" dirty="0">
                <a:solidFill>
                  <a:srgbClr val="000000"/>
                </a:solidFill>
                <a:latin typeface="Times New Roman" pitchFamily="18" charset="0"/>
                <a:cs typeface="Times New Roman" pitchFamily="18" charset="0"/>
              </a:rPr>
              <a:t>30 Then Jesus answered and said: "A certain man went down from Jerusalem to Jericho, and fell among thieves, who stripped him of his clothing, wounded him, and departed, leaving him half dead.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up)">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up)">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up)">
                                      <p:cBhvr>
                                        <p:cTn id="32"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rot="19545963">
            <a:off x="457200" y="2743200"/>
            <a:ext cx="8053808" cy="1569660"/>
          </a:xfrm>
          <a:prstGeom prst="rect">
            <a:avLst/>
          </a:prstGeom>
          <a:noFill/>
        </p:spPr>
        <p:txBody>
          <a:bodyPr wrap="none" rtlCol="0">
            <a:spAutoFit/>
          </a:bodyPr>
          <a:lstStyle/>
          <a:p>
            <a:r>
              <a:rPr lang="en-US" sz="9600" dirty="0">
                <a:solidFill>
                  <a:schemeClr val="accent6">
                    <a:lumMod val="60000"/>
                    <a:lumOff val="40000"/>
                  </a:schemeClr>
                </a:solidFill>
              </a:rPr>
              <a:t>Luke 10:25-37</a:t>
            </a:r>
          </a:p>
        </p:txBody>
      </p:sp>
      <p:sp>
        <p:nvSpPr>
          <p:cNvPr id="5" name="Rectangle 4"/>
          <p:cNvSpPr/>
          <p:nvPr/>
        </p:nvSpPr>
        <p:spPr>
          <a:xfrm>
            <a:off x="304800" y="399157"/>
            <a:ext cx="8382000" cy="6001643"/>
          </a:xfrm>
          <a:prstGeom prst="rect">
            <a:avLst/>
          </a:prstGeom>
        </p:spPr>
        <p:txBody>
          <a:bodyPr wrap="square">
            <a:spAutoFit/>
          </a:bodyPr>
          <a:lstStyle/>
          <a:p>
            <a:r>
              <a:rPr lang="en-US" sz="2400" dirty="0">
                <a:solidFill>
                  <a:srgbClr val="000000"/>
                </a:solidFill>
                <a:latin typeface="Times New Roman" pitchFamily="18" charset="0"/>
                <a:cs typeface="Times New Roman" pitchFamily="18" charset="0"/>
              </a:rPr>
              <a:t>31 Now by chance a certain priest came down that road. And when he saw him, he passed by on the other side. </a:t>
            </a:r>
          </a:p>
          <a:p>
            <a:r>
              <a:rPr lang="en-US" sz="2400" dirty="0">
                <a:solidFill>
                  <a:srgbClr val="000000"/>
                </a:solidFill>
                <a:latin typeface="Times New Roman" pitchFamily="18" charset="0"/>
                <a:cs typeface="Times New Roman" pitchFamily="18" charset="0"/>
              </a:rPr>
              <a:t>32 Likewise a Levite, when he arrived at the place, came and looked, and passed by on the other side. </a:t>
            </a:r>
          </a:p>
          <a:p>
            <a:r>
              <a:rPr lang="en-US" sz="2400" dirty="0">
                <a:solidFill>
                  <a:srgbClr val="000000"/>
                </a:solidFill>
                <a:latin typeface="Times New Roman" pitchFamily="18" charset="0"/>
                <a:cs typeface="Times New Roman" pitchFamily="18" charset="0"/>
              </a:rPr>
              <a:t>33 But a certain Samaritan, as he journeyed, came where he was. And when he saw him, he had compassion. </a:t>
            </a:r>
          </a:p>
          <a:p>
            <a:r>
              <a:rPr lang="en-US" sz="2400" dirty="0">
                <a:solidFill>
                  <a:srgbClr val="000000"/>
                </a:solidFill>
                <a:latin typeface="Times New Roman" pitchFamily="18" charset="0"/>
                <a:cs typeface="Times New Roman" pitchFamily="18" charset="0"/>
              </a:rPr>
              <a:t>34 So he went to him and bandaged his wounds, pouring on oil and wine; and he set him on his own animal, brought him to an inn, and took care of him. </a:t>
            </a:r>
          </a:p>
          <a:p>
            <a:r>
              <a:rPr lang="en-US" sz="2400" dirty="0">
                <a:solidFill>
                  <a:srgbClr val="000000"/>
                </a:solidFill>
                <a:latin typeface="Times New Roman" pitchFamily="18" charset="0"/>
                <a:cs typeface="Times New Roman" pitchFamily="18" charset="0"/>
              </a:rPr>
              <a:t>35 On the next day, when he departed, he took out two </a:t>
            </a:r>
            <a:r>
              <a:rPr lang="en-US" sz="2400" dirty="0" err="1">
                <a:solidFill>
                  <a:srgbClr val="000000"/>
                </a:solidFill>
                <a:latin typeface="Times New Roman" pitchFamily="18" charset="0"/>
                <a:cs typeface="Times New Roman" pitchFamily="18" charset="0"/>
              </a:rPr>
              <a:t>denarii</a:t>
            </a:r>
            <a:r>
              <a:rPr lang="en-US" sz="2400" dirty="0">
                <a:solidFill>
                  <a:srgbClr val="000000"/>
                </a:solidFill>
                <a:latin typeface="Times New Roman" pitchFamily="18" charset="0"/>
                <a:cs typeface="Times New Roman" pitchFamily="18" charset="0"/>
              </a:rPr>
              <a:t>, gave them to the innkeeper, and said to him, 'Take care of him; and whatever more you spend, when I come again, I will repay you.' </a:t>
            </a:r>
          </a:p>
          <a:p>
            <a:r>
              <a:rPr lang="en-US" sz="2400" dirty="0">
                <a:solidFill>
                  <a:srgbClr val="000000"/>
                </a:solidFill>
                <a:latin typeface="Times New Roman" pitchFamily="18" charset="0"/>
                <a:cs typeface="Times New Roman" pitchFamily="18" charset="0"/>
              </a:rPr>
              <a:t>36 So which of these three do you think was neighbor to him who fell among the thieves?" </a:t>
            </a:r>
          </a:p>
          <a:p>
            <a:r>
              <a:rPr lang="en-US" sz="2400" dirty="0">
                <a:solidFill>
                  <a:srgbClr val="000000"/>
                </a:solidFill>
                <a:latin typeface="Times New Roman" pitchFamily="18" charset="0"/>
                <a:cs typeface="Times New Roman" pitchFamily="18" charset="0"/>
              </a:rPr>
              <a:t>37 And he said, "He who showed mercy on him." Then Jesus said to him, "Go and do likewise."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up)">
                                      <p:cBhvr>
                                        <p:cTn id="17" dur="20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up)">
                                      <p:cBhvr>
                                        <p:cTn id="22" dur="20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up)">
                                      <p:cBhvr>
                                        <p:cTn id="27" dur="20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wipe(up)">
                                      <p:cBhvr>
                                        <p:cTn id="32" dur="2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9525224">
            <a:off x="-1197260" y="379433"/>
            <a:ext cx="3948871" cy="76944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The</a:t>
            </a:r>
          </a:p>
        </p:txBody>
      </p:sp>
      <p:sp>
        <p:nvSpPr>
          <p:cNvPr id="5" name="TextBox 4"/>
          <p:cNvSpPr txBox="1"/>
          <p:nvPr/>
        </p:nvSpPr>
        <p:spPr>
          <a:xfrm rot="19117911">
            <a:off x="6160884" y="5480103"/>
            <a:ext cx="3960988" cy="76944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Story </a:t>
            </a:r>
          </a:p>
        </p:txBody>
      </p:sp>
      <p:sp>
        <p:nvSpPr>
          <p:cNvPr id="6" name="TextBox 5"/>
          <p:cNvSpPr txBox="1"/>
          <p:nvPr/>
        </p:nvSpPr>
        <p:spPr>
          <a:xfrm>
            <a:off x="1219200" y="1219479"/>
            <a:ext cx="7162800" cy="3352521"/>
          </a:xfrm>
          <a:prstGeom prst="rect">
            <a:avLst/>
          </a:prstGeom>
          <a:noFill/>
        </p:spPr>
        <p:txBody>
          <a:bodyPr wrap="square" rtlCol="0">
            <a:spAutoFit/>
          </a:bodyPr>
          <a:lstStyle/>
          <a:p>
            <a:pPr marL="457200" indent="-457200">
              <a:lnSpc>
                <a:spcPct val="150000"/>
              </a:lnSpc>
              <a:buFont typeface="+mj-lt"/>
              <a:buAutoNum type="arabicPeriod"/>
            </a:pPr>
            <a:r>
              <a:rPr lang="en-US" sz="2400" dirty="0"/>
              <a:t> Lawyer asked Jesus a question (v. 25)</a:t>
            </a:r>
          </a:p>
          <a:p>
            <a:pPr marL="457200" indent="-457200">
              <a:lnSpc>
                <a:spcPct val="150000"/>
              </a:lnSpc>
              <a:buFont typeface="+mj-lt"/>
              <a:buAutoNum type="arabicPeriod"/>
            </a:pPr>
            <a:r>
              <a:rPr lang="en-US" sz="2400" dirty="0"/>
              <a:t>Jesus answered (v. 26)</a:t>
            </a:r>
          </a:p>
          <a:p>
            <a:pPr marL="457200" indent="-457200">
              <a:lnSpc>
                <a:spcPct val="150000"/>
              </a:lnSpc>
              <a:buFont typeface="+mj-lt"/>
              <a:buAutoNum type="arabicPeriod"/>
            </a:pPr>
            <a:r>
              <a:rPr lang="en-US" sz="2400" dirty="0"/>
              <a:t>Lawyer summarized in two points (v. 27)</a:t>
            </a:r>
          </a:p>
          <a:p>
            <a:pPr marL="457200" indent="-457200">
              <a:lnSpc>
                <a:spcPct val="150000"/>
              </a:lnSpc>
              <a:buFont typeface="+mj-lt"/>
              <a:buAutoNum type="arabicPeriod"/>
            </a:pPr>
            <a:r>
              <a:rPr lang="en-US" sz="2400" dirty="0"/>
              <a:t>Jesus said – you have it right – now do it (v. 28)</a:t>
            </a:r>
          </a:p>
          <a:p>
            <a:pPr marL="457200" indent="-457200">
              <a:lnSpc>
                <a:spcPct val="150000"/>
              </a:lnSpc>
              <a:buFont typeface="+mj-lt"/>
              <a:buAutoNum type="arabicPeriod"/>
            </a:pPr>
            <a:r>
              <a:rPr lang="en-US" sz="2400" dirty="0"/>
              <a:t>Lawyer asked “who is my neighbor?” (v. 29)</a:t>
            </a:r>
          </a:p>
          <a:p>
            <a:pPr marL="457200" indent="-457200">
              <a:lnSpc>
                <a:spcPct val="150000"/>
              </a:lnSpc>
              <a:buFont typeface="+mj-lt"/>
              <a:buAutoNum type="arabicPeriod"/>
            </a:pPr>
            <a:r>
              <a:rPr lang="en-US" sz="2400" dirty="0"/>
              <a:t>Parable (vv. 30-35)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9525224">
            <a:off x="-1197260" y="379433"/>
            <a:ext cx="3948871" cy="769441"/>
          </a:xfrm>
          <a:prstGeom prst="rect">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The</a:t>
            </a:r>
          </a:p>
        </p:txBody>
      </p:sp>
      <p:sp>
        <p:nvSpPr>
          <p:cNvPr id="6" name="TextBox 5"/>
          <p:cNvSpPr txBox="1"/>
          <p:nvPr/>
        </p:nvSpPr>
        <p:spPr>
          <a:xfrm>
            <a:off x="1143000" y="914400"/>
            <a:ext cx="7162800" cy="3416320"/>
          </a:xfrm>
          <a:prstGeom prst="rect">
            <a:avLst/>
          </a:prstGeom>
          <a:noFill/>
        </p:spPr>
        <p:txBody>
          <a:bodyPr wrap="square" rtlCol="0">
            <a:spAutoFit/>
          </a:bodyPr>
          <a:lstStyle/>
          <a:p>
            <a:pPr marL="457200" indent="-457200">
              <a:buFont typeface="+mj-lt"/>
              <a:buAutoNum type="arabicPeriod"/>
            </a:pPr>
            <a:r>
              <a:rPr lang="en-US" sz="2400" dirty="0"/>
              <a:t> </a:t>
            </a:r>
            <a:r>
              <a:rPr lang="en-US" sz="2400" b="1" u="sng" dirty="0">
                <a:solidFill>
                  <a:srgbClr val="333333"/>
                </a:solidFill>
              </a:rPr>
              <a:t>Scene:</a:t>
            </a:r>
            <a:r>
              <a:rPr lang="en-US" sz="2400" b="1" dirty="0">
                <a:solidFill>
                  <a:srgbClr val="333333"/>
                </a:solidFill>
              </a:rPr>
              <a:t> </a:t>
            </a:r>
            <a:r>
              <a:rPr lang="en-US" sz="2400" dirty="0"/>
              <a:t>Road from Jerusalem to Jericho</a:t>
            </a:r>
          </a:p>
          <a:p>
            <a:pPr marL="914400" lvl="1" indent="-457200">
              <a:buFont typeface="+mj-lt"/>
              <a:buAutoNum type="alphaLcPeriod"/>
            </a:pPr>
            <a:r>
              <a:rPr lang="en-US" sz="2400" dirty="0"/>
              <a:t>Notoriously dangerous</a:t>
            </a:r>
          </a:p>
          <a:p>
            <a:pPr marL="914400" lvl="1" indent="-457200">
              <a:buFont typeface="+mj-lt"/>
              <a:buAutoNum type="alphaLcPeriod"/>
            </a:pPr>
            <a:r>
              <a:rPr lang="en-US" sz="2400" dirty="0"/>
              <a:t>Road dropped 3000 ft. + within 20 miles</a:t>
            </a:r>
          </a:p>
          <a:p>
            <a:pPr marL="914400" lvl="1" indent="-457200">
              <a:buFont typeface="+mj-lt"/>
              <a:buAutoNum type="alphaLcPeriod"/>
            </a:pPr>
            <a:r>
              <a:rPr lang="en-US" sz="2400" dirty="0"/>
              <a:t>Rocky – sudden turns, caves, prime spot for robbers</a:t>
            </a:r>
          </a:p>
          <a:p>
            <a:pPr marL="914400" lvl="1" indent="-457200">
              <a:buFont typeface="+mj-lt"/>
              <a:buAutoNum type="alphaLcPeriod"/>
            </a:pPr>
            <a:r>
              <a:rPr lang="en-US" sz="2400" dirty="0"/>
              <a:t>5</a:t>
            </a:r>
            <a:r>
              <a:rPr lang="en-US" sz="2400" baseline="30000" dirty="0"/>
              <a:t>th</a:t>
            </a:r>
            <a:r>
              <a:rPr lang="en-US" sz="2400" dirty="0"/>
              <a:t> century Jerome called it the Red or Bloody way</a:t>
            </a:r>
          </a:p>
          <a:p>
            <a:pPr marL="914400" lvl="1" indent="-457200">
              <a:buFont typeface="+mj-lt"/>
              <a:buAutoNum type="alphaLcPeriod"/>
            </a:pPr>
            <a:r>
              <a:rPr lang="en-US" sz="2400" dirty="0"/>
              <a:t>As late as 1930’s people still warned to be in before dark</a:t>
            </a:r>
          </a:p>
        </p:txBody>
      </p:sp>
      <p:sp>
        <p:nvSpPr>
          <p:cNvPr id="7" name="TextBox 6"/>
          <p:cNvSpPr txBox="1"/>
          <p:nvPr/>
        </p:nvSpPr>
        <p:spPr>
          <a:xfrm rot="19117911">
            <a:off x="6160884" y="5480103"/>
            <a:ext cx="3960988" cy="769441"/>
          </a:xfrm>
          <a:prstGeom prst="rect">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Parable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9525224">
            <a:off x="-1197260" y="379433"/>
            <a:ext cx="3948871" cy="769441"/>
          </a:xfrm>
          <a:prstGeom prst="rect">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The</a:t>
            </a:r>
          </a:p>
        </p:txBody>
      </p:sp>
      <p:sp>
        <p:nvSpPr>
          <p:cNvPr id="6" name="TextBox 5"/>
          <p:cNvSpPr txBox="1"/>
          <p:nvPr/>
        </p:nvSpPr>
        <p:spPr>
          <a:xfrm>
            <a:off x="1143000" y="914400"/>
            <a:ext cx="7162800" cy="1938992"/>
          </a:xfrm>
          <a:prstGeom prst="rect">
            <a:avLst/>
          </a:prstGeom>
          <a:noFill/>
        </p:spPr>
        <p:txBody>
          <a:bodyPr wrap="square" rtlCol="0">
            <a:spAutoFit/>
          </a:bodyPr>
          <a:lstStyle/>
          <a:p>
            <a:pPr marL="457200" indent="-457200">
              <a:buFont typeface="+mj-lt"/>
              <a:buAutoNum type="arabicPeriod"/>
            </a:pPr>
            <a:r>
              <a:rPr lang="en-US" sz="2400" dirty="0"/>
              <a:t> </a:t>
            </a:r>
            <a:r>
              <a:rPr lang="en-US" sz="2400" b="1" u="sng" dirty="0">
                <a:solidFill>
                  <a:srgbClr val="333333"/>
                </a:solidFill>
              </a:rPr>
              <a:t>Scene: </a:t>
            </a:r>
            <a:r>
              <a:rPr lang="en-US" sz="2400" dirty="0"/>
              <a:t>Road from Jerusalem to Jericho</a:t>
            </a:r>
          </a:p>
          <a:p>
            <a:pPr marL="457200" indent="-457200">
              <a:buFont typeface="+mj-lt"/>
              <a:buAutoNum type="arabicPeriod"/>
            </a:pPr>
            <a:r>
              <a:rPr lang="en-US" sz="2400" dirty="0"/>
              <a:t> </a:t>
            </a:r>
            <a:r>
              <a:rPr lang="en-US" sz="2400" b="1" u="sng" dirty="0">
                <a:solidFill>
                  <a:srgbClr val="333333"/>
                </a:solidFill>
              </a:rPr>
              <a:t>Priest:</a:t>
            </a:r>
          </a:p>
          <a:p>
            <a:pPr marL="914400" lvl="1" indent="-457200">
              <a:buFont typeface="+mj-lt"/>
              <a:buAutoNum type="alphaLcPeriod"/>
            </a:pPr>
            <a:r>
              <a:rPr lang="en-US" sz="2400" dirty="0"/>
              <a:t>Missed an opportunity to show love</a:t>
            </a:r>
          </a:p>
          <a:p>
            <a:pPr marL="914400" lvl="1" indent="-457200">
              <a:buFont typeface="+mj-lt"/>
              <a:buAutoNum type="alphaLcPeriod"/>
            </a:pPr>
            <a:r>
              <a:rPr lang="en-US" sz="2400" dirty="0"/>
              <a:t>Not willing to take the risk</a:t>
            </a:r>
          </a:p>
          <a:p>
            <a:pPr marL="914400" lvl="1" indent="-457200">
              <a:buFont typeface="+mj-lt"/>
              <a:buAutoNum type="alphaLcPeriod"/>
            </a:pPr>
            <a:r>
              <a:rPr lang="en-US" sz="2400" dirty="0"/>
              <a:t>Lawyer would fit into this category </a:t>
            </a:r>
          </a:p>
        </p:txBody>
      </p:sp>
      <p:sp>
        <p:nvSpPr>
          <p:cNvPr id="7" name="TextBox 6"/>
          <p:cNvSpPr txBox="1"/>
          <p:nvPr/>
        </p:nvSpPr>
        <p:spPr>
          <a:xfrm rot="19117911">
            <a:off x="6160884" y="5480103"/>
            <a:ext cx="3960988" cy="769441"/>
          </a:xfrm>
          <a:prstGeom prst="rect">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Parable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9525224">
            <a:off x="-1197260" y="379433"/>
            <a:ext cx="3948871" cy="769441"/>
          </a:xfrm>
          <a:prstGeom prst="rect">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The</a:t>
            </a:r>
          </a:p>
        </p:txBody>
      </p:sp>
      <p:sp>
        <p:nvSpPr>
          <p:cNvPr id="6" name="TextBox 5"/>
          <p:cNvSpPr txBox="1"/>
          <p:nvPr/>
        </p:nvSpPr>
        <p:spPr>
          <a:xfrm>
            <a:off x="1143000" y="914400"/>
            <a:ext cx="7162800" cy="3416320"/>
          </a:xfrm>
          <a:prstGeom prst="rect">
            <a:avLst/>
          </a:prstGeom>
          <a:noFill/>
        </p:spPr>
        <p:txBody>
          <a:bodyPr wrap="square" rtlCol="0">
            <a:spAutoFit/>
          </a:bodyPr>
          <a:lstStyle/>
          <a:p>
            <a:pPr marL="457200" indent="-457200">
              <a:buFont typeface="+mj-lt"/>
              <a:buAutoNum type="arabicPeriod"/>
            </a:pPr>
            <a:r>
              <a:rPr lang="en-US" sz="2400" dirty="0"/>
              <a:t> </a:t>
            </a:r>
            <a:r>
              <a:rPr lang="en-US" sz="2400" b="1" u="sng" dirty="0">
                <a:solidFill>
                  <a:srgbClr val="333333"/>
                </a:solidFill>
              </a:rPr>
              <a:t>Scene: </a:t>
            </a:r>
            <a:r>
              <a:rPr lang="en-US" sz="2400" dirty="0"/>
              <a:t>Road from Jerusalem to Jericho</a:t>
            </a:r>
          </a:p>
          <a:p>
            <a:pPr marL="457200" indent="-457200">
              <a:buFont typeface="+mj-lt"/>
              <a:buAutoNum type="arabicPeriod"/>
            </a:pPr>
            <a:r>
              <a:rPr lang="en-US" sz="2400" dirty="0"/>
              <a:t> </a:t>
            </a:r>
            <a:r>
              <a:rPr lang="en-US" sz="2400" b="1" u="sng" dirty="0">
                <a:solidFill>
                  <a:srgbClr val="333333"/>
                </a:solidFill>
              </a:rPr>
              <a:t>Priest:</a:t>
            </a:r>
            <a:endParaRPr lang="en-US" sz="2400" b="1" u="sng" dirty="0"/>
          </a:p>
          <a:p>
            <a:pPr marL="457200" indent="-457200">
              <a:buFont typeface="+mj-lt"/>
              <a:buAutoNum type="arabicPeriod"/>
            </a:pPr>
            <a:r>
              <a:rPr lang="en-US" sz="2400" dirty="0"/>
              <a:t> </a:t>
            </a:r>
            <a:r>
              <a:rPr lang="en-US" sz="2400" b="1" u="sng" dirty="0">
                <a:solidFill>
                  <a:srgbClr val="000000"/>
                </a:solidFill>
              </a:rPr>
              <a:t>Levite:</a:t>
            </a:r>
          </a:p>
          <a:p>
            <a:pPr marL="914400" lvl="1" indent="-457200">
              <a:buFont typeface="+mj-lt"/>
              <a:buAutoNum type="alphaLcPeriod"/>
            </a:pPr>
            <a:r>
              <a:rPr lang="en-US" sz="2400" dirty="0"/>
              <a:t>He too missed opportunity</a:t>
            </a:r>
          </a:p>
          <a:p>
            <a:pPr marL="914400" lvl="1" indent="-457200">
              <a:buFont typeface="+mj-lt"/>
              <a:buAutoNum type="alphaLcPeriod"/>
            </a:pPr>
            <a:r>
              <a:rPr lang="en-US" sz="2400" dirty="0"/>
              <a:t>Not a risk taker</a:t>
            </a:r>
          </a:p>
          <a:p>
            <a:pPr marL="914400" lvl="1" indent="-457200">
              <a:buFont typeface="+mj-lt"/>
              <a:buAutoNum type="alphaLcPeriod"/>
            </a:pPr>
            <a:r>
              <a:rPr lang="en-US" sz="2400" dirty="0"/>
              <a:t>Worse than priest – saw the misfortunate victim</a:t>
            </a:r>
          </a:p>
          <a:p>
            <a:pPr marL="914400" lvl="1" indent="-457200">
              <a:buFont typeface="+mj-lt"/>
              <a:buAutoNum type="alphaLcPeriod"/>
            </a:pPr>
            <a:r>
              <a:rPr lang="en-US" sz="2400" dirty="0"/>
              <a:t>His very conduct was a violation of the law (</a:t>
            </a:r>
            <a:r>
              <a:rPr lang="en-US" sz="2400" dirty="0" err="1"/>
              <a:t>Exo</a:t>
            </a:r>
            <a:r>
              <a:rPr lang="en-US" sz="2400" dirty="0"/>
              <a:t>. 23:4, 5; Deut. 22:1-4)</a:t>
            </a:r>
          </a:p>
        </p:txBody>
      </p:sp>
      <p:sp>
        <p:nvSpPr>
          <p:cNvPr id="7" name="TextBox 6"/>
          <p:cNvSpPr txBox="1"/>
          <p:nvPr/>
        </p:nvSpPr>
        <p:spPr>
          <a:xfrm rot="19117911">
            <a:off x="6160884" y="5480103"/>
            <a:ext cx="3960988" cy="769441"/>
          </a:xfrm>
          <a:prstGeom prst="rect">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Parable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9525224">
            <a:off x="-1197260" y="379433"/>
            <a:ext cx="3948871" cy="769441"/>
          </a:xfrm>
          <a:prstGeom prst="rect">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The</a:t>
            </a:r>
          </a:p>
        </p:txBody>
      </p:sp>
      <p:sp>
        <p:nvSpPr>
          <p:cNvPr id="6" name="TextBox 5"/>
          <p:cNvSpPr txBox="1"/>
          <p:nvPr/>
        </p:nvSpPr>
        <p:spPr>
          <a:xfrm>
            <a:off x="1143000" y="914400"/>
            <a:ext cx="7772400" cy="4524315"/>
          </a:xfrm>
          <a:prstGeom prst="rect">
            <a:avLst/>
          </a:prstGeom>
          <a:noFill/>
        </p:spPr>
        <p:txBody>
          <a:bodyPr wrap="square" rtlCol="0">
            <a:spAutoFit/>
          </a:bodyPr>
          <a:lstStyle/>
          <a:p>
            <a:pPr marL="457200" indent="-457200">
              <a:buFont typeface="+mj-lt"/>
              <a:buAutoNum type="arabicPeriod"/>
            </a:pPr>
            <a:r>
              <a:rPr lang="en-US" sz="2400" dirty="0"/>
              <a:t> </a:t>
            </a:r>
            <a:r>
              <a:rPr lang="en-US" sz="2400" b="1" u="sng" dirty="0">
                <a:solidFill>
                  <a:srgbClr val="333333"/>
                </a:solidFill>
              </a:rPr>
              <a:t>Scene: </a:t>
            </a:r>
            <a:r>
              <a:rPr lang="en-US" sz="2400" dirty="0"/>
              <a:t>Road from Jerusalem to Jericho</a:t>
            </a:r>
          </a:p>
          <a:p>
            <a:pPr marL="457200" indent="-457200">
              <a:buFont typeface="+mj-lt"/>
              <a:buAutoNum type="arabicPeriod"/>
            </a:pPr>
            <a:r>
              <a:rPr lang="en-US" sz="2400" dirty="0"/>
              <a:t> </a:t>
            </a:r>
            <a:r>
              <a:rPr lang="en-US" sz="2400" b="1" u="sng" dirty="0">
                <a:solidFill>
                  <a:srgbClr val="333333"/>
                </a:solidFill>
              </a:rPr>
              <a:t>Priest:</a:t>
            </a:r>
            <a:endParaRPr lang="en-US" sz="2400" b="1" u="sng" dirty="0"/>
          </a:p>
          <a:p>
            <a:pPr marL="457200" indent="-457200">
              <a:buFont typeface="+mj-lt"/>
              <a:buAutoNum type="arabicPeriod"/>
            </a:pPr>
            <a:r>
              <a:rPr lang="en-US" sz="2400" dirty="0"/>
              <a:t> </a:t>
            </a:r>
            <a:r>
              <a:rPr lang="en-US" sz="2400" b="1" u="sng" dirty="0">
                <a:solidFill>
                  <a:srgbClr val="000000"/>
                </a:solidFill>
              </a:rPr>
              <a:t>Levite:</a:t>
            </a:r>
            <a:endParaRPr lang="en-US" sz="2400" u="sng" dirty="0"/>
          </a:p>
          <a:p>
            <a:pPr marL="457200" indent="-457200">
              <a:buFont typeface="+mj-lt"/>
              <a:buAutoNum type="arabicPeriod"/>
            </a:pPr>
            <a:r>
              <a:rPr lang="en-US" sz="2400" dirty="0"/>
              <a:t> </a:t>
            </a:r>
            <a:r>
              <a:rPr lang="en-US" sz="2400" b="1" u="sng" dirty="0">
                <a:solidFill>
                  <a:srgbClr val="000000"/>
                </a:solidFill>
              </a:rPr>
              <a:t>Samaritan:</a:t>
            </a:r>
          </a:p>
          <a:p>
            <a:pPr marL="914400" lvl="1" indent="-457200">
              <a:buFont typeface="+mj-lt"/>
              <a:buAutoNum type="alphaLcPeriod"/>
            </a:pPr>
            <a:r>
              <a:rPr lang="en-US" sz="2400" dirty="0"/>
              <a:t>Mixed race (Assyrians moved Gentiles into land  - mixed with few Jews left)</a:t>
            </a:r>
          </a:p>
          <a:p>
            <a:pPr marL="914400" lvl="1" indent="-457200">
              <a:buFont typeface="+mj-lt"/>
              <a:buAutoNum type="alphaLcPeriod"/>
            </a:pPr>
            <a:r>
              <a:rPr lang="en-US" sz="2400" dirty="0"/>
              <a:t>Jews &amp; Samaritans had no dealings (John 4:9)</a:t>
            </a:r>
          </a:p>
          <a:p>
            <a:pPr marL="914400" lvl="1" indent="-457200">
              <a:buFont typeface="+mj-lt"/>
              <a:buAutoNum type="alphaLcPeriod"/>
            </a:pPr>
            <a:r>
              <a:rPr lang="en-US" sz="2400" dirty="0"/>
              <a:t>Oil &amp; wine:</a:t>
            </a:r>
          </a:p>
          <a:p>
            <a:pPr marL="1371600" lvl="2" indent="-457200">
              <a:buFont typeface="+mj-lt"/>
              <a:buAutoNum type="arabicPeriod"/>
            </a:pPr>
            <a:r>
              <a:rPr lang="en-US" sz="2400" dirty="0"/>
              <a:t>Wine – cleanse his wounds</a:t>
            </a:r>
          </a:p>
          <a:p>
            <a:pPr marL="1371600" lvl="2" indent="-457200">
              <a:buFont typeface="+mj-lt"/>
              <a:buAutoNum type="arabicPeriod"/>
            </a:pPr>
            <a:r>
              <a:rPr lang="en-US" sz="2400" dirty="0"/>
              <a:t>Oil – relieve the pain</a:t>
            </a:r>
          </a:p>
          <a:p>
            <a:pPr marL="914400" lvl="1" indent="-457200">
              <a:buFont typeface="+mj-lt"/>
              <a:buAutoNum type="alphaLcPeriod"/>
            </a:pPr>
            <a:r>
              <a:rPr lang="en-US" sz="2400" dirty="0"/>
              <a:t>Exposed himself to same risk as others</a:t>
            </a:r>
          </a:p>
          <a:p>
            <a:pPr marL="914400" lvl="1" indent="-457200">
              <a:buFont typeface="+mj-lt"/>
              <a:buAutoNum type="alphaLcPeriod"/>
            </a:pPr>
            <a:r>
              <a:rPr lang="en-US" sz="2400" dirty="0"/>
              <a:t>Cost him: Time, money, &amp; inconvenience</a:t>
            </a:r>
          </a:p>
        </p:txBody>
      </p:sp>
      <p:sp>
        <p:nvSpPr>
          <p:cNvPr id="7" name="TextBox 6"/>
          <p:cNvSpPr txBox="1"/>
          <p:nvPr/>
        </p:nvSpPr>
        <p:spPr>
          <a:xfrm rot="19117911">
            <a:off x="6160884" y="5480103"/>
            <a:ext cx="3960988" cy="769441"/>
          </a:xfrm>
          <a:prstGeom prst="rect">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Parable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6">
                                            <p:txEl>
                                              <p:pRg st="7" end="7"/>
                                            </p:txEl>
                                          </p:spTgt>
                                        </p:tgtEl>
                                        <p:attrNameLst>
                                          <p:attrName>style.visibility</p:attrName>
                                        </p:attrNameLst>
                                      </p:cBhvr>
                                      <p:to>
                                        <p:strVal val="visible"/>
                                      </p:to>
                                    </p:set>
                                    <p:animEffect transition="in" filter="fade">
                                      <p:cBhvr>
                                        <p:cTn id="26" dur="1000"/>
                                        <p:tgtEl>
                                          <p:spTgt spid="6">
                                            <p:txEl>
                                              <p:pRg st="7" end="7"/>
                                            </p:txEl>
                                          </p:spTgt>
                                        </p:tgtEl>
                                      </p:cBhvr>
                                    </p:animEffect>
                                    <p:anim calcmode="lin" valueType="num">
                                      <p:cBhvr>
                                        <p:cTn id="27"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7" end="7"/>
                                            </p:txEl>
                                          </p:spTgt>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Effect transition="in" filter="fade">
                                      <p:cBhvr>
                                        <p:cTn id="31" dur="1000"/>
                                        <p:tgtEl>
                                          <p:spTgt spid="6">
                                            <p:txEl>
                                              <p:pRg st="8" end="8"/>
                                            </p:txEl>
                                          </p:spTgt>
                                        </p:tgtEl>
                                      </p:cBhvr>
                                    </p:animEffect>
                                    <p:anim calcmode="lin" valueType="num">
                                      <p:cBhvr>
                                        <p:cTn id="32"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6">
                                            <p:txEl>
                                              <p:pRg st="9" end="9"/>
                                            </p:txEl>
                                          </p:spTgt>
                                        </p:tgtEl>
                                        <p:attrNameLst>
                                          <p:attrName>style.visibility</p:attrName>
                                        </p:attrNameLst>
                                      </p:cBhvr>
                                      <p:to>
                                        <p:strVal val="visible"/>
                                      </p:to>
                                    </p:set>
                                    <p:animEffect transition="in" filter="fade">
                                      <p:cBhvr>
                                        <p:cTn id="38" dur="1000"/>
                                        <p:tgtEl>
                                          <p:spTgt spid="6">
                                            <p:txEl>
                                              <p:pRg st="9" end="9"/>
                                            </p:txEl>
                                          </p:spTgt>
                                        </p:tgtEl>
                                      </p:cBhvr>
                                    </p:animEffect>
                                    <p:anim calcmode="lin" valueType="num">
                                      <p:cBhvr>
                                        <p:cTn id="39"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40"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6">
                                            <p:txEl>
                                              <p:pRg st="10" end="10"/>
                                            </p:txEl>
                                          </p:spTgt>
                                        </p:tgtEl>
                                        <p:attrNameLst>
                                          <p:attrName>style.visibility</p:attrName>
                                        </p:attrNameLst>
                                      </p:cBhvr>
                                      <p:to>
                                        <p:strVal val="visible"/>
                                      </p:to>
                                    </p:set>
                                    <p:animEffect transition="in" filter="fade">
                                      <p:cBhvr>
                                        <p:cTn id="45" dur="1000"/>
                                        <p:tgtEl>
                                          <p:spTgt spid="6">
                                            <p:txEl>
                                              <p:pRg st="10" end="10"/>
                                            </p:txEl>
                                          </p:spTgt>
                                        </p:tgtEl>
                                      </p:cBhvr>
                                    </p:animEffect>
                                    <p:anim calcmode="lin" valueType="num">
                                      <p:cBhvr>
                                        <p:cTn id="46"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47"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9525224">
            <a:off x="-1197260" y="379433"/>
            <a:ext cx="3948871" cy="76944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The</a:t>
            </a:r>
          </a:p>
        </p:txBody>
      </p:sp>
      <p:sp>
        <p:nvSpPr>
          <p:cNvPr id="5" name="TextBox 4"/>
          <p:cNvSpPr txBox="1"/>
          <p:nvPr/>
        </p:nvSpPr>
        <p:spPr>
          <a:xfrm rot="19117911">
            <a:off x="6160884" y="5480103"/>
            <a:ext cx="3960988" cy="76944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Story </a:t>
            </a:r>
          </a:p>
        </p:txBody>
      </p:sp>
      <p:sp>
        <p:nvSpPr>
          <p:cNvPr id="6" name="TextBox 5"/>
          <p:cNvSpPr txBox="1"/>
          <p:nvPr/>
        </p:nvSpPr>
        <p:spPr>
          <a:xfrm>
            <a:off x="1219200" y="1219479"/>
            <a:ext cx="7543800" cy="3970318"/>
          </a:xfrm>
          <a:prstGeom prst="rect">
            <a:avLst/>
          </a:prstGeom>
          <a:noFill/>
        </p:spPr>
        <p:txBody>
          <a:bodyPr wrap="square" rtlCol="0">
            <a:spAutoFit/>
          </a:bodyPr>
          <a:lstStyle/>
          <a:p>
            <a:pPr marL="457200" indent="-457200">
              <a:lnSpc>
                <a:spcPct val="150000"/>
              </a:lnSpc>
              <a:buFont typeface="+mj-lt"/>
              <a:buAutoNum type="arabicPeriod"/>
            </a:pPr>
            <a:r>
              <a:rPr lang="en-US" sz="2400" dirty="0"/>
              <a:t> Lawyer asked Jesus a question (v. 25)</a:t>
            </a:r>
          </a:p>
          <a:p>
            <a:pPr marL="457200" indent="-457200">
              <a:lnSpc>
                <a:spcPct val="150000"/>
              </a:lnSpc>
              <a:buFont typeface="+mj-lt"/>
              <a:buAutoNum type="arabicPeriod"/>
            </a:pPr>
            <a:r>
              <a:rPr lang="en-US" sz="2400" dirty="0"/>
              <a:t>Jesus answered (v. 26)</a:t>
            </a:r>
          </a:p>
          <a:p>
            <a:pPr marL="457200" indent="-457200">
              <a:lnSpc>
                <a:spcPct val="150000"/>
              </a:lnSpc>
              <a:buFont typeface="+mj-lt"/>
              <a:buAutoNum type="arabicPeriod"/>
            </a:pPr>
            <a:r>
              <a:rPr lang="en-US" sz="2400" dirty="0"/>
              <a:t>Lawyer summarized in two points (v. 27)</a:t>
            </a:r>
          </a:p>
          <a:p>
            <a:pPr marL="457200" indent="-457200">
              <a:lnSpc>
                <a:spcPct val="150000"/>
              </a:lnSpc>
              <a:buFont typeface="+mj-lt"/>
              <a:buAutoNum type="arabicPeriod"/>
            </a:pPr>
            <a:r>
              <a:rPr lang="en-US" sz="2400" dirty="0"/>
              <a:t>Jesus said – you have it right – now do it (v. 28)</a:t>
            </a:r>
          </a:p>
          <a:p>
            <a:pPr marL="457200" indent="-457200">
              <a:lnSpc>
                <a:spcPct val="150000"/>
              </a:lnSpc>
              <a:buFont typeface="+mj-lt"/>
              <a:buAutoNum type="arabicPeriod"/>
            </a:pPr>
            <a:r>
              <a:rPr lang="en-US" sz="2400" dirty="0"/>
              <a:t>Lawyer asked “who is my neighbor?” (v. 29)</a:t>
            </a:r>
          </a:p>
          <a:p>
            <a:pPr marL="457200" indent="-457200">
              <a:lnSpc>
                <a:spcPct val="150000"/>
              </a:lnSpc>
              <a:buFont typeface="+mj-lt"/>
              <a:buAutoNum type="arabicPeriod"/>
            </a:pPr>
            <a:r>
              <a:rPr lang="en-US" sz="2400" dirty="0"/>
              <a:t>Parable (vv. 30-35)</a:t>
            </a:r>
          </a:p>
          <a:p>
            <a:pPr marL="457200" indent="-457200">
              <a:lnSpc>
                <a:spcPct val="150000"/>
              </a:lnSpc>
              <a:buFont typeface="+mj-lt"/>
              <a:buAutoNum type="arabicPeriod"/>
            </a:pPr>
            <a:r>
              <a:rPr lang="en-US" sz="2400" dirty="0"/>
              <a:t>Jesus said, “which of these was neighbor?” (v. 36)</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43000" y="457200"/>
            <a:ext cx="7086600" cy="1077218"/>
          </a:xfrm>
          <a:prstGeom prst="rect">
            <a:avLst/>
          </a:prstGeom>
          <a:ln>
            <a:noFill/>
          </a:ln>
          <a:effectLst/>
          <a:scene3d>
            <a:camera prst="orthographicFront">
              <a:rot lat="0" lon="0" rev="0"/>
            </a:camera>
            <a:lightRig rig="chilly" dir="t">
              <a:rot lat="0" lon="0" rev="18480000"/>
            </a:lightRig>
          </a:scene3d>
          <a:sp3d prstMaterial="clear">
            <a:bevelT h="63500"/>
          </a:sp3d>
        </p:spPr>
        <p:txBody>
          <a:bodyPr wrap="square">
            <a:spAutoFit/>
          </a:bodyPr>
          <a:lstStyle/>
          <a:p>
            <a:pPr algn="ctr"/>
            <a:r>
              <a:rPr lang="en-US" sz="3200" dirty="0">
                <a:solidFill>
                  <a:srgbClr val="000000"/>
                </a:solidFill>
                <a:latin typeface="Times New Roman" pitchFamily="18" charset="0"/>
                <a:cs typeface="Times New Roman" pitchFamily="18" charset="0"/>
              </a:rPr>
              <a:t>“So which of these three do you think was neighbor …”</a:t>
            </a:r>
          </a:p>
        </p:txBody>
      </p:sp>
      <p:sp>
        <p:nvSpPr>
          <p:cNvPr id="4" name="TextBox 3"/>
          <p:cNvSpPr txBox="1"/>
          <p:nvPr/>
        </p:nvSpPr>
        <p:spPr>
          <a:xfrm>
            <a:off x="457200" y="1981200"/>
            <a:ext cx="8153400" cy="1569660"/>
          </a:xfrm>
          <a:prstGeom prst="rect">
            <a:avLst/>
          </a:prstGeom>
          <a:noFill/>
        </p:spPr>
        <p:txBody>
          <a:bodyPr wrap="square" rtlCol="0">
            <a:spAutoFit/>
          </a:bodyPr>
          <a:lstStyle/>
          <a:p>
            <a:pPr>
              <a:buFont typeface="Arial" pitchFamily="34" charset="0"/>
              <a:buChar char="•"/>
              <a:tabLst>
                <a:tab pos="228600" algn="l"/>
              </a:tabLst>
            </a:pPr>
            <a:r>
              <a:rPr lang="en-US" sz="2400" dirty="0"/>
              <a:t> Shifts attention from the object of love and turns it toward 	the one who shows it!</a:t>
            </a:r>
          </a:p>
          <a:p>
            <a:pPr>
              <a:buFont typeface="Arial" pitchFamily="34" charset="0"/>
              <a:buChar char="•"/>
              <a:tabLst>
                <a:tab pos="228600" algn="l"/>
              </a:tabLst>
            </a:pPr>
            <a:endParaRPr lang="en-US" sz="2400" dirty="0"/>
          </a:p>
          <a:p>
            <a:pPr>
              <a:buFont typeface="Arial" pitchFamily="34" charset="0"/>
              <a:buChar char="•"/>
              <a:tabLst>
                <a:tab pos="228600" algn="l"/>
              </a:tabLst>
            </a:pPr>
            <a:r>
              <a:rPr lang="en-US" sz="2400" dirty="0"/>
              <a:t> Asks the lawyer the same question he was asked</a:t>
            </a:r>
          </a:p>
        </p:txBody>
      </p:sp>
      <p:sp>
        <p:nvSpPr>
          <p:cNvPr id="5" name="TextBox 4"/>
          <p:cNvSpPr txBox="1"/>
          <p:nvPr/>
        </p:nvSpPr>
        <p:spPr>
          <a:xfrm>
            <a:off x="609600" y="3733800"/>
            <a:ext cx="7924800" cy="2308324"/>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solidFill>
                  <a:srgbClr val="333333"/>
                </a:solidFill>
                <a:latin typeface="Arial Narrow" pitchFamily="34" charset="0"/>
              </a:rPr>
              <a:t>“The first is, that the parable was not so much an answer to the question formally put by the lawyer, as an exposure of the state of heart which the putting of that question revealed. The inquirer wanted a definition of the word ‘neighbor.’ The Lord answers by showing him true neighborliness in contrast with selfish indifference.”</a:t>
            </a:r>
          </a:p>
          <a:p>
            <a:pPr algn="r"/>
            <a:r>
              <a:rPr lang="en-US" sz="2400" dirty="0">
                <a:solidFill>
                  <a:srgbClr val="333333"/>
                </a:solidFill>
                <a:latin typeface="Arial Narrow" pitchFamily="34" charset="0"/>
              </a:rPr>
              <a:t>- William Taylor, </a:t>
            </a:r>
            <a:r>
              <a:rPr lang="en-US" sz="2400" i="1" dirty="0">
                <a:solidFill>
                  <a:srgbClr val="333333"/>
                </a:solidFill>
                <a:latin typeface="Arial Narrow" pitchFamily="34" charset="0"/>
              </a:rPr>
              <a:t>Parables of Our Savior</a:t>
            </a:r>
            <a:r>
              <a:rPr lang="en-US" sz="2400" dirty="0">
                <a:solidFill>
                  <a:srgbClr val="333333"/>
                </a:solidFill>
                <a:latin typeface="Arial Narrow" pitchFamily="34" charset="0"/>
              </a:rPr>
              <a:t>, 227</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9525224">
            <a:off x="-1197260" y="379433"/>
            <a:ext cx="3948871" cy="76944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The</a:t>
            </a:r>
          </a:p>
        </p:txBody>
      </p:sp>
      <p:sp>
        <p:nvSpPr>
          <p:cNvPr id="5" name="TextBox 4"/>
          <p:cNvSpPr txBox="1"/>
          <p:nvPr/>
        </p:nvSpPr>
        <p:spPr>
          <a:xfrm rot="19117911">
            <a:off x="6160884" y="5480103"/>
            <a:ext cx="3960988" cy="76944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4400" dirty="0">
                <a:effectLst>
                  <a:outerShdw blurRad="38100" dist="38100" dir="2700000" algn="tl">
                    <a:srgbClr val="000000">
                      <a:alpha val="43137"/>
                    </a:srgbClr>
                  </a:outerShdw>
                </a:effectLst>
              </a:rPr>
              <a:t>Story </a:t>
            </a:r>
          </a:p>
        </p:txBody>
      </p:sp>
      <p:sp>
        <p:nvSpPr>
          <p:cNvPr id="6" name="TextBox 5"/>
          <p:cNvSpPr txBox="1"/>
          <p:nvPr/>
        </p:nvSpPr>
        <p:spPr>
          <a:xfrm>
            <a:off x="990600" y="914400"/>
            <a:ext cx="7543800" cy="5078313"/>
          </a:xfrm>
          <a:prstGeom prst="rect">
            <a:avLst/>
          </a:prstGeom>
          <a:noFill/>
        </p:spPr>
        <p:txBody>
          <a:bodyPr wrap="square" rtlCol="0">
            <a:spAutoFit/>
          </a:bodyPr>
          <a:lstStyle/>
          <a:p>
            <a:pPr marL="457200" indent="-457200">
              <a:lnSpc>
                <a:spcPct val="150000"/>
              </a:lnSpc>
              <a:buFont typeface="+mj-lt"/>
              <a:buAutoNum type="arabicPeriod"/>
            </a:pPr>
            <a:r>
              <a:rPr lang="en-US" sz="2400" dirty="0"/>
              <a:t> Lawyer asked Jesus a question (v. 25)</a:t>
            </a:r>
          </a:p>
          <a:p>
            <a:pPr marL="457200" indent="-457200">
              <a:lnSpc>
                <a:spcPct val="150000"/>
              </a:lnSpc>
              <a:buFont typeface="+mj-lt"/>
              <a:buAutoNum type="arabicPeriod"/>
            </a:pPr>
            <a:r>
              <a:rPr lang="en-US" sz="2400" dirty="0"/>
              <a:t>Jesus answered (v. 26)</a:t>
            </a:r>
          </a:p>
          <a:p>
            <a:pPr marL="457200" indent="-457200">
              <a:lnSpc>
                <a:spcPct val="150000"/>
              </a:lnSpc>
              <a:buFont typeface="+mj-lt"/>
              <a:buAutoNum type="arabicPeriod"/>
            </a:pPr>
            <a:r>
              <a:rPr lang="en-US" sz="2400" dirty="0"/>
              <a:t>Lawyer summarized in two points (v. 27)</a:t>
            </a:r>
          </a:p>
          <a:p>
            <a:pPr marL="457200" indent="-457200">
              <a:lnSpc>
                <a:spcPct val="150000"/>
              </a:lnSpc>
              <a:buFont typeface="+mj-lt"/>
              <a:buAutoNum type="arabicPeriod"/>
            </a:pPr>
            <a:r>
              <a:rPr lang="en-US" sz="2400" dirty="0"/>
              <a:t>Jesus said – you have it right – now do it (v. 28)</a:t>
            </a:r>
          </a:p>
          <a:p>
            <a:pPr marL="457200" indent="-457200">
              <a:lnSpc>
                <a:spcPct val="150000"/>
              </a:lnSpc>
              <a:buFont typeface="+mj-lt"/>
              <a:buAutoNum type="arabicPeriod"/>
            </a:pPr>
            <a:r>
              <a:rPr lang="en-US" sz="2400" dirty="0"/>
              <a:t>Lawyer asked “who is my neighbor?” (v. 29)</a:t>
            </a:r>
          </a:p>
          <a:p>
            <a:pPr marL="457200" indent="-457200">
              <a:lnSpc>
                <a:spcPct val="150000"/>
              </a:lnSpc>
              <a:buFont typeface="+mj-lt"/>
              <a:buAutoNum type="arabicPeriod"/>
            </a:pPr>
            <a:r>
              <a:rPr lang="en-US" sz="2400" dirty="0"/>
              <a:t>Parable (vv. 30-35)</a:t>
            </a:r>
          </a:p>
          <a:p>
            <a:pPr marL="457200" indent="-457200">
              <a:lnSpc>
                <a:spcPct val="150000"/>
              </a:lnSpc>
              <a:buFont typeface="+mj-lt"/>
              <a:buAutoNum type="arabicPeriod"/>
            </a:pPr>
            <a:r>
              <a:rPr lang="en-US" sz="2400" dirty="0"/>
              <a:t>Jesus said, “which of these was neighbor?” (v. 36)</a:t>
            </a:r>
          </a:p>
          <a:p>
            <a:pPr marL="457200" indent="-457200">
              <a:lnSpc>
                <a:spcPct val="150000"/>
              </a:lnSpc>
              <a:buFont typeface="+mj-lt"/>
              <a:buAutoNum type="arabicPeriod"/>
            </a:pPr>
            <a:r>
              <a:rPr lang="en-US" sz="2400" dirty="0"/>
              <a:t>Lawyer said, “One who showed mercy” (v. 37)</a:t>
            </a:r>
          </a:p>
          <a:p>
            <a:pPr marL="457200" indent="-457200">
              <a:lnSpc>
                <a:spcPct val="150000"/>
              </a:lnSpc>
              <a:buFont typeface="+mj-lt"/>
              <a:buAutoNum type="arabicPeriod"/>
            </a:pPr>
            <a:r>
              <a:rPr lang="en-US" sz="2400" dirty="0"/>
              <a:t>Jesus said, “Do likewise” (v. 37)</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8" end="8"/>
                                            </p:txEl>
                                          </p:spTgt>
                                        </p:tgtEl>
                                        <p:attrNameLst>
                                          <p:attrName>style.visibility</p:attrName>
                                        </p:attrNameLst>
                                      </p:cBhvr>
                                      <p:to>
                                        <p:strVal val="visible"/>
                                      </p:to>
                                    </p:set>
                                    <p:animEffect transition="in" filter="fade">
                                      <p:cBhvr>
                                        <p:cTn id="7" dur="1000"/>
                                        <p:tgtEl>
                                          <p:spTgt spid="6">
                                            <p:txEl>
                                              <p:pRg st="8" end="8"/>
                                            </p:txEl>
                                          </p:spTgt>
                                        </p:tgtEl>
                                      </p:cBhvr>
                                    </p:animEffect>
                                    <p:anim calcmode="lin" valueType="num">
                                      <p:cBhvr>
                                        <p:cTn id="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97290" cy="1107996"/>
          </a:xfrm>
          <a:prstGeom prst="rect">
            <a:avLst/>
          </a:prstGeom>
          <a:noFill/>
        </p:spPr>
        <p:txBody>
          <a:bodyPr wrap="none" lIns="91440" tIns="45720" rIns="91440" bIns="45720">
            <a:spAutoFit/>
          </a:bodyPr>
          <a:lstStyle/>
          <a:p>
            <a:pPr algn="ctr"/>
            <a:r>
              <a:rPr lang="en-US" sz="6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The Good Samaritan</a:t>
            </a:r>
          </a:p>
        </p:txBody>
      </p:sp>
      <p:sp>
        <p:nvSpPr>
          <p:cNvPr id="3" name="TextBox 2"/>
          <p:cNvSpPr txBox="1"/>
          <p:nvPr/>
        </p:nvSpPr>
        <p:spPr>
          <a:xfrm>
            <a:off x="685800" y="1828800"/>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a:pPr>
            <a:r>
              <a:rPr lang="en-US" sz="2800" dirty="0">
                <a:solidFill>
                  <a:srgbClr val="000000"/>
                </a:solidFill>
                <a:latin typeface="+mj-lt"/>
              </a:rPr>
              <a:t>Men’s Motives Are Not Always Pure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34780"/>
            <a:ext cx="9144000" cy="523220"/>
          </a:xfrm>
          <a:prstGeom prst="rect">
            <a:avLst/>
          </a:prstGeom>
          <a:ln>
            <a:solidFill>
              <a:schemeClr val="accent6">
                <a:lumMod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lgn="ctr">
              <a:buFont typeface="+mj-lt"/>
              <a:buAutoNum type="romanUcPeriod"/>
            </a:pPr>
            <a:r>
              <a:rPr lang="en-US" sz="2800" dirty="0">
                <a:solidFill>
                  <a:srgbClr val="000000"/>
                </a:solidFill>
                <a:latin typeface="+mj-lt"/>
              </a:rPr>
              <a:t>Men’s Motives Are Not Always Pure</a:t>
            </a:r>
          </a:p>
        </p:txBody>
      </p:sp>
      <p:sp>
        <p:nvSpPr>
          <p:cNvPr id="3" name="TextBox 2"/>
          <p:cNvSpPr txBox="1"/>
          <p:nvPr/>
        </p:nvSpPr>
        <p:spPr>
          <a:xfrm>
            <a:off x="762000" y="533400"/>
            <a:ext cx="7924800" cy="4524315"/>
          </a:xfrm>
          <a:prstGeom prst="rect">
            <a:avLst/>
          </a:prstGeom>
          <a:noFill/>
        </p:spPr>
        <p:txBody>
          <a:bodyPr wrap="square" rtlCol="0">
            <a:spAutoFit/>
          </a:bodyPr>
          <a:lstStyle/>
          <a:p>
            <a:pPr marL="457200" indent="-457200">
              <a:buFont typeface="+mj-lt"/>
              <a:buAutoNum type="alphaUcPeriod"/>
            </a:pPr>
            <a:r>
              <a:rPr lang="en-US" sz="2400" b="1" dirty="0">
                <a:solidFill>
                  <a:srgbClr val="333333"/>
                </a:solidFill>
              </a:rPr>
              <a:t>Lawyer’s Questions were good questions:</a:t>
            </a:r>
          </a:p>
          <a:p>
            <a:pPr marL="914400" lvl="1" indent="-457200">
              <a:buFont typeface="+mj-lt"/>
              <a:buAutoNum type="arabicPeriod"/>
            </a:pPr>
            <a:r>
              <a:rPr lang="en-US" sz="2400" dirty="0"/>
              <a:t>1</a:t>
            </a:r>
            <a:r>
              <a:rPr lang="en-US" sz="2400" baseline="30000" dirty="0"/>
              <a:t>st</a:t>
            </a:r>
            <a:r>
              <a:rPr lang="en-US" sz="2400" dirty="0"/>
              <a:t> - to tempt (v. 25)</a:t>
            </a:r>
          </a:p>
          <a:p>
            <a:pPr marL="914400" lvl="1" indent="-457200">
              <a:buFont typeface="+mj-lt"/>
              <a:buAutoNum type="arabicPeriod"/>
            </a:pPr>
            <a:r>
              <a:rPr lang="en-US" sz="2400" dirty="0"/>
              <a:t>2</a:t>
            </a:r>
            <a:r>
              <a:rPr lang="en-US" sz="2400" baseline="30000" dirty="0"/>
              <a:t>nd</a:t>
            </a:r>
            <a:r>
              <a:rPr lang="en-US" sz="2400" dirty="0"/>
              <a:t>  - to justify self (v. 29)</a:t>
            </a:r>
          </a:p>
          <a:p>
            <a:pPr marL="914400" lvl="1" indent="-457200">
              <a:buFont typeface="+mj-lt"/>
              <a:buAutoNum type="arabicPeriod"/>
            </a:pPr>
            <a:endParaRPr lang="en-US" sz="2400" dirty="0"/>
          </a:p>
          <a:p>
            <a:pPr marL="457200" indent="-457200">
              <a:buFont typeface="+mj-lt"/>
              <a:buAutoNum type="alphaUcPeriod"/>
            </a:pPr>
            <a:r>
              <a:rPr lang="en-US" sz="2400" b="1" dirty="0">
                <a:solidFill>
                  <a:srgbClr val="333333"/>
                </a:solidFill>
              </a:rPr>
              <a:t>Possible to do right things - motive be wrong:</a:t>
            </a:r>
          </a:p>
          <a:p>
            <a:pPr marL="914400" lvl="1" indent="-457200">
              <a:buFont typeface="+mj-lt"/>
              <a:buAutoNum type="arabicPeriod"/>
            </a:pPr>
            <a:r>
              <a:rPr lang="en-US" sz="2400" dirty="0"/>
              <a:t>Help needy - for the notoriety</a:t>
            </a:r>
          </a:p>
          <a:p>
            <a:pPr marL="914400" lvl="1" indent="-457200">
              <a:buFont typeface="+mj-lt"/>
              <a:buAutoNum type="arabicPeriod"/>
            </a:pPr>
            <a:r>
              <a:rPr lang="en-US" sz="2400" dirty="0"/>
              <a:t>Attend worship - to be seen / sell</a:t>
            </a:r>
          </a:p>
          <a:p>
            <a:pPr marL="914400" lvl="1" indent="-457200">
              <a:buFont typeface="+mj-lt"/>
              <a:buAutoNum type="arabicPeriod"/>
            </a:pPr>
            <a:r>
              <a:rPr lang="en-US" sz="2400" dirty="0"/>
              <a:t>Preach gospel - to be praised / paid</a:t>
            </a:r>
          </a:p>
          <a:p>
            <a:pPr marL="914400" lvl="1" indent="-457200">
              <a:buFont typeface="+mj-lt"/>
              <a:buAutoNum type="arabicPeriod"/>
            </a:pPr>
            <a:r>
              <a:rPr lang="en-US" sz="2400" dirty="0"/>
              <a:t>Obey gospel - to please parents or mate</a:t>
            </a:r>
          </a:p>
          <a:p>
            <a:pPr marL="914400" lvl="1" indent="-457200">
              <a:buFont typeface="+mj-lt"/>
              <a:buAutoNum type="arabicPeriod"/>
            </a:pPr>
            <a:r>
              <a:rPr lang="en-US" sz="2400" dirty="0"/>
              <a:t>Confession - make critics happy</a:t>
            </a:r>
          </a:p>
          <a:p>
            <a:pPr marL="914400" lvl="1" indent="-457200">
              <a:buFont typeface="+mj-lt"/>
              <a:buAutoNum type="arabicPeriod"/>
            </a:pPr>
            <a:r>
              <a:rPr lang="en-US" sz="2400" dirty="0"/>
              <a:t>Convert neighbor - has money</a:t>
            </a:r>
          </a:p>
          <a:p>
            <a:pPr marL="914400" lvl="1" indent="-457200">
              <a:buFont typeface="+mj-lt"/>
              <a:buAutoNum type="arabicPeriod"/>
            </a:pPr>
            <a:r>
              <a:rPr lang="en-US" sz="2400" dirty="0"/>
              <a:t>Condemn another - get even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1000"/>
                                        <p:tgtEl>
                                          <p:spTgt spid="3">
                                            <p:txEl>
                                              <p:pRg st="11" end="11"/>
                                            </p:txEl>
                                          </p:spTgt>
                                        </p:tgtEl>
                                      </p:cBhvr>
                                    </p:animEffect>
                                    <p:anim calcmode="lin" valueType="num">
                                      <p:cBhvr>
                                        <p:cTn id="7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97290" cy="1107996"/>
          </a:xfrm>
          <a:prstGeom prst="rect">
            <a:avLst/>
          </a:prstGeom>
          <a:noFill/>
        </p:spPr>
        <p:txBody>
          <a:bodyPr wrap="none" lIns="91440" tIns="45720" rIns="91440" bIns="45720">
            <a:spAutoFit/>
          </a:bodyPr>
          <a:lstStyle/>
          <a:p>
            <a:pPr algn="ctr"/>
            <a:r>
              <a:rPr lang="en-US" sz="6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The Good Samaritan</a:t>
            </a:r>
          </a:p>
        </p:txBody>
      </p:sp>
      <p:sp>
        <p:nvSpPr>
          <p:cNvPr id="3" name="TextBox 2"/>
          <p:cNvSpPr txBox="1"/>
          <p:nvPr/>
        </p:nvSpPr>
        <p:spPr>
          <a:xfrm>
            <a:off x="685800" y="1828800"/>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a:pPr>
            <a:r>
              <a:rPr lang="en-US" sz="2800" dirty="0">
                <a:solidFill>
                  <a:srgbClr val="000000"/>
                </a:solidFill>
                <a:latin typeface="+mj-lt"/>
              </a:rPr>
              <a:t>Men’s Motives Are Not Always Pure</a:t>
            </a:r>
          </a:p>
        </p:txBody>
      </p:sp>
      <p:sp>
        <p:nvSpPr>
          <p:cNvPr id="4" name="TextBox 3"/>
          <p:cNvSpPr txBox="1"/>
          <p:nvPr/>
        </p:nvSpPr>
        <p:spPr>
          <a:xfrm>
            <a:off x="685800" y="2562356"/>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2"/>
            </a:pPr>
            <a:r>
              <a:rPr lang="en-US" sz="2800" dirty="0">
                <a:solidFill>
                  <a:srgbClr val="000000"/>
                </a:solidFill>
                <a:latin typeface="+mj-lt"/>
              </a:rPr>
              <a:t>The Law (the Word) is the Standard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34780"/>
            <a:ext cx="9144000" cy="523220"/>
          </a:xfrm>
          <a:prstGeom prst="rect">
            <a:avLst/>
          </a:prstGeom>
          <a:ln>
            <a:solidFill>
              <a:schemeClr val="accent6">
                <a:lumMod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lgn="ctr">
              <a:buFont typeface="+mj-lt"/>
              <a:buAutoNum type="romanUcPeriod" startAt="2"/>
            </a:pPr>
            <a:r>
              <a:rPr lang="en-US" sz="2800" dirty="0">
                <a:solidFill>
                  <a:srgbClr val="000000"/>
                </a:solidFill>
                <a:latin typeface="+mj-lt"/>
              </a:rPr>
              <a:t>The Law (the Word) is the Standard</a:t>
            </a:r>
          </a:p>
        </p:txBody>
      </p:sp>
      <p:sp>
        <p:nvSpPr>
          <p:cNvPr id="3" name="TextBox 2"/>
          <p:cNvSpPr txBox="1"/>
          <p:nvPr/>
        </p:nvSpPr>
        <p:spPr>
          <a:xfrm>
            <a:off x="609600" y="609600"/>
            <a:ext cx="7848600" cy="4154984"/>
          </a:xfrm>
          <a:prstGeom prst="rect">
            <a:avLst/>
          </a:prstGeom>
          <a:noFill/>
        </p:spPr>
        <p:txBody>
          <a:bodyPr wrap="square" rtlCol="0">
            <a:spAutoFit/>
          </a:bodyPr>
          <a:lstStyle/>
          <a:p>
            <a:pPr marL="457200" indent="-457200">
              <a:buFont typeface="+mj-lt"/>
              <a:buAutoNum type="alphaUcPeriod"/>
            </a:pPr>
            <a:r>
              <a:rPr lang="en-US" sz="2400" b="1" dirty="0">
                <a:solidFill>
                  <a:srgbClr val="333333"/>
                </a:solidFill>
              </a:rPr>
              <a:t>Jesus appealed to the law (v. 26)</a:t>
            </a:r>
          </a:p>
          <a:p>
            <a:pPr marL="914400" lvl="1" indent="-457200">
              <a:buFont typeface="+mj-lt"/>
              <a:buAutoNum type="arabicPeriod"/>
            </a:pPr>
            <a:r>
              <a:rPr lang="en-US" sz="2400" dirty="0"/>
              <a:t>Not what the Rabbis taught</a:t>
            </a:r>
          </a:p>
          <a:p>
            <a:pPr marL="914400" lvl="1" indent="-457200">
              <a:buFont typeface="+mj-lt"/>
              <a:buAutoNum type="arabicPeriod"/>
            </a:pPr>
            <a:r>
              <a:rPr lang="en-US" sz="2400" dirty="0"/>
              <a:t>Not tradition</a:t>
            </a:r>
          </a:p>
          <a:p>
            <a:pPr marL="914400" lvl="1" indent="-457200">
              <a:buFont typeface="+mj-lt"/>
              <a:buAutoNum type="arabicPeriod"/>
            </a:pPr>
            <a:endParaRPr lang="en-US" sz="2400" dirty="0"/>
          </a:p>
          <a:p>
            <a:pPr marL="457200" indent="-457200">
              <a:buFont typeface="+mj-lt"/>
              <a:buAutoNum type="alphaUcPeriod"/>
            </a:pPr>
            <a:r>
              <a:rPr lang="en-US" sz="2400" b="1" dirty="0">
                <a:solidFill>
                  <a:srgbClr val="333333"/>
                </a:solidFill>
              </a:rPr>
              <a:t>Our question must always be - what the law say?</a:t>
            </a:r>
          </a:p>
          <a:p>
            <a:pPr marL="914400" lvl="1" indent="-457200">
              <a:buFont typeface="+mj-lt"/>
              <a:buAutoNum type="arabicPeriod"/>
            </a:pPr>
            <a:r>
              <a:rPr lang="en-US" sz="2400" dirty="0"/>
              <a:t>Matters little what world thinks</a:t>
            </a:r>
          </a:p>
          <a:p>
            <a:pPr marL="914400" lvl="1" indent="-457200">
              <a:buFont typeface="+mj-lt"/>
              <a:buAutoNum type="arabicPeriod"/>
            </a:pPr>
            <a:r>
              <a:rPr lang="en-US" sz="2400" dirty="0"/>
              <a:t>Matters little what brethren think</a:t>
            </a:r>
          </a:p>
          <a:p>
            <a:pPr marL="914400" lvl="1" indent="-457200">
              <a:buFont typeface="+mj-lt"/>
              <a:buAutoNum type="arabicPeriod"/>
            </a:pPr>
            <a:r>
              <a:rPr lang="en-US" sz="2400" dirty="0"/>
              <a:t>Matters little what tradition says</a:t>
            </a:r>
          </a:p>
          <a:p>
            <a:pPr marL="914400" lvl="1" indent="-457200">
              <a:buFont typeface="+mj-lt"/>
              <a:buAutoNum type="arabicPeriod"/>
            </a:pPr>
            <a:r>
              <a:rPr lang="en-US" sz="2400" dirty="0"/>
              <a:t>Matters little what we want or like</a:t>
            </a:r>
          </a:p>
          <a:p>
            <a:pPr marL="914400" lvl="1" indent="-457200">
              <a:buFont typeface="+mj-lt"/>
              <a:buAutoNum type="arabicPeriod"/>
            </a:pPr>
            <a:endParaRPr lang="en-US" sz="2400" dirty="0"/>
          </a:p>
          <a:p>
            <a:pPr marL="457200" indent="-457200">
              <a:buFont typeface="+mj-lt"/>
              <a:buAutoNum type="alphaUcPeriod"/>
            </a:pPr>
            <a:r>
              <a:rPr lang="en-US" sz="2400" b="1" dirty="0">
                <a:solidFill>
                  <a:srgbClr val="333333"/>
                </a:solidFill>
              </a:rPr>
              <a:t>Standard is the word  (2 Cor. 4:13; 1 Pet. 4:11)</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97290" cy="1107996"/>
          </a:xfrm>
          <a:prstGeom prst="rect">
            <a:avLst/>
          </a:prstGeom>
          <a:noFill/>
        </p:spPr>
        <p:txBody>
          <a:bodyPr wrap="none" lIns="91440" tIns="45720" rIns="91440" bIns="45720">
            <a:spAutoFit/>
          </a:bodyPr>
          <a:lstStyle/>
          <a:p>
            <a:pPr algn="ctr"/>
            <a:r>
              <a:rPr lang="en-US" sz="6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The Good Samaritan</a:t>
            </a:r>
          </a:p>
        </p:txBody>
      </p:sp>
      <p:sp>
        <p:nvSpPr>
          <p:cNvPr id="3" name="TextBox 2"/>
          <p:cNvSpPr txBox="1"/>
          <p:nvPr/>
        </p:nvSpPr>
        <p:spPr>
          <a:xfrm>
            <a:off x="685800" y="1828800"/>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a:pPr>
            <a:r>
              <a:rPr lang="en-US" sz="2800" dirty="0">
                <a:solidFill>
                  <a:srgbClr val="000000"/>
                </a:solidFill>
                <a:latin typeface="+mj-lt"/>
              </a:rPr>
              <a:t>Men’s Motives Are Not Always Pure</a:t>
            </a:r>
          </a:p>
        </p:txBody>
      </p:sp>
      <p:sp>
        <p:nvSpPr>
          <p:cNvPr id="4" name="TextBox 3"/>
          <p:cNvSpPr txBox="1"/>
          <p:nvPr/>
        </p:nvSpPr>
        <p:spPr>
          <a:xfrm>
            <a:off x="685800" y="2562356"/>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2"/>
            </a:pPr>
            <a:r>
              <a:rPr lang="en-US" sz="2800" dirty="0">
                <a:solidFill>
                  <a:srgbClr val="000000"/>
                </a:solidFill>
                <a:latin typeface="+mj-lt"/>
              </a:rPr>
              <a:t>The Law (the Word) is the Standard</a:t>
            </a:r>
          </a:p>
        </p:txBody>
      </p:sp>
      <p:sp>
        <p:nvSpPr>
          <p:cNvPr id="5" name="TextBox 4"/>
          <p:cNvSpPr txBox="1"/>
          <p:nvPr/>
        </p:nvSpPr>
        <p:spPr>
          <a:xfrm>
            <a:off x="685800" y="3295912"/>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3"/>
            </a:pPr>
            <a:r>
              <a:rPr lang="en-US" sz="2800" dirty="0">
                <a:solidFill>
                  <a:srgbClr val="000000"/>
                </a:solidFill>
                <a:latin typeface="+mj-lt"/>
              </a:rPr>
              <a:t>Efforts of Men to Justify Self</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34780"/>
            <a:ext cx="9144000" cy="523220"/>
          </a:xfrm>
          <a:prstGeom prst="rect">
            <a:avLst/>
          </a:prstGeom>
          <a:ln>
            <a:solidFill>
              <a:schemeClr val="accent6">
                <a:lumMod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lgn="ctr">
              <a:buFont typeface="+mj-lt"/>
              <a:buAutoNum type="romanUcPeriod" startAt="3"/>
            </a:pPr>
            <a:r>
              <a:rPr lang="en-US" sz="2800" dirty="0">
                <a:solidFill>
                  <a:srgbClr val="000000"/>
                </a:solidFill>
                <a:latin typeface="+mj-lt"/>
              </a:rPr>
              <a:t>Efforts of Men to Justify Self</a:t>
            </a:r>
          </a:p>
        </p:txBody>
      </p:sp>
      <p:sp>
        <p:nvSpPr>
          <p:cNvPr id="3" name="TextBox 2"/>
          <p:cNvSpPr txBox="1"/>
          <p:nvPr/>
        </p:nvSpPr>
        <p:spPr>
          <a:xfrm>
            <a:off x="609600" y="457200"/>
            <a:ext cx="8001000" cy="5632311"/>
          </a:xfrm>
          <a:prstGeom prst="rect">
            <a:avLst/>
          </a:prstGeom>
          <a:noFill/>
        </p:spPr>
        <p:txBody>
          <a:bodyPr wrap="square" rtlCol="0">
            <a:spAutoFit/>
          </a:bodyPr>
          <a:lstStyle/>
          <a:p>
            <a:pPr marL="457200" indent="-457200">
              <a:buFont typeface="+mj-lt"/>
              <a:buAutoNum type="alphaUcPeriod"/>
            </a:pPr>
            <a:r>
              <a:rPr lang="en-US" sz="2400" b="1" dirty="0">
                <a:solidFill>
                  <a:srgbClr val="333333"/>
                </a:solidFill>
              </a:rPr>
              <a:t>Lawyer tried to justify self</a:t>
            </a:r>
          </a:p>
          <a:p>
            <a:pPr marL="914400" lvl="1" indent="-457200">
              <a:buFont typeface="+mj-lt"/>
              <a:buAutoNum type="arabicPeriod"/>
            </a:pPr>
            <a:r>
              <a:rPr lang="en-US" sz="2400" dirty="0"/>
              <a:t>Questions are designed to skirt the law</a:t>
            </a:r>
          </a:p>
          <a:p>
            <a:pPr marL="914400" lvl="1" indent="-457200">
              <a:buFont typeface="+mj-lt"/>
              <a:buAutoNum type="arabicPeriod"/>
            </a:pPr>
            <a:r>
              <a:rPr lang="en-US" sz="2400" dirty="0"/>
              <a:t>Implied that the word is vague - can’t understand it</a:t>
            </a:r>
          </a:p>
          <a:p>
            <a:pPr marL="914400" lvl="1" indent="-457200">
              <a:buFont typeface="+mj-lt"/>
              <a:buAutoNum type="arabicPeriod"/>
            </a:pPr>
            <a:r>
              <a:rPr lang="en-US" sz="2400" dirty="0"/>
              <a:t>Real problem - not can’t know what is required; but putting life in harmony with it</a:t>
            </a:r>
          </a:p>
          <a:p>
            <a:pPr marL="914400" lvl="1" indent="-457200">
              <a:buFont typeface="+mj-lt"/>
              <a:buAutoNum type="arabicPeriod"/>
            </a:pPr>
            <a:endParaRPr lang="en-US" sz="2400" dirty="0"/>
          </a:p>
          <a:p>
            <a:pPr marL="457200" indent="-457200">
              <a:buFont typeface="+mj-lt"/>
              <a:buAutoNum type="alphaUcPeriod"/>
            </a:pPr>
            <a:r>
              <a:rPr lang="en-US" sz="2400" b="1" dirty="0">
                <a:solidFill>
                  <a:srgbClr val="333333"/>
                </a:solidFill>
              </a:rPr>
              <a:t>Men today do the same:</a:t>
            </a:r>
          </a:p>
          <a:p>
            <a:pPr marL="914400" lvl="1" indent="-457200">
              <a:buFont typeface="+mj-lt"/>
              <a:buAutoNum type="arabicPeriod"/>
            </a:pPr>
            <a:r>
              <a:rPr lang="en-US" sz="2400" dirty="0"/>
              <a:t>“If baptism essential - then.... my mother...”</a:t>
            </a:r>
          </a:p>
          <a:p>
            <a:pPr marL="914400" lvl="1" indent="-457200">
              <a:buFont typeface="+mj-lt"/>
              <a:buAutoNum type="arabicPeriod"/>
            </a:pPr>
            <a:r>
              <a:rPr lang="en-US" sz="2400" dirty="0"/>
              <a:t>“If D&amp;R is wrong - means my daughter his in adultery”</a:t>
            </a:r>
          </a:p>
          <a:p>
            <a:pPr marL="914400" lvl="1" indent="-457200">
              <a:buFont typeface="+mj-lt"/>
              <a:buAutoNum type="arabicPeriod"/>
            </a:pPr>
            <a:r>
              <a:rPr lang="en-US" sz="2400" dirty="0"/>
              <a:t>“Doesn’t seem fair”</a:t>
            </a:r>
          </a:p>
          <a:p>
            <a:pPr marL="914400" lvl="1" indent="-457200">
              <a:buFont typeface="+mj-lt"/>
              <a:buAutoNum type="arabicPeriod"/>
            </a:pPr>
            <a:r>
              <a:rPr lang="en-US" sz="2400" dirty="0"/>
              <a:t>Hair: “How long is long...short is short?”</a:t>
            </a:r>
          </a:p>
          <a:p>
            <a:pPr marL="914400" lvl="1" indent="-457200">
              <a:buFont typeface="+mj-lt"/>
              <a:buAutoNum type="arabicPeriod"/>
            </a:pPr>
            <a:r>
              <a:rPr lang="en-US" sz="2400" dirty="0"/>
              <a:t>Modesty: “How long is.....?”</a:t>
            </a:r>
          </a:p>
          <a:p>
            <a:pPr marL="914400" lvl="1" indent="-457200">
              <a:buFont typeface="+mj-lt"/>
              <a:buAutoNum type="arabicPeriod"/>
            </a:pPr>
            <a:r>
              <a:rPr lang="en-US" sz="2400" dirty="0"/>
              <a:t>D&amp;R - not that easy to understand – lacks clarity</a:t>
            </a:r>
          </a:p>
          <a:p>
            <a:pPr marL="914400" lvl="1" indent="-457200">
              <a:buFont typeface="+mj-lt"/>
              <a:buAutoNum type="arabicPeriod"/>
            </a:pPr>
            <a:r>
              <a:rPr lang="en-US" sz="2400" dirty="0"/>
              <a:t>Rom 14 - how determine what goes in.....?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1000"/>
                                        <p:tgtEl>
                                          <p:spTgt spid="3">
                                            <p:txEl>
                                              <p:pRg st="11" end="11"/>
                                            </p:txEl>
                                          </p:spTgt>
                                        </p:tgtEl>
                                      </p:cBhvr>
                                    </p:animEffect>
                                    <p:anim calcmode="lin" valueType="num">
                                      <p:cBhvr>
                                        <p:cTn id="7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2" end="12"/>
                                            </p:txEl>
                                          </p:spTgt>
                                        </p:tgtEl>
                                        <p:attrNameLst>
                                          <p:attrName>style.visibility</p:attrName>
                                        </p:attrNameLst>
                                      </p:cBhvr>
                                      <p:to>
                                        <p:strVal val="visible"/>
                                      </p:to>
                                    </p:set>
                                    <p:animEffect transition="in" filter="fade">
                                      <p:cBhvr>
                                        <p:cTn id="77" dur="1000"/>
                                        <p:tgtEl>
                                          <p:spTgt spid="3">
                                            <p:txEl>
                                              <p:pRg st="12" end="12"/>
                                            </p:txEl>
                                          </p:spTgt>
                                        </p:tgtEl>
                                      </p:cBhvr>
                                    </p:animEffect>
                                    <p:anim calcmode="lin" valueType="num">
                                      <p:cBhvr>
                                        <p:cTn id="7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97290" cy="1107996"/>
          </a:xfrm>
          <a:prstGeom prst="rect">
            <a:avLst/>
          </a:prstGeom>
          <a:noFill/>
        </p:spPr>
        <p:txBody>
          <a:bodyPr wrap="none" lIns="91440" tIns="45720" rIns="91440" bIns="45720">
            <a:spAutoFit/>
          </a:bodyPr>
          <a:lstStyle/>
          <a:p>
            <a:pPr algn="ctr"/>
            <a:r>
              <a:rPr lang="en-US" sz="6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The Good Samaritan</a:t>
            </a:r>
          </a:p>
        </p:txBody>
      </p:sp>
      <p:sp>
        <p:nvSpPr>
          <p:cNvPr id="3" name="TextBox 2"/>
          <p:cNvSpPr txBox="1"/>
          <p:nvPr/>
        </p:nvSpPr>
        <p:spPr>
          <a:xfrm>
            <a:off x="685800" y="1828800"/>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a:pPr>
            <a:r>
              <a:rPr lang="en-US" sz="2800" dirty="0">
                <a:solidFill>
                  <a:srgbClr val="000000"/>
                </a:solidFill>
                <a:latin typeface="+mj-lt"/>
              </a:rPr>
              <a:t>Men’s Motives Are Not Always Pure</a:t>
            </a:r>
          </a:p>
        </p:txBody>
      </p:sp>
      <p:sp>
        <p:nvSpPr>
          <p:cNvPr id="4" name="TextBox 3"/>
          <p:cNvSpPr txBox="1"/>
          <p:nvPr/>
        </p:nvSpPr>
        <p:spPr>
          <a:xfrm>
            <a:off x="685800" y="2562356"/>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2"/>
            </a:pPr>
            <a:r>
              <a:rPr lang="en-US" sz="2800" dirty="0">
                <a:solidFill>
                  <a:srgbClr val="000000"/>
                </a:solidFill>
                <a:latin typeface="+mj-lt"/>
              </a:rPr>
              <a:t>The Law (the Word) is the Standard</a:t>
            </a:r>
          </a:p>
        </p:txBody>
      </p:sp>
      <p:sp>
        <p:nvSpPr>
          <p:cNvPr id="5" name="TextBox 4"/>
          <p:cNvSpPr txBox="1"/>
          <p:nvPr/>
        </p:nvSpPr>
        <p:spPr>
          <a:xfrm>
            <a:off x="685800" y="3295912"/>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3"/>
            </a:pPr>
            <a:r>
              <a:rPr lang="en-US" sz="2800" dirty="0">
                <a:solidFill>
                  <a:srgbClr val="000000"/>
                </a:solidFill>
                <a:latin typeface="+mj-lt"/>
              </a:rPr>
              <a:t>Efforts of Men to Justify Self</a:t>
            </a:r>
          </a:p>
        </p:txBody>
      </p:sp>
      <p:sp>
        <p:nvSpPr>
          <p:cNvPr id="6" name="TextBox 5"/>
          <p:cNvSpPr txBox="1"/>
          <p:nvPr/>
        </p:nvSpPr>
        <p:spPr>
          <a:xfrm>
            <a:off x="685800" y="4029468"/>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4"/>
            </a:pPr>
            <a:r>
              <a:rPr lang="en-US" sz="2800" dirty="0">
                <a:solidFill>
                  <a:srgbClr val="000000"/>
                </a:solidFill>
                <a:latin typeface="+mj-lt"/>
              </a:rPr>
              <a:t>Times When World Does Better</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34780"/>
            <a:ext cx="9144000" cy="523220"/>
          </a:xfrm>
          <a:prstGeom prst="rect">
            <a:avLst/>
          </a:prstGeom>
          <a:ln>
            <a:solidFill>
              <a:schemeClr val="accent6">
                <a:lumMod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lgn="ctr">
              <a:buFont typeface="+mj-lt"/>
              <a:buAutoNum type="romanUcPeriod" startAt="4"/>
            </a:pPr>
            <a:r>
              <a:rPr lang="en-US" sz="2800" dirty="0">
                <a:solidFill>
                  <a:srgbClr val="000000"/>
                </a:solidFill>
                <a:latin typeface="+mj-lt"/>
              </a:rPr>
              <a:t>Times When World Does Better</a:t>
            </a:r>
          </a:p>
        </p:txBody>
      </p:sp>
      <p:sp>
        <p:nvSpPr>
          <p:cNvPr id="3" name="TextBox 2"/>
          <p:cNvSpPr txBox="1"/>
          <p:nvPr/>
        </p:nvSpPr>
        <p:spPr>
          <a:xfrm>
            <a:off x="685800" y="838200"/>
            <a:ext cx="7772400" cy="4524315"/>
          </a:xfrm>
          <a:prstGeom prst="rect">
            <a:avLst/>
          </a:prstGeom>
          <a:noFill/>
        </p:spPr>
        <p:txBody>
          <a:bodyPr wrap="square" rtlCol="0">
            <a:spAutoFit/>
          </a:bodyPr>
          <a:lstStyle/>
          <a:p>
            <a:pPr marL="457200" indent="-457200">
              <a:buFont typeface="+mj-lt"/>
              <a:buAutoNum type="alphaUcPeriod"/>
            </a:pPr>
            <a:r>
              <a:rPr lang="en-US" sz="2400" b="1" dirty="0">
                <a:solidFill>
                  <a:srgbClr val="333333"/>
                </a:solidFill>
              </a:rPr>
              <a:t>Samaritan did better than Priest, Levite &amp; Lawyer</a:t>
            </a:r>
          </a:p>
          <a:p>
            <a:pPr marL="457200" indent="-457200">
              <a:buFont typeface="+mj-lt"/>
              <a:buAutoNum type="alphaUcPeriod"/>
            </a:pPr>
            <a:endParaRPr lang="en-US" sz="2400" dirty="0"/>
          </a:p>
          <a:p>
            <a:pPr marL="457200" indent="-457200">
              <a:buFont typeface="+mj-lt"/>
              <a:buAutoNum type="alphaUcPeriod"/>
            </a:pPr>
            <a:r>
              <a:rPr lang="en-US" sz="2400" b="1" dirty="0">
                <a:solidFill>
                  <a:srgbClr val="333333"/>
                </a:solidFill>
              </a:rPr>
              <a:t>Heathen did better than Corinth (1 Cor. 5)</a:t>
            </a:r>
          </a:p>
          <a:p>
            <a:pPr marL="457200" indent="-457200">
              <a:buFont typeface="+mj-lt"/>
              <a:buAutoNum type="alphaUcPeriod"/>
            </a:pPr>
            <a:endParaRPr lang="en-US" sz="2400" dirty="0"/>
          </a:p>
          <a:p>
            <a:pPr marL="457200" indent="-457200">
              <a:buFont typeface="+mj-lt"/>
              <a:buAutoNum type="alphaUcPeriod"/>
            </a:pPr>
            <a:r>
              <a:rPr lang="en-US" sz="2400" b="1" dirty="0">
                <a:solidFill>
                  <a:srgbClr val="333333"/>
                </a:solidFill>
              </a:rPr>
              <a:t>Today World can do better in a number of things:</a:t>
            </a:r>
          </a:p>
          <a:p>
            <a:pPr marL="914400" lvl="1" indent="-457200">
              <a:buFont typeface="+mj-lt"/>
              <a:buAutoNum type="arabicPeriod"/>
            </a:pPr>
            <a:r>
              <a:rPr lang="en-US" sz="2400" dirty="0"/>
              <a:t>Zeal - Rom. 10:2-3</a:t>
            </a:r>
          </a:p>
          <a:p>
            <a:pPr marL="914400" lvl="1" indent="-457200">
              <a:buFont typeface="+mj-lt"/>
              <a:buAutoNum type="arabicPeriod"/>
            </a:pPr>
            <a:r>
              <a:rPr lang="en-US" sz="2400" dirty="0"/>
              <a:t>Using opportunity to teach &amp; help</a:t>
            </a:r>
          </a:p>
          <a:p>
            <a:pPr marL="914400" lvl="1" indent="-457200">
              <a:buFont typeface="+mj-lt"/>
              <a:buAutoNum type="arabicPeriod"/>
            </a:pPr>
            <a:r>
              <a:rPr lang="en-US" sz="2400" dirty="0"/>
              <a:t>Helping those in need</a:t>
            </a:r>
          </a:p>
          <a:p>
            <a:pPr marL="914400" lvl="1" indent="-457200">
              <a:buFont typeface="+mj-lt"/>
              <a:buAutoNum type="arabicPeriod"/>
            </a:pPr>
            <a:r>
              <a:rPr lang="en-US" sz="2400" dirty="0"/>
              <a:t>Strict with children - Prov. 22:15</a:t>
            </a:r>
          </a:p>
          <a:p>
            <a:pPr marL="914400" lvl="1" indent="-457200">
              <a:buFont typeface="+mj-lt"/>
              <a:buAutoNum type="arabicPeriod"/>
            </a:pPr>
            <a:r>
              <a:rPr lang="en-US" sz="2400" dirty="0"/>
              <a:t>Strict in morals, standards, watching for dangers</a:t>
            </a:r>
          </a:p>
          <a:p>
            <a:pPr marL="914400" lvl="1" indent="-457200">
              <a:buFont typeface="+mj-lt"/>
              <a:buAutoNum type="arabicPeriod"/>
            </a:pPr>
            <a:r>
              <a:rPr lang="en-US" sz="2400" dirty="0"/>
              <a:t>Pray fervently</a:t>
            </a:r>
          </a:p>
          <a:p>
            <a:pPr marL="914400" lvl="1" indent="-457200">
              <a:buFont typeface="+mj-lt"/>
              <a:buAutoNum type="arabicPeriod"/>
            </a:pPr>
            <a:r>
              <a:rPr lang="en-US" sz="2400" dirty="0"/>
              <a:t>Home life – marriage relationships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97290" cy="1107996"/>
          </a:xfrm>
          <a:prstGeom prst="rect">
            <a:avLst/>
          </a:prstGeom>
          <a:noFill/>
        </p:spPr>
        <p:txBody>
          <a:bodyPr wrap="none" lIns="91440" tIns="45720" rIns="91440" bIns="45720">
            <a:spAutoFit/>
          </a:bodyPr>
          <a:lstStyle/>
          <a:p>
            <a:pPr algn="ctr"/>
            <a:r>
              <a:rPr lang="en-US" sz="6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The Good Samaritan</a:t>
            </a:r>
          </a:p>
        </p:txBody>
      </p:sp>
      <p:sp>
        <p:nvSpPr>
          <p:cNvPr id="3" name="TextBox 2"/>
          <p:cNvSpPr txBox="1"/>
          <p:nvPr/>
        </p:nvSpPr>
        <p:spPr>
          <a:xfrm>
            <a:off x="685800" y="1828800"/>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a:pPr>
            <a:r>
              <a:rPr lang="en-US" sz="2800" dirty="0">
                <a:solidFill>
                  <a:srgbClr val="000000"/>
                </a:solidFill>
                <a:latin typeface="+mj-lt"/>
              </a:rPr>
              <a:t>Men’s Motives Are Not Always Pure</a:t>
            </a:r>
          </a:p>
        </p:txBody>
      </p:sp>
      <p:sp>
        <p:nvSpPr>
          <p:cNvPr id="4" name="TextBox 3"/>
          <p:cNvSpPr txBox="1"/>
          <p:nvPr/>
        </p:nvSpPr>
        <p:spPr>
          <a:xfrm>
            <a:off x="685800" y="2562356"/>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2"/>
            </a:pPr>
            <a:r>
              <a:rPr lang="en-US" sz="2800" dirty="0">
                <a:solidFill>
                  <a:srgbClr val="000000"/>
                </a:solidFill>
                <a:latin typeface="+mj-lt"/>
              </a:rPr>
              <a:t>The Law (the Word) is the Standard</a:t>
            </a:r>
          </a:p>
        </p:txBody>
      </p:sp>
      <p:sp>
        <p:nvSpPr>
          <p:cNvPr id="5" name="TextBox 4"/>
          <p:cNvSpPr txBox="1"/>
          <p:nvPr/>
        </p:nvSpPr>
        <p:spPr>
          <a:xfrm>
            <a:off x="685800" y="3295912"/>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3"/>
            </a:pPr>
            <a:r>
              <a:rPr lang="en-US" sz="2800" dirty="0">
                <a:solidFill>
                  <a:srgbClr val="000000"/>
                </a:solidFill>
                <a:latin typeface="+mj-lt"/>
              </a:rPr>
              <a:t>Efforts of Men to Justify Self</a:t>
            </a:r>
          </a:p>
        </p:txBody>
      </p:sp>
      <p:sp>
        <p:nvSpPr>
          <p:cNvPr id="6" name="TextBox 5"/>
          <p:cNvSpPr txBox="1"/>
          <p:nvPr/>
        </p:nvSpPr>
        <p:spPr>
          <a:xfrm>
            <a:off x="685800" y="4029468"/>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4"/>
            </a:pPr>
            <a:r>
              <a:rPr lang="en-US" sz="2800" dirty="0">
                <a:solidFill>
                  <a:srgbClr val="000000"/>
                </a:solidFill>
                <a:latin typeface="+mj-lt"/>
              </a:rPr>
              <a:t>Times When World Does Better</a:t>
            </a:r>
          </a:p>
        </p:txBody>
      </p:sp>
      <p:sp>
        <p:nvSpPr>
          <p:cNvPr id="7" name="TextBox 6"/>
          <p:cNvSpPr txBox="1"/>
          <p:nvPr/>
        </p:nvSpPr>
        <p:spPr>
          <a:xfrm>
            <a:off x="685800" y="4763024"/>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5"/>
            </a:pPr>
            <a:r>
              <a:rPr lang="en-US" sz="2800" dirty="0">
                <a:solidFill>
                  <a:srgbClr val="000000"/>
                </a:solidFill>
                <a:latin typeface="+mj-lt"/>
              </a:rPr>
              <a:t>What Love Means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34780"/>
            <a:ext cx="9144000" cy="523220"/>
          </a:xfrm>
          <a:prstGeom prst="rect">
            <a:avLst/>
          </a:prstGeom>
          <a:ln>
            <a:solidFill>
              <a:schemeClr val="accent6">
                <a:lumMod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lgn="ctr">
              <a:buFont typeface="+mj-lt"/>
              <a:buAutoNum type="romanUcPeriod" startAt="5"/>
            </a:pPr>
            <a:r>
              <a:rPr lang="en-US" sz="2800" dirty="0">
                <a:solidFill>
                  <a:srgbClr val="000000"/>
                </a:solidFill>
                <a:latin typeface="+mj-lt"/>
              </a:rPr>
              <a:t>What Love Means</a:t>
            </a:r>
          </a:p>
        </p:txBody>
      </p:sp>
      <p:sp>
        <p:nvSpPr>
          <p:cNvPr id="3" name="TextBox 2"/>
          <p:cNvSpPr txBox="1"/>
          <p:nvPr/>
        </p:nvSpPr>
        <p:spPr>
          <a:xfrm>
            <a:off x="838200" y="381000"/>
            <a:ext cx="7772400" cy="3046988"/>
          </a:xfrm>
          <a:prstGeom prst="rect">
            <a:avLst/>
          </a:prstGeom>
          <a:noFill/>
        </p:spPr>
        <p:txBody>
          <a:bodyPr wrap="square" rtlCol="0">
            <a:spAutoFit/>
          </a:bodyPr>
          <a:lstStyle/>
          <a:p>
            <a:pPr marL="457200" indent="-457200">
              <a:buFont typeface="+mj-lt"/>
              <a:buAutoNum type="alphaUcPeriod"/>
            </a:pPr>
            <a:r>
              <a:rPr lang="en-US" sz="2400" b="1" dirty="0">
                <a:solidFill>
                  <a:srgbClr val="333333"/>
                </a:solidFill>
              </a:rPr>
              <a:t>Showing compassion (Rom 12:15)</a:t>
            </a:r>
          </a:p>
          <a:p>
            <a:pPr marL="457200" indent="-457200">
              <a:buFont typeface="+mj-lt"/>
              <a:buAutoNum type="alphaUcPeriod"/>
            </a:pPr>
            <a:endParaRPr lang="en-US" sz="2400" dirty="0"/>
          </a:p>
          <a:p>
            <a:pPr marL="457200" indent="-457200">
              <a:buFont typeface="+mj-lt"/>
              <a:buAutoNum type="alphaUcPeriod"/>
            </a:pPr>
            <a:r>
              <a:rPr lang="en-US" sz="2400" b="1" dirty="0">
                <a:solidFill>
                  <a:srgbClr val="333333"/>
                </a:solidFill>
              </a:rPr>
              <a:t>More than feelings / sympathy — but action</a:t>
            </a:r>
          </a:p>
          <a:p>
            <a:pPr marL="457200" indent="-457200">
              <a:buFont typeface="+mj-lt"/>
              <a:buAutoNum type="alphaUcPeriod"/>
            </a:pPr>
            <a:endParaRPr lang="en-US" sz="2400" dirty="0"/>
          </a:p>
          <a:p>
            <a:pPr marL="457200" indent="-457200">
              <a:buFont typeface="+mj-lt"/>
              <a:buAutoNum type="alphaUcPeriod"/>
            </a:pPr>
            <a:r>
              <a:rPr lang="en-US" sz="2400" b="1" dirty="0">
                <a:solidFill>
                  <a:srgbClr val="333333"/>
                </a:solidFill>
              </a:rPr>
              <a:t>Help even those who bring trouble on self</a:t>
            </a:r>
          </a:p>
          <a:p>
            <a:pPr marL="457200" indent="-457200">
              <a:buFont typeface="+mj-lt"/>
              <a:buAutoNum type="alphaUcPeriod"/>
            </a:pPr>
            <a:endParaRPr lang="en-US" sz="2400" b="1" dirty="0">
              <a:solidFill>
                <a:srgbClr val="333333"/>
              </a:solidFill>
            </a:endParaRPr>
          </a:p>
          <a:p>
            <a:pPr marL="457200" indent="-457200">
              <a:buFont typeface="+mj-lt"/>
              <a:buAutoNum type="alphaUcPeriod"/>
            </a:pPr>
            <a:r>
              <a:rPr lang="en-US" sz="2400" b="1" dirty="0">
                <a:solidFill>
                  <a:srgbClr val="333333"/>
                </a:solidFill>
              </a:rPr>
              <a:t>Question is not “</a:t>
            </a:r>
            <a:r>
              <a:rPr lang="en-US" sz="2400" b="1" i="1" dirty="0">
                <a:solidFill>
                  <a:srgbClr val="333333"/>
                </a:solidFill>
              </a:rPr>
              <a:t>who is my neighbor</a:t>
            </a:r>
            <a:r>
              <a:rPr lang="en-US" sz="2400" b="1" dirty="0">
                <a:solidFill>
                  <a:srgbClr val="333333"/>
                </a:solidFill>
              </a:rPr>
              <a:t>” – but about </a:t>
            </a:r>
            <a:r>
              <a:rPr lang="en-US" sz="2400" b="1" i="1" dirty="0">
                <a:solidFill>
                  <a:srgbClr val="333333"/>
                </a:solidFill>
              </a:rPr>
              <a:t>being one!</a:t>
            </a:r>
            <a:endParaRPr lang="en-US" sz="2400" b="1" dirty="0">
              <a:solidFill>
                <a:srgbClr val="333333"/>
              </a:solidFill>
            </a:endParaRPr>
          </a:p>
        </p:txBody>
      </p:sp>
      <p:sp>
        <p:nvSpPr>
          <p:cNvPr id="5" name="TextBox 4"/>
          <p:cNvSpPr txBox="1"/>
          <p:nvPr/>
        </p:nvSpPr>
        <p:spPr>
          <a:xfrm>
            <a:off x="1295400" y="4114800"/>
            <a:ext cx="6705600" cy="1200329"/>
          </a:xfrm>
          <a:prstGeom prst="rect">
            <a:avLst/>
          </a:prstGeom>
          <a:solidFill>
            <a:schemeClr val="bg1"/>
          </a:solidFill>
          <a:ln>
            <a:solidFill>
              <a:srgbClr val="333333"/>
            </a:solidFill>
          </a:ln>
          <a:effectLst>
            <a:outerShdw blurRad="76200" dir="13500000" sy="23000" kx="1200000" algn="br" rotWithShape="0">
              <a:prstClr val="black">
                <a:alpha val="20000"/>
              </a:prstClr>
            </a:outerShdw>
          </a:effectLst>
          <a:scene3d>
            <a:camera prst="orthographicFront"/>
            <a:lightRig rig="threePt" dir="t"/>
          </a:scene3d>
          <a:sp3d>
            <a:bevelT prst="angle"/>
          </a:sp3d>
        </p:spPr>
        <p:txBody>
          <a:bodyPr wrap="square" rtlCol="0">
            <a:spAutoFit/>
          </a:bodyPr>
          <a:lstStyle/>
          <a:p>
            <a:r>
              <a:rPr lang="en-US" sz="2400" dirty="0">
                <a:latin typeface="Arial Narrow" pitchFamily="34" charset="0"/>
              </a:rPr>
              <a:t>“Thus the parable does not tell us in form who our neighbor is, but it shows us how true love works.”</a:t>
            </a:r>
          </a:p>
          <a:p>
            <a:pPr algn="r"/>
            <a:r>
              <a:rPr lang="en-US" sz="2400" dirty="0">
                <a:latin typeface="Arial Narrow" pitchFamily="34" charset="0"/>
              </a:rPr>
              <a:t>- William Taylor, 227</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34780"/>
            <a:ext cx="9144000" cy="523220"/>
          </a:xfrm>
          <a:prstGeom prst="rect">
            <a:avLst/>
          </a:prstGeom>
          <a:ln>
            <a:solidFill>
              <a:schemeClr val="accent6">
                <a:lumMod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lgn="ctr">
              <a:buFont typeface="+mj-lt"/>
              <a:buAutoNum type="romanUcPeriod" startAt="5"/>
            </a:pPr>
            <a:r>
              <a:rPr lang="en-US" sz="2800" dirty="0">
                <a:solidFill>
                  <a:srgbClr val="000000"/>
                </a:solidFill>
                <a:latin typeface="+mj-lt"/>
              </a:rPr>
              <a:t>What Love Means</a:t>
            </a:r>
          </a:p>
        </p:txBody>
      </p:sp>
      <p:sp>
        <p:nvSpPr>
          <p:cNvPr id="3" name="TextBox 2"/>
          <p:cNvSpPr txBox="1"/>
          <p:nvPr/>
        </p:nvSpPr>
        <p:spPr>
          <a:xfrm>
            <a:off x="838200" y="457200"/>
            <a:ext cx="7772400" cy="5262979"/>
          </a:xfrm>
          <a:prstGeom prst="rect">
            <a:avLst/>
          </a:prstGeom>
          <a:noFill/>
        </p:spPr>
        <p:txBody>
          <a:bodyPr wrap="square" rtlCol="0">
            <a:spAutoFit/>
          </a:bodyPr>
          <a:lstStyle/>
          <a:p>
            <a:pPr marL="457200" indent="-457200">
              <a:buFont typeface="+mj-lt"/>
              <a:buAutoNum type="alphaUcPeriod"/>
            </a:pPr>
            <a:r>
              <a:rPr lang="en-US" sz="2400" b="1" dirty="0">
                <a:solidFill>
                  <a:srgbClr val="333333"/>
                </a:solidFill>
              </a:rPr>
              <a:t>Showing compassion (Rom 12:15)</a:t>
            </a:r>
          </a:p>
          <a:p>
            <a:pPr marL="457200" indent="-457200">
              <a:buFont typeface="+mj-lt"/>
              <a:buAutoNum type="alphaUcPeriod"/>
            </a:pPr>
            <a:endParaRPr lang="en-US" sz="2400" dirty="0"/>
          </a:p>
          <a:p>
            <a:pPr marL="457200" indent="-457200">
              <a:buFont typeface="+mj-lt"/>
              <a:buAutoNum type="alphaUcPeriod"/>
            </a:pPr>
            <a:r>
              <a:rPr lang="en-US" sz="2400" b="1" dirty="0">
                <a:solidFill>
                  <a:srgbClr val="333333"/>
                </a:solidFill>
              </a:rPr>
              <a:t>More than feelings / sympathy — but action</a:t>
            </a:r>
          </a:p>
          <a:p>
            <a:pPr marL="457200" indent="-457200">
              <a:buFont typeface="+mj-lt"/>
              <a:buAutoNum type="alphaUcPeriod"/>
            </a:pPr>
            <a:endParaRPr lang="en-US" sz="2400" dirty="0"/>
          </a:p>
          <a:p>
            <a:pPr marL="457200" indent="-457200">
              <a:buFont typeface="+mj-lt"/>
              <a:buAutoNum type="alphaUcPeriod"/>
            </a:pPr>
            <a:r>
              <a:rPr lang="en-US" sz="2400" b="1" dirty="0">
                <a:solidFill>
                  <a:srgbClr val="333333"/>
                </a:solidFill>
              </a:rPr>
              <a:t>Help even those who bring trouble on self</a:t>
            </a:r>
          </a:p>
          <a:p>
            <a:pPr marL="457200" indent="-457200">
              <a:buFont typeface="+mj-lt"/>
              <a:buAutoNum type="alphaUcPeriod"/>
            </a:pPr>
            <a:endParaRPr lang="en-US" sz="2400" b="1" dirty="0">
              <a:solidFill>
                <a:srgbClr val="333333"/>
              </a:solidFill>
            </a:endParaRPr>
          </a:p>
          <a:p>
            <a:pPr marL="457200" indent="-457200">
              <a:buFont typeface="+mj-lt"/>
              <a:buAutoNum type="alphaUcPeriod"/>
            </a:pPr>
            <a:r>
              <a:rPr lang="en-US" sz="2400" b="1" dirty="0">
                <a:solidFill>
                  <a:srgbClr val="333333"/>
                </a:solidFill>
              </a:rPr>
              <a:t>Question is not “</a:t>
            </a:r>
            <a:r>
              <a:rPr lang="en-US" sz="2400" b="1" i="1" dirty="0">
                <a:solidFill>
                  <a:srgbClr val="333333"/>
                </a:solidFill>
              </a:rPr>
              <a:t>who is my neighbor</a:t>
            </a:r>
            <a:r>
              <a:rPr lang="en-US" sz="2400" b="1" dirty="0">
                <a:solidFill>
                  <a:srgbClr val="333333"/>
                </a:solidFill>
              </a:rPr>
              <a:t>” – but about </a:t>
            </a:r>
            <a:r>
              <a:rPr lang="en-US" sz="2400" b="1" i="1" dirty="0">
                <a:solidFill>
                  <a:srgbClr val="333333"/>
                </a:solidFill>
              </a:rPr>
              <a:t>being one!</a:t>
            </a:r>
          </a:p>
          <a:p>
            <a:pPr marL="457200" indent="-457200">
              <a:buFont typeface="+mj-lt"/>
              <a:buAutoNum type="alphaUcPeriod"/>
            </a:pPr>
            <a:endParaRPr lang="en-US" sz="2400" b="1" dirty="0">
              <a:solidFill>
                <a:srgbClr val="333333"/>
              </a:solidFill>
            </a:endParaRPr>
          </a:p>
          <a:p>
            <a:pPr marL="457200" indent="-457200">
              <a:buFont typeface="+mj-lt"/>
              <a:buAutoNum type="alphaUcPeriod"/>
            </a:pPr>
            <a:r>
              <a:rPr lang="en-US" sz="2400" b="1" dirty="0">
                <a:solidFill>
                  <a:srgbClr val="333333"/>
                </a:solidFill>
              </a:rPr>
              <a:t> The quality of love the Samaritan demonstrated</a:t>
            </a:r>
          </a:p>
          <a:p>
            <a:pPr marL="914400" lvl="1" indent="-457200">
              <a:buFont typeface="+mj-lt"/>
              <a:buAutoNum type="arabicPeriod"/>
            </a:pPr>
            <a:r>
              <a:rPr lang="en-US" sz="2400" dirty="0"/>
              <a:t>Kindness of the spirit – not just of the letter</a:t>
            </a:r>
          </a:p>
          <a:p>
            <a:pPr marL="914400" lvl="1" indent="-457200">
              <a:buFont typeface="+mj-lt"/>
              <a:buAutoNum type="arabicPeriod"/>
            </a:pPr>
            <a:r>
              <a:rPr lang="en-US" sz="2400" dirty="0"/>
              <a:t>Benevolence not hindered by prejudices of nationality or race</a:t>
            </a:r>
          </a:p>
          <a:p>
            <a:pPr marL="914400" lvl="1" indent="-457200">
              <a:buFont typeface="+mj-lt"/>
              <a:buAutoNum type="arabicPeriod"/>
            </a:pPr>
            <a:r>
              <a:rPr lang="en-US" sz="2400" dirty="0"/>
              <a:t>Care not delayed by personal convenience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fade">
                                      <p:cBhvr>
                                        <p:cTn id="21" dur="1000"/>
                                        <p:tgtEl>
                                          <p:spTgt spid="3">
                                            <p:txEl>
                                              <p:pRg st="11" end="11"/>
                                            </p:txEl>
                                          </p:spTgt>
                                        </p:tgtEl>
                                      </p:cBhvr>
                                    </p:animEffect>
                                    <p:anim calcmode="lin" valueType="num">
                                      <p:cBhvr>
                                        <p:cTn id="2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0"/>
            <a:ext cx="8153400" cy="5509200"/>
          </a:xfrm>
          <a:prstGeom prst="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3200" dirty="0">
                <a:solidFill>
                  <a:srgbClr val="000000"/>
                </a:solidFill>
              </a:rPr>
              <a:t>“The Lord’s lesson was this: it is not the object which is to determine the love, but that love has its own measure in itself; it is like the sun, which does not ask on what it shall shine, or what it shall warm, but shines and warms by the very law of its own being, so that there is nothing hidden from its light and heat.”</a:t>
            </a:r>
          </a:p>
          <a:p>
            <a:endParaRPr lang="en-US" sz="3200" dirty="0">
              <a:solidFill>
                <a:srgbClr val="000000"/>
              </a:solidFill>
            </a:endParaRPr>
          </a:p>
          <a:p>
            <a:pPr algn="r"/>
            <a:r>
              <a:rPr lang="en-US" sz="3200" dirty="0">
                <a:solidFill>
                  <a:srgbClr val="000000"/>
                </a:solidFill>
              </a:rPr>
              <a:t>- R. C. Trench, </a:t>
            </a:r>
            <a:r>
              <a:rPr lang="en-US" sz="3200" i="1" dirty="0">
                <a:solidFill>
                  <a:srgbClr val="000000"/>
                </a:solidFill>
              </a:rPr>
              <a:t>Notes on the Parables of our Lord, </a:t>
            </a:r>
            <a:r>
              <a:rPr lang="en-US" sz="3200" dirty="0">
                <a:solidFill>
                  <a:srgbClr val="000000"/>
                </a:solidFill>
              </a:rPr>
              <a:t>114</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97290" cy="1107996"/>
          </a:xfrm>
          <a:prstGeom prst="rect">
            <a:avLst/>
          </a:prstGeom>
          <a:noFill/>
        </p:spPr>
        <p:txBody>
          <a:bodyPr wrap="none" lIns="91440" tIns="45720" rIns="91440" bIns="45720">
            <a:spAutoFit/>
          </a:bodyPr>
          <a:lstStyle/>
          <a:p>
            <a:pPr algn="ctr"/>
            <a:r>
              <a:rPr lang="en-US" sz="6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The Good Samaritan</a:t>
            </a:r>
          </a:p>
        </p:txBody>
      </p:sp>
      <p:sp>
        <p:nvSpPr>
          <p:cNvPr id="3" name="TextBox 2"/>
          <p:cNvSpPr txBox="1"/>
          <p:nvPr/>
        </p:nvSpPr>
        <p:spPr>
          <a:xfrm>
            <a:off x="685800" y="1828800"/>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a:pPr>
            <a:r>
              <a:rPr lang="en-US" sz="2800" dirty="0">
                <a:solidFill>
                  <a:srgbClr val="000000"/>
                </a:solidFill>
                <a:latin typeface="+mj-lt"/>
              </a:rPr>
              <a:t>Men’s Motives Are Not Always Pure</a:t>
            </a:r>
          </a:p>
        </p:txBody>
      </p:sp>
      <p:sp>
        <p:nvSpPr>
          <p:cNvPr id="4" name="TextBox 3"/>
          <p:cNvSpPr txBox="1"/>
          <p:nvPr/>
        </p:nvSpPr>
        <p:spPr>
          <a:xfrm>
            <a:off x="685800" y="2562356"/>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2"/>
            </a:pPr>
            <a:r>
              <a:rPr lang="en-US" sz="2800" dirty="0">
                <a:solidFill>
                  <a:srgbClr val="000000"/>
                </a:solidFill>
                <a:latin typeface="+mj-lt"/>
              </a:rPr>
              <a:t>The Law (the Word) is the Standard</a:t>
            </a:r>
          </a:p>
        </p:txBody>
      </p:sp>
      <p:sp>
        <p:nvSpPr>
          <p:cNvPr id="5" name="TextBox 4"/>
          <p:cNvSpPr txBox="1"/>
          <p:nvPr/>
        </p:nvSpPr>
        <p:spPr>
          <a:xfrm>
            <a:off x="685800" y="3295912"/>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3"/>
            </a:pPr>
            <a:r>
              <a:rPr lang="en-US" sz="2800" dirty="0">
                <a:solidFill>
                  <a:srgbClr val="000000"/>
                </a:solidFill>
                <a:latin typeface="+mj-lt"/>
              </a:rPr>
              <a:t>Efforts of Men to Justify Self</a:t>
            </a:r>
          </a:p>
        </p:txBody>
      </p:sp>
      <p:sp>
        <p:nvSpPr>
          <p:cNvPr id="6" name="TextBox 5"/>
          <p:cNvSpPr txBox="1"/>
          <p:nvPr/>
        </p:nvSpPr>
        <p:spPr>
          <a:xfrm>
            <a:off x="685800" y="4029468"/>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4"/>
            </a:pPr>
            <a:r>
              <a:rPr lang="en-US" sz="2800" dirty="0">
                <a:solidFill>
                  <a:srgbClr val="000000"/>
                </a:solidFill>
                <a:latin typeface="+mj-lt"/>
              </a:rPr>
              <a:t>Times When World Does Better</a:t>
            </a:r>
          </a:p>
        </p:txBody>
      </p:sp>
      <p:sp>
        <p:nvSpPr>
          <p:cNvPr id="7" name="TextBox 6"/>
          <p:cNvSpPr txBox="1"/>
          <p:nvPr/>
        </p:nvSpPr>
        <p:spPr>
          <a:xfrm>
            <a:off x="685800" y="4763024"/>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5"/>
            </a:pPr>
            <a:r>
              <a:rPr lang="en-US" sz="2800" dirty="0">
                <a:solidFill>
                  <a:srgbClr val="000000"/>
                </a:solidFill>
                <a:latin typeface="+mj-lt"/>
              </a:rPr>
              <a:t>What Love Means</a:t>
            </a:r>
          </a:p>
        </p:txBody>
      </p:sp>
      <p:sp>
        <p:nvSpPr>
          <p:cNvPr id="8" name="TextBox 7"/>
          <p:cNvSpPr txBox="1"/>
          <p:nvPr/>
        </p:nvSpPr>
        <p:spPr>
          <a:xfrm>
            <a:off x="685800" y="5496580"/>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6"/>
            </a:pPr>
            <a:r>
              <a:rPr lang="en-US" sz="2800" dirty="0">
                <a:solidFill>
                  <a:srgbClr val="000000"/>
                </a:solidFill>
                <a:latin typeface="+mj-lt"/>
              </a:rPr>
              <a:t>Problem is Not Knowing But Doing</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334780"/>
            <a:ext cx="9144000" cy="523220"/>
          </a:xfrm>
          <a:prstGeom prst="rect">
            <a:avLst/>
          </a:prstGeom>
          <a:ln>
            <a:solidFill>
              <a:schemeClr val="accent6">
                <a:lumMod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lgn="ctr">
              <a:buFont typeface="+mj-lt"/>
              <a:buAutoNum type="romanUcPeriod" startAt="6"/>
            </a:pPr>
            <a:r>
              <a:rPr lang="en-US" sz="2800" dirty="0">
                <a:solidFill>
                  <a:srgbClr val="000000"/>
                </a:solidFill>
                <a:latin typeface="+mj-lt"/>
              </a:rPr>
              <a:t>Problem is Not Knowing But Doing</a:t>
            </a:r>
          </a:p>
        </p:txBody>
      </p:sp>
      <p:sp>
        <p:nvSpPr>
          <p:cNvPr id="3" name="TextBox 2"/>
          <p:cNvSpPr txBox="1"/>
          <p:nvPr/>
        </p:nvSpPr>
        <p:spPr>
          <a:xfrm>
            <a:off x="685800" y="487025"/>
            <a:ext cx="8001000" cy="4524315"/>
          </a:xfrm>
          <a:prstGeom prst="rect">
            <a:avLst/>
          </a:prstGeom>
          <a:noFill/>
        </p:spPr>
        <p:txBody>
          <a:bodyPr wrap="square" rtlCol="0">
            <a:spAutoFit/>
          </a:bodyPr>
          <a:lstStyle/>
          <a:p>
            <a:pPr marL="457200" indent="-457200">
              <a:buFont typeface="+mj-lt"/>
              <a:buAutoNum type="alphaUcPeriod"/>
            </a:pPr>
            <a:r>
              <a:rPr lang="en-US" sz="2400" b="1" dirty="0">
                <a:solidFill>
                  <a:srgbClr val="000000"/>
                </a:solidFill>
              </a:rPr>
              <a:t>Lawyer knew what the law said - just not doing it</a:t>
            </a:r>
          </a:p>
          <a:p>
            <a:pPr marL="914400" lvl="1" indent="-457200">
              <a:buFont typeface="+mj-lt"/>
              <a:buAutoNum type="arabicPeriod"/>
            </a:pPr>
            <a:r>
              <a:rPr lang="en-US" sz="2400" dirty="0"/>
              <a:t>Knowing is easier than doing</a:t>
            </a:r>
          </a:p>
          <a:p>
            <a:pPr marL="914400" lvl="1" indent="-457200">
              <a:buFont typeface="+mj-lt"/>
              <a:buAutoNum type="arabicPeriod"/>
            </a:pPr>
            <a:r>
              <a:rPr lang="en-US" sz="2400" dirty="0"/>
              <a:t>Pharisees say and do not (Matt. 23:3)</a:t>
            </a:r>
          </a:p>
          <a:p>
            <a:pPr marL="914400" lvl="1" indent="-457200">
              <a:buFont typeface="+mj-lt"/>
              <a:buAutoNum type="arabicPeriod"/>
            </a:pPr>
            <a:endParaRPr lang="en-US" sz="2400" dirty="0"/>
          </a:p>
          <a:p>
            <a:pPr marL="457200" indent="-457200">
              <a:buFont typeface="+mj-lt"/>
              <a:buAutoNum type="alphaUcPeriod"/>
            </a:pPr>
            <a:r>
              <a:rPr lang="en-US" sz="2400" b="1" dirty="0">
                <a:solidFill>
                  <a:srgbClr val="000000"/>
                </a:solidFill>
              </a:rPr>
              <a:t>Same problem today:</a:t>
            </a:r>
          </a:p>
          <a:p>
            <a:pPr marL="914400" lvl="1" indent="-457200">
              <a:buFont typeface="+mj-lt"/>
              <a:buAutoNum type="arabicPeriod"/>
            </a:pPr>
            <a:r>
              <a:rPr lang="en-US" sz="2400" dirty="0"/>
              <a:t>All too often emphasis is on “truth” </a:t>
            </a:r>
            <a:r>
              <a:rPr lang="en-US" sz="2400" i="1" dirty="0"/>
              <a:t>taught  </a:t>
            </a:r>
            <a:r>
              <a:rPr lang="en-US" sz="2400" dirty="0"/>
              <a:t>rather than </a:t>
            </a:r>
            <a:r>
              <a:rPr lang="en-US" sz="2400" i="1" dirty="0"/>
              <a:t>practice</a:t>
            </a:r>
            <a:r>
              <a:rPr lang="en-US" sz="2400" dirty="0"/>
              <a:t> of it.</a:t>
            </a:r>
          </a:p>
          <a:p>
            <a:pPr marL="914400" lvl="1" indent="-457200">
              <a:buFont typeface="+mj-lt"/>
              <a:buAutoNum type="arabicPeriod"/>
            </a:pPr>
            <a:r>
              <a:rPr lang="en-US" sz="2400" dirty="0"/>
              <a:t>Not be judged merely on what we were taught and believed - but what we </a:t>
            </a:r>
            <a:r>
              <a:rPr lang="en-US" sz="2400" i="1" dirty="0"/>
              <a:t>do </a:t>
            </a:r>
            <a:r>
              <a:rPr lang="en-US" sz="2400" dirty="0"/>
              <a:t>(2 Cor. 5:10)</a:t>
            </a:r>
          </a:p>
          <a:p>
            <a:pPr marL="914400" lvl="1" indent="-457200">
              <a:buFont typeface="+mj-lt"/>
              <a:buAutoNum type="arabicPeriod"/>
            </a:pPr>
            <a:r>
              <a:rPr lang="en-US" sz="2400" dirty="0"/>
              <a:t>Must be doers – not hearers only (Jas. 1:21-25)</a:t>
            </a:r>
          </a:p>
          <a:p>
            <a:pPr marL="914400" lvl="1" indent="-457200">
              <a:buFont typeface="+mj-lt"/>
              <a:buAutoNum type="arabicPeriod"/>
            </a:pPr>
            <a:r>
              <a:rPr lang="en-US" sz="2400" dirty="0"/>
              <a:t>“In the end we will be judged not by the creed we hold but the life we live”- Wm Barclay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295400"/>
            <a:ext cx="7162800" cy="2985433"/>
          </a:xfrm>
          <a:prstGeom prst="rect">
            <a:avLst/>
          </a:prstGeom>
          <a:solidFill>
            <a:srgbClr val="FFFFFF"/>
          </a:solidFill>
          <a:ln w="31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2800" dirty="0">
                <a:solidFill>
                  <a:srgbClr val="000000"/>
                </a:solidFill>
                <a:latin typeface="Times New Roman" pitchFamily="18" charset="0"/>
                <a:cs typeface="Times New Roman" pitchFamily="18" charset="0"/>
              </a:rPr>
              <a:t>“</a:t>
            </a:r>
            <a:r>
              <a:rPr lang="en-US" sz="2800" i="1" dirty="0">
                <a:solidFill>
                  <a:srgbClr val="000000"/>
                </a:solidFill>
                <a:latin typeface="Times New Roman" pitchFamily="18" charset="0"/>
                <a:cs typeface="Times New Roman" pitchFamily="18" charset="0"/>
              </a:rPr>
              <a:t>Go, </a:t>
            </a:r>
            <a:r>
              <a:rPr lang="en-US" sz="2800" dirty="0">
                <a:solidFill>
                  <a:srgbClr val="000000"/>
                </a:solidFill>
                <a:latin typeface="Times New Roman" pitchFamily="18" charset="0"/>
                <a:cs typeface="Times New Roman" pitchFamily="18" charset="0"/>
              </a:rPr>
              <a:t>the Lord says, </a:t>
            </a:r>
            <a:r>
              <a:rPr lang="en-US" sz="2800" i="1" dirty="0">
                <a:solidFill>
                  <a:srgbClr val="000000"/>
                </a:solidFill>
                <a:latin typeface="Times New Roman" pitchFamily="18" charset="0"/>
                <a:cs typeface="Times New Roman" pitchFamily="18" charset="0"/>
              </a:rPr>
              <a:t>and do thou likewise.</a:t>
            </a:r>
            <a:r>
              <a:rPr lang="en-US" sz="2800" dirty="0">
                <a:solidFill>
                  <a:srgbClr val="000000"/>
                </a:solidFill>
                <a:latin typeface="Times New Roman" pitchFamily="18" charset="0"/>
                <a:cs typeface="Times New Roman" pitchFamily="18" charset="0"/>
              </a:rPr>
              <a:t> He would make the lawyer aware of the great gulf between his knowing and his doing – how little his actual exercise of love kept pace with his knowledge…”</a:t>
            </a:r>
          </a:p>
          <a:p>
            <a:endParaRPr lang="en-US" sz="2800" dirty="0">
              <a:solidFill>
                <a:srgbClr val="000000"/>
              </a:solidFill>
              <a:latin typeface="Times New Roman" pitchFamily="18" charset="0"/>
              <a:cs typeface="Times New Roman" pitchFamily="18" charset="0"/>
            </a:endParaRPr>
          </a:p>
          <a:p>
            <a:pPr algn="r"/>
            <a:r>
              <a:rPr lang="en-US" sz="2000" dirty="0">
                <a:solidFill>
                  <a:srgbClr val="000000"/>
                </a:solidFill>
                <a:latin typeface="Times New Roman" pitchFamily="18" charset="0"/>
                <a:cs typeface="Times New Roman" pitchFamily="18" charset="0"/>
              </a:rPr>
              <a:t>(R.C. Trench, </a:t>
            </a:r>
            <a:r>
              <a:rPr lang="en-US" sz="2000" i="1" dirty="0">
                <a:solidFill>
                  <a:srgbClr val="000000"/>
                </a:solidFill>
                <a:latin typeface="Times New Roman" pitchFamily="18" charset="0"/>
                <a:cs typeface="Times New Roman" pitchFamily="18" charset="0"/>
              </a:rPr>
              <a:t>Notes on the Parables of our Lord, </a:t>
            </a:r>
            <a:r>
              <a:rPr lang="en-US" sz="2000" dirty="0">
                <a:solidFill>
                  <a:srgbClr val="000000"/>
                </a:solidFill>
                <a:latin typeface="Times New Roman" pitchFamily="18" charset="0"/>
                <a:cs typeface="Times New Roman" pitchFamily="18" charset="0"/>
              </a:rPr>
              <a:t> 114)</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295400"/>
            <a:ext cx="7162800" cy="2985433"/>
          </a:xfrm>
          <a:prstGeom prst="rect">
            <a:avLst/>
          </a:prstGeom>
          <a:solidFill>
            <a:srgbClr val="FFFFFF"/>
          </a:solidFill>
          <a:ln w="31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2800" dirty="0">
                <a:solidFill>
                  <a:srgbClr val="000000"/>
                </a:solidFill>
                <a:latin typeface="Times New Roman" pitchFamily="18" charset="0"/>
                <a:cs typeface="Times New Roman" pitchFamily="18" charset="0"/>
              </a:rPr>
              <a:t>“There finally comes a time when you stop debating and act! As Marcus Aurelius once wrote, ‘Let us put an end, once and for all, to this discussion of what a good man should be – and be one!’” </a:t>
            </a:r>
          </a:p>
          <a:p>
            <a:endParaRPr lang="en-US" sz="2800" dirty="0">
              <a:solidFill>
                <a:srgbClr val="000000"/>
              </a:solidFill>
              <a:latin typeface="Times New Roman" pitchFamily="18" charset="0"/>
              <a:cs typeface="Times New Roman" pitchFamily="18" charset="0"/>
            </a:endParaRPr>
          </a:p>
          <a:p>
            <a:pPr algn="r"/>
            <a:r>
              <a:rPr lang="en-US" sz="2000" dirty="0">
                <a:solidFill>
                  <a:srgbClr val="000000"/>
                </a:solidFill>
                <a:latin typeface="Times New Roman" pitchFamily="18" charset="0"/>
                <a:cs typeface="Times New Roman" pitchFamily="18" charset="0"/>
              </a:rPr>
              <a:t>(Adult Bible Quarterly, Autumn 84, 20</a:t>
            </a:r>
            <a:r>
              <a:rPr lang="en-US" sz="2000" baseline="30000" dirty="0">
                <a:solidFill>
                  <a:srgbClr val="000000"/>
                </a:solidFill>
                <a:latin typeface="Times New Roman" pitchFamily="18" charset="0"/>
                <a:cs typeface="Times New Roman" pitchFamily="18" charset="0"/>
              </a:rPr>
              <a:t>th</a:t>
            </a:r>
            <a:r>
              <a:rPr lang="en-US" sz="2000" dirty="0">
                <a:solidFill>
                  <a:srgbClr val="000000"/>
                </a:solidFill>
                <a:latin typeface="Times New Roman" pitchFamily="18" charset="0"/>
                <a:cs typeface="Times New Roman" pitchFamily="18" charset="0"/>
              </a:rPr>
              <a:t> Century Christian)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97290" cy="1107996"/>
          </a:xfrm>
          <a:prstGeom prst="rect">
            <a:avLst/>
          </a:prstGeom>
          <a:noFill/>
        </p:spPr>
        <p:txBody>
          <a:bodyPr wrap="none" lIns="91440" tIns="45720" rIns="91440" bIns="45720">
            <a:spAutoFit/>
          </a:bodyPr>
          <a:lstStyle/>
          <a:p>
            <a:pPr algn="ctr"/>
            <a:r>
              <a:rPr lang="en-US" sz="6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The Good Samaritan</a:t>
            </a:r>
          </a:p>
        </p:txBody>
      </p:sp>
      <p:sp>
        <p:nvSpPr>
          <p:cNvPr id="3" name="TextBox 2"/>
          <p:cNvSpPr txBox="1"/>
          <p:nvPr/>
        </p:nvSpPr>
        <p:spPr>
          <a:xfrm>
            <a:off x="685800" y="1828800"/>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a:pPr>
            <a:r>
              <a:rPr lang="en-US" sz="2800" dirty="0">
                <a:solidFill>
                  <a:srgbClr val="000000"/>
                </a:solidFill>
                <a:latin typeface="+mj-lt"/>
              </a:rPr>
              <a:t>Men’s Motives Are Not Always Pure</a:t>
            </a:r>
          </a:p>
        </p:txBody>
      </p:sp>
      <p:sp>
        <p:nvSpPr>
          <p:cNvPr id="4" name="TextBox 3"/>
          <p:cNvSpPr txBox="1"/>
          <p:nvPr/>
        </p:nvSpPr>
        <p:spPr>
          <a:xfrm>
            <a:off x="685800" y="2562356"/>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2"/>
            </a:pPr>
            <a:r>
              <a:rPr lang="en-US" sz="2800" dirty="0">
                <a:solidFill>
                  <a:srgbClr val="000000"/>
                </a:solidFill>
                <a:latin typeface="+mj-lt"/>
              </a:rPr>
              <a:t>The Law (the Word) is the Standard</a:t>
            </a:r>
          </a:p>
        </p:txBody>
      </p:sp>
      <p:sp>
        <p:nvSpPr>
          <p:cNvPr id="5" name="TextBox 4"/>
          <p:cNvSpPr txBox="1"/>
          <p:nvPr/>
        </p:nvSpPr>
        <p:spPr>
          <a:xfrm>
            <a:off x="685800" y="3295912"/>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3"/>
            </a:pPr>
            <a:r>
              <a:rPr lang="en-US" sz="2800" dirty="0">
                <a:solidFill>
                  <a:srgbClr val="000000"/>
                </a:solidFill>
                <a:latin typeface="+mj-lt"/>
              </a:rPr>
              <a:t>Efforts of Men to Justify Self</a:t>
            </a:r>
          </a:p>
        </p:txBody>
      </p:sp>
      <p:sp>
        <p:nvSpPr>
          <p:cNvPr id="6" name="TextBox 5"/>
          <p:cNvSpPr txBox="1"/>
          <p:nvPr/>
        </p:nvSpPr>
        <p:spPr>
          <a:xfrm>
            <a:off x="685800" y="4029468"/>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4"/>
            </a:pPr>
            <a:r>
              <a:rPr lang="en-US" sz="2800" dirty="0">
                <a:solidFill>
                  <a:srgbClr val="000000"/>
                </a:solidFill>
                <a:latin typeface="+mj-lt"/>
              </a:rPr>
              <a:t>Times When World Does Better</a:t>
            </a:r>
          </a:p>
        </p:txBody>
      </p:sp>
      <p:sp>
        <p:nvSpPr>
          <p:cNvPr id="7" name="TextBox 6"/>
          <p:cNvSpPr txBox="1"/>
          <p:nvPr/>
        </p:nvSpPr>
        <p:spPr>
          <a:xfrm>
            <a:off x="685800" y="4763024"/>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5"/>
            </a:pPr>
            <a:r>
              <a:rPr lang="en-US" sz="2800" dirty="0">
                <a:solidFill>
                  <a:srgbClr val="000000"/>
                </a:solidFill>
                <a:latin typeface="+mj-lt"/>
              </a:rPr>
              <a:t>What Love Means</a:t>
            </a:r>
          </a:p>
        </p:txBody>
      </p:sp>
      <p:sp>
        <p:nvSpPr>
          <p:cNvPr id="8" name="TextBox 7"/>
          <p:cNvSpPr txBox="1"/>
          <p:nvPr/>
        </p:nvSpPr>
        <p:spPr>
          <a:xfrm>
            <a:off x="685800" y="5496580"/>
            <a:ext cx="79248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571500" indent="-571500">
              <a:buFont typeface="+mj-lt"/>
              <a:buAutoNum type="romanUcPeriod" startAt="6"/>
            </a:pPr>
            <a:r>
              <a:rPr lang="en-US" sz="2800" dirty="0">
                <a:solidFill>
                  <a:srgbClr val="000000"/>
                </a:solidFill>
                <a:latin typeface="+mj-lt"/>
              </a:rPr>
              <a:t>Problem is Not Knowing But Doing</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theme/theme1.xml><?xml version="1.0" encoding="utf-8"?>
<a:theme xmlns:a="http://schemas.openxmlformats.org/drawingml/2006/main" name="Plaid design template">
  <a:themeElements>
    <a:clrScheme name="Office Theme 13">
      <a:dk1>
        <a:srgbClr val="336600"/>
      </a:dk1>
      <a:lt1>
        <a:srgbClr val="FFFFFF"/>
      </a:lt1>
      <a:dk2>
        <a:srgbClr val="800080"/>
      </a:dk2>
      <a:lt2>
        <a:srgbClr val="969696"/>
      </a:lt2>
      <a:accent1>
        <a:srgbClr val="FDFBBB"/>
      </a:accent1>
      <a:accent2>
        <a:srgbClr val="FF9966"/>
      </a:accent2>
      <a:accent3>
        <a:srgbClr val="FFFFFF"/>
      </a:accent3>
      <a:accent4>
        <a:srgbClr val="2A5600"/>
      </a:accent4>
      <a:accent5>
        <a:srgbClr val="FEFDDA"/>
      </a:accent5>
      <a:accent6>
        <a:srgbClr val="E78A5C"/>
      </a:accent6>
      <a:hlink>
        <a:srgbClr val="FF7C80"/>
      </a:hlink>
      <a:folHlink>
        <a:srgbClr val="996600"/>
      </a:folHlink>
    </a:clrScheme>
    <a:fontScheme name="Arial Combo">
      <a:majorFont>
        <a:latin typeface="Arial Rounded MT Bold"/>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800000"/>
        </a:dk1>
        <a:lt1>
          <a:srgbClr val="FFFFFF"/>
        </a:lt1>
        <a:dk2>
          <a:srgbClr val="000000"/>
        </a:dk2>
        <a:lt2>
          <a:srgbClr val="808080"/>
        </a:lt2>
        <a:accent1>
          <a:srgbClr val="EEF6D6"/>
        </a:accent1>
        <a:accent2>
          <a:srgbClr val="FF9999"/>
        </a:accent2>
        <a:accent3>
          <a:srgbClr val="FFFFFF"/>
        </a:accent3>
        <a:accent4>
          <a:srgbClr val="6C0000"/>
        </a:accent4>
        <a:accent5>
          <a:srgbClr val="F5FAE8"/>
        </a:accent5>
        <a:accent6>
          <a:srgbClr val="E78A8A"/>
        </a:accent6>
        <a:hlink>
          <a:srgbClr val="3333CC"/>
        </a:hlink>
        <a:folHlink>
          <a:srgbClr val="54792F"/>
        </a:folHlink>
      </a:clrScheme>
      <a:clrMap bg1="lt1" tx1="dk1" bg2="lt2" tx2="dk2" accent1="accent1" accent2="accent2" accent3="accent3" accent4="accent4" accent5="accent5" accent6="accent6" hlink="hlink" folHlink="folHlink"/>
    </a:extraClrScheme>
    <a:extraClrScheme>
      <a:clrScheme name="Office Theme 2">
        <a:dk1>
          <a:srgbClr val="666699"/>
        </a:dk1>
        <a:lt1>
          <a:srgbClr val="DEF6F1"/>
        </a:lt1>
        <a:dk2>
          <a:srgbClr val="000000"/>
        </a:dk2>
        <a:lt2>
          <a:srgbClr val="969696"/>
        </a:lt2>
        <a:accent1>
          <a:srgbClr val="FFFFFF"/>
        </a:accent1>
        <a:accent2>
          <a:srgbClr val="D6EEAA"/>
        </a:accent2>
        <a:accent3>
          <a:srgbClr val="ECFAF7"/>
        </a:accent3>
        <a:accent4>
          <a:srgbClr val="565682"/>
        </a:accent4>
        <a:accent5>
          <a:srgbClr val="FFFFFF"/>
        </a:accent5>
        <a:accent6>
          <a:srgbClr val="C2D89A"/>
        </a:accent6>
        <a:hlink>
          <a:srgbClr val="D07A91"/>
        </a:hlink>
        <a:folHlink>
          <a:srgbClr val="00A800"/>
        </a:folHlink>
      </a:clrScheme>
      <a:clrMap bg1="lt1" tx1="dk1" bg2="lt2" tx2="dk2" accent1="accent1" accent2="accent2" accent3="accent3" accent4="accent4" accent5="accent5" accent6="accent6" hlink="hlink" folHlink="folHlink"/>
    </a:extraClrScheme>
    <a:extraClrScheme>
      <a:clrScheme name="Office Theme 3">
        <a:dk1>
          <a:srgbClr val="336600"/>
        </a:dk1>
        <a:lt1>
          <a:srgbClr val="FFFFFF"/>
        </a:lt1>
        <a:dk2>
          <a:srgbClr val="000000"/>
        </a:dk2>
        <a:lt2>
          <a:srgbClr val="808080"/>
        </a:lt2>
        <a:accent1>
          <a:srgbClr val="E3CFCD"/>
        </a:accent1>
        <a:accent2>
          <a:srgbClr val="333399"/>
        </a:accent2>
        <a:accent3>
          <a:srgbClr val="FFFFFF"/>
        </a:accent3>
        <a:accent4>
          <a:srgbClr val="2A5600"/>
        </a:accent4>
        <a:accent5>
          <a:srgbClr val="EFE4E3"/>
        </a:accent5>
        <a:accent6>
          <a:srgbClr val="2D2D8A"/>
        </a:accent6>
        <a:hlink>
          <a:srgbClr val="8F8F5D"/>
        </a:hlink>
        <a:folHlink>
          <a:srgbClr val="717359"/>
        </a:folHlink>
      </a:clrScheme>
      <a:clrMap bg1="lt1" tx1="dk1" bg2="lt2" tx2="dk2" accent1="accent1" accent2="accent2" accent3="accent3" accent4="accent4" accent5="accent5" accent6="accent6" hlink="hlink" folHlink="folHlink"/>
    </a:extraClrScheme>
    <a:extraClrScheme>
      <a:clrScheme name="Office Theme 4">
        <a:dk1>
          <a:srgbClr val="5C1F00"/>
        </a:dk1>
        <a:lt1>
          <a:srgbClr val="CC3300"/>
        </a:lt1>
        <a:dk2>
          <a:srgbClr val="800000"/>
        </a:dk2>
        <a:lt2>
          <a:srgbClr val="DFD293"/>
        </a:lt2>
        <a:accent1>
          <a:srgbClr val="FFD0C1"/>
        </a:accent1>
        <a:accent2>
          <a:srgbClr val="BE7960"/>
        </a:accent2>
        <a:accent3>
          <a:srgbClr val="C0AAAA"/>
        </a:accent3>
        <a:accent4>
          <a:srgbClr val="AE2A00"/>
        </a:accent4>
        <a:accent5>
          <a:srgbClr val="FFE4DD"/>
        </a:accent5>
        <a:accent6>
          <a:srgbClr val="AC6D56"/>
        </a:accent6>
        <a:hlink>
          <a:srgbClr val="FFFFFF"/>
        </a:hlink>
        <a:folHlink>
          <a:srgbClr val="D3A219"/>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FFFF"/>
        </a:folHlink>
      </a:clrScheme>
      <a:clrMap bg1="lt1" tx1="dk1" bg2="lt2" tx2="dk2" accent1="accent1" accent2="accent2" accent3="accent3" accent4="accent4" accent5="accent5" accent6="accent6" hlink="hlink" folHlink="folHlink"/>
    </a:extraClrScheme>
    <a:extraClrScheme>
      <a:clrScheme name="Office Theme 6">
        <a:dk1>
          <a:srgbClr val="2D2015"/>
        </a:dk1>
        <a:lt1>
          <a:srgbClr val="808000"/>
        </a:lt1>
        <a:dk2>
          <a:srgbClr val="523E26"/>
        </a:dk2>
        <a:lt2>
          <a:srgbClr val="DFC08D"/>
        </a:lt2>
        <a:accent1>
          <a:srgbClr val="BEA99C"/>
        </a:accent1>
        <a:accent2>
          <a:srgbClr val="8F5F2F"/>
        </a:accent2>
        <a:accent3>
          <a:srgbClr val="B3AFAC"/>
        </a:accent3>
        <a:accent4>
          <a:srgbClr val="6C6C00"/>
        </a:accent4>
        <a:accent5>
          <a:srgbClr val="DBD1CB"/>
        </a:accent5>
        <a:accent6>
          <a:srgbClr val="81552A"/>
        </a:accent6>
        <a:hlink>
          <a:srgbClr val="CDDEAE"/>
        </a:hlink>
        <a:folHlink>
          <a:srgbClr val="4C5A5C"/>
        </a:folHlink>
      </a:clrScheme>
      <a:clrMap bg1="dk2" tx1="lt1" bg2="dk1" tx2="lt2" accent1="accent1" accent2="accent2" accent3="accent3" accent4="accent4" accent5="accent5" accent6="accent6" hlink="hlink" folHlink="folHlink"/>
    </a:extraClrScheme>
    <a:extraClrScheme>
      <a:clrScheme name="Office Theme 7">
        <a:dk1>
          <a:srgbClr val="800000"/>
        </a:dk1>
        <a:lt1>
          <a:srgbClr val="A3A46A"/>
        </a:lt1>
        <a:dk2>
          <a:srgbClr val="FFFFFF"/>
        </a:dk2>
        <a:lt2>
          <a:srgbClr val="3E3E5C"/>
        </a:lt2>
        <a:accent1>
          <a:srgbClr val="D3CAA5"/>
        </a:accent1>
        <a:accent2>
          <a:srgbClr val="93AB73"/>
        </a:accent2>
        <a:accent3>
          <a:srgbClr val="CECFB9"/>
        </a:accent3>
        <a:accent4>
          <a:srgbClr val="6C0000"/>
        </a:accent4>
        <a:accent5>
          <a:srgbClr val="E6E1CF"/>
        </a:accent5>
        <a:accent6>
          <a:srgbClr val="859B68"/>
        </a:accent6>
        <a:hlink>
          <a:srgbClr val="A7777C"/>
        </a:hlink>
        <a:folHlink>
          <a:srgbClr val="EEFFCD"/>
        </a:folHlink>
      </a:clrScheme>
      <a:clrMap bg1="lt1" tx1="dk1" bg2="lt2" tx2="dk2" accent1="accent1" accent2="accent2" accent3="accent3" accent4="accent4" accent5="accent5" accent6="accent6" hlink="hlink" folHlink="folHlink"/>
    </a:extraClrScheme>
    <a:extraClrScheme>
      <a:clrScheme name="Office Theme 8">
        <a:dk1>
          <a:srgbClr val="336699"/>
        </a:dk1>
        <a:lt1>
          <a:srgbClr val="777777"/>
        </a:lt1>
        <a:dk2>
          <a:srgbClr val="5F5F5F"/>
        </a:dk2>
        <a:lt2>
          <a:srgbClr val="E3EBF1"/>
        </a:lt2>
        <a:accent1>
          <a:srgbClr val="A1BD79"/>
        </a:accent1>
        <a:accent2>
          <a:srgbClr val="468A4B"/>
        </a:accent2>
        <a:accent3>
          <a:srgbClr val="B6B6B6"/>
        </a:accent3>
        <a:accent4>
          <a:srgbClr val="656565"/>
        </a:accent4>
        <a:accent5>
          <a:srgbClr val="CDDBBE"/>
        </a:accent5>
        <a:accent6>
          <a:srgbClr val="3F7D43"/>
        </a:accent6>
        <a:hlink>
          <a:srgbClr val="F2D1CA"/>
        </a:hlink>
        <a:folHlink>
          <a:srgbClr val="F0E500"/>
        </a:folHlink>
      </a:clrScheme>
      <a:clrMap bg1="dk2" tx1="lt1" bg2="dk1" tx2="lt2" accent1="accent1" accent2="accent2" accent3="accent3" accent4="accent4" accent5="accent5" accent6="accent6" hlink="hlink" folHlink="folHlink"/>
    </a:extraClrScheme>
    <a:extraClrScheme>
      <a:clrScheme name="Office Theme 9">
        <a:dk1>
          <a:srgbClr val="993300"/>
        </a:dk1>
        <a:lt1>
          <a:srgbClr val="336600"/>
        </a:lt1>
        <a:dk2>
          <a:srgbClr val="CCFFFF"/>
        </a:dk2>
        <a:lt2>
          <a:srgbClr val="003366"/>
        </a:lt2>
        <a:accent1>
          <a:srgbClr val="94AB73"/>
        </a:accent1>
        <a:accent2>
          <a:srgbClr val="00B000"/>
        </a:accent2>
        <a:accent3>
          <a:srgbClr val="ADB8AA"/>
        </a:accent3>
        <a:accent4>
          <a:srgbClr val="822A00"/>
        </a:accent4>
        <a:accent5>
          <a:srgbClr val="C8D2BC"/>
        </a:accent5>
        <a:accent6>
          <a:srgbClr val="009F00"/>
        </a:accent6>
        <a:hlink>
          <a:srgbClr val="FFCCCC"/>
        </a:hlink>
        <a:folHlink>
          <a:srgbClr val="996633"/>
        </a:folHlink>
      </a:clrScheme>
      <a:clrMap bg1="lt1" tx1="dk1" bg2="lt2" tx2="dk2" accent1="accent1" accent2="accent2" accent3="accent3" accent4="accent4" accent5="accent5" accent6="accent6" hlink="hlink" folHlink="folHlink"/>
    </a:extraClrScheme>
    <a:extraClrScheme>
      <a:clrScheme name="Office Theme 10">
        <a:dk1>
          <a:srgbClr val="993300"/>
        </a:dk1>
        <a:lt1>
          <a:srgbClr val="E8FFD9"/>
        </a:lt1>
        <a:dk2>
          <a:srgbClr val="000000"/>
        </a:dk2>
        <a:lt2>
          <a:srgbClr val="777777"/>
        </a:lt2>
        <a:accent1>
          <a:srgbClr val="FFFFF7"/>
        </a:accent1>
        <a:accent2>
          <a:srgbClr val="8EAC7E"/>
        </a:accent2>
        <a:accent3>
          <a:srgbClr val="F2FFE9"/>
        </a:accent3>
        <a:accent4>
          <a:srgbClr val="822A00"/>
        </a:accent4>
        <a:accent5>
          <a:srgbClr val="FFFFFA"/>
        </a:accent5>
        <a:accent6>
          <a:srgbClr val="809B72"/>
        </a:accent6>
        <a:hlink>
          <a:srgbClr val="FF7C80"/>
        </a:hlink>
        <a:folHlink>
          <a:srgbClr val="99CC00"/>
        </a:folHlink>
      </a:clrScheme>
      <a:clrMap bg1="lt1" tx1="dk1" bg2="lt2" tx2="dk2" accent1="accent1" accent2="accent2" accent3="accent3" accent4="accent4" accent5="accent5" accent6="accent6" hlink="hlink" folHlink="folHlink"/>
    </a:extraClrScheme>
    <a:extraClrScheme>
      <a:clrScheme name="Office Theme 11">
        <a:dk1>
          <a:srgbClr val="800000"/>
        </a:dk1>
        <a:lt1>
          <a:srgbClr val="666633"/>
        </a:lt1>
        <a:dk2>
          <a:srgbClr val="FFFFFF"/>
        </a:dk2>
        <a:lt2>
          <a:srgbClr val="3E3E5C"/>
        </a:lt2>
        <a:accent1>
          <a:srgbClr val="D8C0B8"/>
        </a:accent1>
        <a:accent2>
          <a:srgbClr val="C2BF3A"/>
        </a:accent2>
        <a:accent3>
          <a:srgbClr val="B8B8AD"/>
        </a:accent3>
        <a:accent4>
          <a:srgbClr val="6C0000"/>
        </a:accent4>
        <a:accent5>
          <a:srgbClr val="E9DCD8"/>
        </a:accent5>
        <a:accent6>
          <a:srgbClr val="B0AD34"/>
        </a:accent6>
        <a:hlink>
          <a:srgbClr val="E9F2DC"/>
        </a:hlink>
        <a:folHlink>
          <a:srgbClr val="FFFF99"/>
        </a:folHlink>
      </a:clrScheme>
      <a:clrMap bg1="lt1" tx1="dk1" bg2="lt2" tx2="dk2" accent1="accent1" accent2="accent2" accent3="accent3" accent4="accent4" accent5="accent5" accent6="accent6" hlink="hlink" folHlink="folHlink"/>
    </a:extraClrScheme>
    <a:extraClrScheme>
      <a:clrScheme name="Office Theme 12">
        <a:dk1>
          <a:srgbClr val="993300"/>
        </a:dk1>
        <a:lt1>
          <a:srgbClr val="336600"/>
        </a:lt1>
        <a:dk2>
          <a:srgbClr val="CCFFFF"/>
        </a:dk2>
        <a:lt2>
          <a:srgbClr val="003366"/>
        </a:lt2>
        <a:accent1>
          <a:srgbClr val="94AB73"/>
        </a:accent1>
        <a:accent2>
          <a:srgbClr val="01793D"/>
        </a:accent2>
        <a:accent3>
          <a:srgbClr val="ADB8AA"/>
        </a:accent3>
        <a:accent4>
          <a:srgbClr val="822A00"/>
        </a:accent4>
        <a:accent5>
          <a:srgbClr val="C8D2BC"/>
        </a:accent5>
        <a:accent6>
          <a:srgbClr val="016D36"/>
        </a:accent6>
        <a:hlink>
          <a:srgbClr val="FFCCCC"/>
        </a:hlink>
        <a:folHlink>
          <a:srgbClr val="996633"/>
        </a:folHlink>
      </a:clrScheme>
      <a:clrMap bg1="lt1" tx1="dk1" bg2="lt2" tx2="dk2" accent1="accent1" accent2="accent2" accent3="accent3" accent4="accent4" accent5="accent5" accent6="accent6" hlink="hlink" folHlink="folHlink"/>
    </a:extraClrScheme>
    <a:extraClrScheme>
      <a:clrScheme name="Office Theme 13">
        <a:dk1>
          <a:srgbClr val="336600"/>
        </a:dk1>
        <a:lt1>
          <a:srgbClr val="FFFFFF"/>
        </a:lt1>
        <a:dk2>
          <a:srgbClr val="800080"/>
        </a:dk2>
        <a:lt2>
          <a:srgbClr val="969696"/>
        </a:lt2>
        <a:accent1>
          <a:srgbClr val="FDFBBB"/>
        </a:accent1>
        <a:accent2>
          <a:srgbClr val="FF9966"/>
        </a:accent2>
        <a:accent3>
          <a:srgbClr val="FFFFFF"/>
        </a:accent3>
        <a:accent4>
          <a:srgbClr val="2A5600"/>
        </a:accent4>
        <a:accent5>
          <a:srgbClr val="FEFDDA"/>
        </a:accent5>
        <a:accent6>
          <a:srgbClr val="E78A5C"/>
        </a:accent6>
        <a:hlink>
          <a:srgbClr val="FF7C80"/>
        </a:hlink>
        <a:folHlink>
          <a:srgbClr val="99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Plaid design template</Template>
  <TotalTime>591</TotalTime>
  <Words>2484</Words>
  <Application>Microsoft Office PowerPoint</Application>
  <PresentationFormat>On-screen Show (4:3)</PresentationFormat>
  <Paragraphs>271</Paragraphs>
  <Slides>30</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 Black</vt:lpstr>
      <vt:lpstr>Arial</vt:lpstr>
      <vt:lpstr>Calibri</vt:lpstr>
      <vt:lpstr>Arial Unicode MS</vt:lpstr>
      <vt:lpstr>Times New Roman</vt:lpstr>
      <vt:lpstr>Arial Narrow</vt:lpstr>
      <vt:lpstr>Arial Rounded MT Bold</vt:lpstr>
      <vt:lpstr>Plaid design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Donnie V. Rader</cp:lastModifiedBy>
  <cp:revision>50</cp:revision>
  <dcterms:created xsi:type="dcterms:W3CDTF">2009-02-21T12:57:45Z</dcterms:created>
  <dcterms:modified xsi:type="dcterms:W3CDTF">2020-08-02T21:14:47Z</dcterms:modified>
</cp:coreProperties>
</file>