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82" r:id="rId2"/>
    <p:sldMasterId id="2147483672" r:id="rId3"/>
    <p:sldMasterId id="2147483684" r:id="rId4"/>
    <p:sldMasterId id="2147483696" r:id="rId5"/>
    <p:sldMasterId id="2147483763" r:id="rId6"/>
    <p:sldMasterId id="2147483720" r:id="rId7"/>
    <p:sldMasterId id="2147483775" r:id="rId8"/>
  </p:sldMasterIdLst>
  <p:sldIdLst>
    <p:sldId id="259" r:id="rId9"/>
    <p:sldId id="257" r:id="rId10"/>
    <p:sldId id="260" r:id="rId11"/>
    <p:sldId id="256" r:id="rId12"/>
    <p:sldId id="261" r:id="rId13"/>
    <p:sldId id="271" r:id="rId14"/>
    <p:sldId id="267" r:id="rId15"/>
    <p:sldId id="287" r:id="rId16"/>
    <p:sldId id="262" r:id="rId17"/>
    <p:sldId id="272" r:id="rId18"/>
    <p:sldId id="268" r:id="rId19"/>
    <p:sldId id="273" r:id="rId20"/>
    <p:sldId id="274" r:id="rId21"/>
    <p:sldId id="275" r:id="rId22"/>
    <p:sldId id="288" r:id="rId23"/>
    <p:sldId id="263" r:id="rId24"/>
    <p:sldId id="276" r:id="rId25"/>
    <p:sldId id="269" r:id="rId26"/>
    <p:sldId id="278" r:id="rId27"/>
    <p:sldId id="285" r:id="rId28"/>
    <p:sldId id="279" r:id="rId29"/>
    <p:sldId id="289" r:id="rId30"/>
    <p:sldId id="264" r:id="rId31"/>
    <p:sldId id="277" r:id="rId32"/>
    <p:sldId id="270" r:id="rId33"/>
    <p:sldId id="284" r:id="rId34"/>
    <p:sldId id="280" r:id="rId35"/>
    <p:sldId id="286" r:id="rId36"/>
    <p:sldId id="290" r:id="rId37"/>
    <p:sldId id="265" r:id="rId38"/>
  </p:sldIdLst>
  <p:sldSz cx="9144000" cy="6858000" type="screen4x3"/>
  <p:notesSz cx="6858000" cy="9144000"/>
  <p:embeddedFontLst>
    <p:embeddedFont>
      <p:font typeface="Arial Nova" panose="020B0504020202020204" pitchFamily="3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1" autoAdjust="0"/>
    <p:restoredTop sz="94660"/>
  </p:normalViewPr>
  <p:slideViewPr>
    <p:cSldViewPr>
      <p:cViewPr varScale="1">
        <p:scale>
          <a:sx n="59" d="100"/>
          <a:sy n="59" d="100"/>
        </p:scale>
        <p:origin x="141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font" Target="fonts/font1.fntdata"/><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font" Target="fonts/font8.fntdata"/><Relationship Id="rId20" Type="http://schemas.openxmlformats.org/officeDocument/2006/relationships/slide" Target="slides/slide12.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8327908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9323412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2626832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401327335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smtClean="0"/>
              <a:t>7/25/2020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6690092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smtClean="0"/>
              <a:t>7/25/2020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1539618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smtClean="0"/>
              <a:t>7/25/2020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6096562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19884620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6484428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81512727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6552572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34112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4435458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7878467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0192612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smtClean="0"/>
              <a:t>7/25/2020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3391244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smtClean="0"/>
              <a:t>7/25/2020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41136809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smtClean="0"/>
              <a:t>7/25/2020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4480077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15181359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6299328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8776264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9916039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34112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4435458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7878467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0192612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smtClean="0"/>
              <a:t>7/25/2020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3391244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smtClean="0"/>
              <a:t>7/25/2020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41136809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smtClean="0"/>
              <a:t>7/25/2020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24480077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15181359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smtClean="0"/>
              <a:t>7/25/2020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6299328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38776264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smtClean="0"/>
              <a:t>7/25/2020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846066-5A32-4CD5-A064-D9357683E758}" type="slidenum">
              <a:rPr lang="en-US" smtClean="0"/>
              <a:t>‹#›</a:t>
            </a:fld>
            <a:endParaRPr lang="en-US"/>
          </a:p>
        </p:txBody>
      </p:sp>
    </p:spTree>
    <p:extLst>
      <p:ext uri="{BB962C8B-B14F-4D97-AF65-F5344CB8AC3E}">
        <p14:creationId xmlns:p14="http://schemas.microsoft.com/office/powerpoint/2010/main" val="9916039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59258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66597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33413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396170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7818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18692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18077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65308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34298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32726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1031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67876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9187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3197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4498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26043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4243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43587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3101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72443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56392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55637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89063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92484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07823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27824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27325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21804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97392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1361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2656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92824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62584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78409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9363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8909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53272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2956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9022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24441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5855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02624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3736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9452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78409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9363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8909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53272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2956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9022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24441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5855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02624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3736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9452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smtClean="0"/>
              <a:t>7/25/2020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smtClean="0"/>
              <a:t>‹#›</a:t>
            </a:fld>
            <a:endParaRPr lang="en-US"/>
          </a:p>
        </p:txBody>
      </p:sp>
      <p:pic>
        <p:nvPicPr>
          <p:cNvPr id="7" name="Picture 2" descr="http://www.eaministries.co.uk/wp-content/uploads/2012/05/living-sacrifice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06680"/>
            <a:ext cx="9286240" cy="6964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660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smtClean="0"/>
              <a:t>7/25/2020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smtClean="0"/>
              <a:t>‹#›</a:t>
            </a:fld>
            <a:endParaRPr lang="en-US"/>
          </a:p>
        </p:txBody>
      </p:sp>
      <p:pic>
        <p:nvPicPr>
          <p:cNvPr id="7" name="Picture 2" descr="http://www.eaministries.co.uk/wp-content/uploads/2012/05/living-sacrifice1.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t="35899" b="24714"/>
          <a:stretch/>
        </p:blipFill>
        <p:spPr bwMode="auto">
          <a:xfrm>
            <a:off x="10160" y="0"/>
            <a:ext cx="9133840" cy="2743200"/>
          </a:xfrm>
          <a:prstGeom prst="rect">
            <a:avLst/>
          </a:prstGeom>
          <a:noFill/>
          <a:ln w="5715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40910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smtClean="0"/>
              <a:t>7/25/2020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smtClean="0"/>
              <a:t>‹#›</a:t>
            </a:fld>
            <a:endParaRPr lang="en-US"/>
          </a:p>
        </p:txBody>
      </p:sp>
      <p:pic>
        <p:nvPicPr>
          <p:cNvPr id="7" name="Picture 2" descr="http://www.eaministries.co.uk/wp-content/uploads/2012/05/living-sacrifice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2438400" cy="18288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4091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pic>
        <p:nvPicPr>
          <p:cNvPr id="7" name="Picture 2" descr="http://www.eaministries.co.uk/wp-content/uploads/2012/05/living-sacrifice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2438400" cy="18288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914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pic>
        <p:nvPicPr>
          <p:cNvPr id="7" name="Picture 2" descr="http://www.eaministries.co.uk/wp-content/uploads/2012/05/living-sacrifice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2438400" cy="18288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32702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pic>
        <p:nvPicPr>
          <p:cNvPr id="7" name="Picture 2" descr="http://www.eaministries.co.uk/wp-content/uploads/2012/05/living-sacrifice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2438400" cy="18288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36357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pic>
        <p:nvPicPr>
          <p:cNvPr id="7" name="Picture 2" descr="http://www.eaministries.co.uk/wp-content/uploads/2012/05/living-sacrifice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2438400" cy="18288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71532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46862-0520-4FC2-965C-8533F9C65C9A}" type="datetimeFigureOut">
              <a:rPr lang="en-US">
                <a:solidFill>
                  <a:prstClr val="black">
                    <a:tint val="75000"/>
                  </a:prstClr>
                </a:solidFill>
              </a:rPr>
              <a:pPr/>
              <a:t>7/25/2020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46066-5A32-4CD5-A064-D9357683E758}" type="slidenum">
              <a:rPr lang="en-US">
                <a:solidFill>
                  <a:prstClr val="black">
                    <a:tint val="75000"/>
                  </a:prstClr>
                </a:solidFill>
              </a:rPr>
              <a:pPr/>
              <a:t>‹#›</a:t>
            </a:fld>
            <a:endParaRPr lang="en-US">
              <a:solidFill>
                <a:prstClr val="black">
                  <a:tint val="75000"/>
                </a:prstClr>
              </a:solidFill>
            </a:endParaRPr>
          </a:p>
        </p:txBody>
      </p:sp>
      <p:pic>
        <p:nvPicPr>
          <p:cNvPr id="7" name="Picture 2" descr="http://www.eaministries.co.uk/wp-content/uploads/2012/05/living-sacrifice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2438400" cy="1828800"/>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715329"/>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hyperlink" Target="https://ref.ly/logosres/pntcrom?ref=Bible.Ro12.2&amp;off=1229&amp;ctx=ttering+stage%E2%80%9D.%EF%BB%BF16%EF%BB%BF+~Christians+have+been" TargetMode="Externa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hyperlink" Target="https://ref.ly/logosres/lenski06?ref=Bible.Ro12.2&amp;off=4559&amp;ctx=g+out+the+spurious.+~The+renewed+mind+is+" TargetMode="Externa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066800" y="914400"/>
            <a:ext cx="7239000" cy="4832092"/>
          </a:xfrm>
          <a:prstGeom prst="rect">
            <a:avLst/>
          </a:prstGeom>
          <a:solidFill>
            <a:schemeClr val="bg1"/>
          </a:solidFill>
        </p:spPr>
        <p:txBody>
          <a:bodyPr wrap="square" rtlCol="0">
            <a:spAutoFit/>
          </a:bodyPr>
          <a:lstStyle/>
          <a:p>
            <a:pPr algn="ctr"/>
            <a:r>
              <a:rPr lang="en-US" sz="2800" b="1" u="sng" dirty="0">
                <a:latin typeface="Times New Roman" pitchFamily="18" charset="0"/>
                <a:cs typeface="Times New Roman" pitchFamily="18" charset="0"/>
              </a:rPr>
              <a:t>Rom 12:1-2</a:t>
            </a:r>
          </a:p>
          <a:p>
            <a:pPr algn="ctr"/>
            <a:endParaRPr lang="en-US" sz="2800" b="1" u="sng" dirty="0">
              <a:latin typeface="Times New Roman" pitchFamily="18" charset="0"/>
              <a:cs typeface="Times New Roman" pitchFamily="18" charset="0"/>
            </a:endParaRPr>
          </a:p>
          <a:p>
            <a:r>
              <a:rPr lang="en-US" sz="2800" dirty="0">
                <a:latin typeface="Times New Roman" pitchFamily="18" charset="0"/>
                <a:cs typeface="Times New Roman" pitchFamily="18" charset="0"/>
              </a:rPr>
              <a:t>1 I beseech you therefore, brethren, by the mercies of God, that you present your bodies a living sacrifice, holy, acceptable to God, which is your reasonable service.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Tree>
    <p:extLst>
      <p:ext uri="{BB962C8B-B14F-4D97-AF65-F5344CB8AC3E}">
        <p14:creationId xmlns:p14="http://schemas.microsoft.com/office/powerpoint/2010/main" val="5398173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36525" y="381000"/>
            <a:ext cx="8931275"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sz="4000" b="1" u="sng" dirty="0">
                <a:solidFill>
                  <a:schemeClr val="bg1"/>
                </a:solidFill>
                <a:latin typeface="Arial" charset="0"/>
              </a:rPr>
              <a:t>Romans 12</a:t>
            </a:r>
          </a:p>
          <a:p>
            <a:pPr algn="ctr" eaLnBrk="0" fontAlgn="base" hangingPunct="0">
              <a:spcBef>
                <a:spcPct val="0"/>
              </a:spcBef>
              <a:spcAft>
                <a:spcPct val="0"/>
              </a:spcAft>
            </a:pPr>
            <a:r>
              <a:rPr lang="en-US" sz="2800" b="1" i="1" dirty="0">
                <a:solidFill>
                  <a:schemeClr val="bg1"/>
                </a:solidFill>
                <a:latin typeface="Arial" charset="0"/>
              </a:rPr>
              <a:t>Relationships of God’s People</a:t>
            </a:r>
            <a:endParaRPr lang="en-US" sz="2800" b="1" dirty="0">
              <a:solidFill>
                <a:schemeClr val="bg1"/>
              </a:solidFill>
              <a:latin typeface="Arial" charset="0"/>
            </a:endParaRPr>
          </a:p>
          <a:p>
            <a:pPr eaLnBrk="0" fontAlgn="base" hangingPunct="0">
              <a:spcBef>
                <a:spcPct val="0"/>
              </a:spcBef>
              <a:spcAft>
                <a:spcPct val="0"/>
              </a:spcAft>
            </a:pPr>
            <a:endParaRPr lang="en-US" sz="2400" dirty="0">
              <a:solidFill>
                <a:schemeClr val="bg1"/>
              </a:solidFill>
            </a:endParaRPr>
          </a:p>
          <a:p>
            <a:pPr eaLnBrk="0" fontAlgn="base" hangingPunct="0">
              <a:spcBef>
                <a:spcPct val="0"/>
              </a:spcBef>
              <a:spcAft>
                <a:spcPct val="0"/>
              </a:spcAft>
            </a:pPr>
            <a:endParaRPr lang="en-US" sz="2400" dirty="0">
              <a:solidFill>
                <a:schemeClr val="bg1"/>
              </a:solidFill>
            </a:endParaRPr>
          </a:p>
          <a:p>
            <a:pPr eaLnBrk="0" fontAlgn="base" hangingPunct="0">
              <a:spcBef>
                <a:spcPct val="0"/>
              </a:spcBef>
              <a:spcAft>
                <a:spcPct val="0"/>
              </a:spcAft>
            </a:pPr>
            <a:r>
              <a:rPr lang="en-US" sz="2400" b="1" dirty="0">
                <a:solidFill>
                  <a:schemeClr val="bg1"/>
                </a:solidFill>
                <a:latin typeface="Arial" charset="0"/>
              </a:rPr>
              <a:t>I. </a:t>
            </a:r>
            <a:r>
              <a:rPr lang="en-US" sz="2400" b="1" u="sng" dirty="0">
                <a:solidFill>
                  <a:schemeClr val="bg1"/>
                </a:solidFill>
                <a:latin typeface="Arial" charset="0"/>
              </a:rPr>
              <a:t>Relationship To God</a:t>
            </a:r>
            <a:r>
              <a:rPr lang="en-US" sz="2400" b="1" dirty="0">
                <a:solidFill>
                  <a:schemeClr val="bg1"/>
                </a:solidFill>
                <a:latin typeface="Arial" charset="0"/>
              </a:rPr>
              <a:t> </a:t>
            </a:r>
            <a:r>
              <a:rPr lang="en-US" sz="2400" b="1" dirty="0">
                <a:solidFill>
                  <a:srgbClr val="FFFF00"/>
                </a:solidFill>
                <a:latin typeface="Arial" charset="0"/>
              </a:rPr>
              <a:t>(vv. 1-2)</a:t>
            </a:r>
          </a:p>
          <a:p>
            <a:pPr eaLnBrk="0" fontAlgn="base" hangingPunct="0">
              <a:spcBef>
                <a:spcPct val="0"/>
              </a:spcBef>
              <a:spcAft>
                <a:spcPct val="0"/>
              </a:spcAft>
            </a:pPr>
            <a:endParaRPr lang="en-US" sz="2400" dirty="0">
              <a:solidFill>
                <a:schemeClr val="bg1"/>
              </a:solidFill>
              <a:latin typeface="Arial" charset="0"/>
            </a:endParaRPr>
          </a:p>
          <a:p>
            <a:pPr eaLnBrk="0" fontAlgn="base" hangingPunct="0">
              <a:spcBef>
                <a:spcPct val="0"/>
              </a:spcBef>
              <a:spcAft>
                <a:spcPct val="0"/>
              </a:spcAft>
            </a:pPr>
            <a:r>
              <a:rPr lang="en-US" sz="2400" b="1" dirty="0">
                <a:solidFill>
                  <a:schemeClr val="bg1"/>
                </a:solidFill>
                <a:latin typeface="Arial" charset="0"/>
              </a:rPr>
              <a:t>II.</a:t>
            </a:r>
            <a:r>
              <a:rPr lang="en-US" sz="2400" dirty="0">
                <a:solidFill>
                  <a:schemeClr val="bg1"/>
                </a:solidFill>
                <a:latin typeface="Arial" charset="0"/>
              </a:rPr>
              <a:t> </a:t>
            </a:r>
            <a:r>
              <a:rPr lang="en-US" sz="2400" b="1" u="sng" dirty="0">
                <a:solidFill>
                  <a:schemeClr val="bg1"/>
                </a:solidFill>
                <a:latin typeface="Arial" charset="0"/>
              </a:rPr>
              <a:t>Relationship To Other Christians</a:t>
            </a:r>
            <a:r>
              <a:rPr lang="en-US" sz="2400" b="1" dirty="0">
                <a:solidFill>
                  <a:schemeClr val="bg1"/>
                </a:solidFill>
                <a:latin typeface="Arial" charset="0"/>
              </a:rPr>
              <a:t> </a:t>
            </a:r>
            <a:r>
              <a:rPr lang="en-US" sz="2400" b="1" dirty="0">
                <a:solidFill>
                  <a:srgbClr val="FFFF00"/>
                </a:solidFill>
                <a:latin typeface="Arial" charset="0"/>
              </a:rPr>
              <a:t>(vv. 3-8)</a:t>
            </a:r>
          </a:p>
          <a:p>
            <a:pPr eaLnBrk="0" fontAlgn="base" hangingPunct="0">
              <a:spcBef>
                <a:spcPct val="0"/>
              </a:spcBef>
              <a:spcAft>
                <a:spcPct val="0"/>
              </a:spcAft>
            </a:pPr>
            <a:endParaRPr lang="en-US" sz="2400" b="1" dirty="0">
              <a:solidFill>
                <a:schemeClr val="bg1"/>
              </a:solidFill>
              <a:latin typeface="Arial" charset="0"/>
            </a:endParaRPr>
          </a:p>
          <a:p>
            <a:pPr eaLnBrk="0" fontAlgn="base" hangingPunct="0">
              <a:spcBef>
                <a:spcPct val="0"/>
              </a:spcBef>
              <a:spcAft>
                <a:spcPct val="0"/>
              </a:spcAft>
            </a:pPr>
            <a:r>
              <a:rPr lang="en-US" sz="2400" b="1" dirty="0">
                <a:solidFill>
                  <a:schemeClr val="bg1"/>
                </a:solidFill>
                <a:latin typeface="Arial" charset="0"/>
              </a:rPr>
              <a:t>III</a:t>
            </a:r>
            <a:r>
              <a:rPr lang="en-US" sz="2400" dirty="0">
                <a:solidFill>
                  <a:schemeClr val="bg1"/>
                </a:solidFill>
                <a:latin typeface="Arial" charset="0"/>
              </a:rPr>
              <a:t>. </a:t>
            </a:r>
            <a:r>
              <a:rPr lang="en-US" sz="2400" b="1" u="sng" dirty="0">
                <a:solidFill>
                  <a:schemeClr val="bg1"/>
                </a:solidFill>
                <a:latin typeface="Arial" charset="0"/>
              </a:rPr>
              <a:t>Relationship To All Men [Christians &amp; Others]</a:t>
            </a:r>
            <a:r>
              <a:rPr lang="en-US" sz="2400" b="1" dirty="0">
                <a:solidFill>
                  <a:schemeClr val="bg1"/>
                </a:solidFill>
                <a:latin typeface="Arial" charset="0"/>
              </a:rPr>
              <a:t> </a:t>
            </a:r>
            <a:r>
              <a:rPr lang="en-US" sz="2400" b="1" dirty="0">
                <a:solidFill>
                  <a:srgbClr val="FFFF00"/>
                </a:solidFill>
                <a:latin typeface="Arial" charset="0"/>
              </a:rPr>
              <a:t>(vv. 9-18)</a:t>
            </a:r>
          </a:p>
          <a:p>
            <a:pPr eaLnBrk="0" fontAlgn="base" hangingPunct="0">
              <a:spcBef>
                <a:spcPct val="0"/>
              </a:spcBef>
              <a:spcAft>
                <a:spcPct val="0"/>
              </a:spcAft>
            </a:pPr>
            <a:endParaRPr lang="en-US" sz="2400" b="1" dirty="0">
              <a:solidFill>
                <a:schemeClr val="bg1"/>
              </a:solidFill>
              <a:latin typeface="Arial" charset="0"/>
            </a:endParaRPr>
          </a:p>
          <a:p>
            <a:pPr eaLnBrk="0" fontAlgn="base" hangingPunct="0">
              <a:spcBef>
                <a:spcPct val="0"/>
              </a:spcBef>
              <a:spcAft>
                <a:spcPct val="0"/>
              </a:spcAft>
            </a:pPr>
            <a:r>
              <a:rPr lang="en-US" sz="2400" b="1" dirty="0">
                <a:solidFill>
                  <a:schemeClr val="bg1"/>
                </a:solidFill>
                <a:latin typeface="Arial" charset="0"/>
              </a:rPr>
              <a:t>IV</a:t>
            </a:r>
            <a:r>
              <a:rPr lang="en-US" sz="2400" dirty="0">
                <a:solidFill>
                  <a:schemeClr val="bg1"/>
                </a:solidFill>
                <a:latin typeface="Arial" charset="0"/>
              </a:rPr>
              <a:t>. </a:t>
            </a:r>
            <a:r>
              <a:rPr lang="en-US" sz="2400" b="1" u="sng" dirty="0">
                <a:solidFill>
                  <a:schemeClr val="bg1"/>
                </a:solidFill>
                <a:latin typeface="Arial" charset="0"/>
              </a:rPr>
              <a:t>Relationship To Enemies</a:t>
            </a:r>
            <a:r>
              <a:rPr lang="en-US" sz="2400" b="1" dirty="0">
                <a:solidFill>
                  <a:schemeClr val="bg1"/>
                </a:solidFill>
                <a:latin typeface="Arial" charset="0"/>
              </a:rPr>
              <a:t> </a:t>
            </a:r>
            <a:r>
              <a:rPr lang="en-US" sz="2400" b="1" dirty="0">
                <a:solidFill>
                  <a:srgbClr val="FFFF00"/>
                </a:solidFill>
                <a:latin typeface="Arial" charset="0"/>
              </a:rPr>
              <a:t>(vv. 19-21)</a:t>
            </a:r>
            <a:endParaRPr lang="en-US" sz="2400" dirty="0">
              <a:solidFill>
                <a:srgbClr val="FFFF00"/>
              </a:solidFill>
              <a:latin typeface="Arial" charset="0"/>
            </a:endParaRPr>
          </a:p>
        </p:txBody>
      </p:sp>
      <p:sp>
        <p:nvSpPr>
          <p:cNvPr id="2" name="Oval 1"/>
          <p:cNvSpPr/>
          <p:nvPr/>
        </p:nvSpPr>
        <p:spPr>
          <a:xfrm>
            <a:off x="136525" y="1981200"/>
            <a:ext cx="4892675" cy="838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58769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066800" y="914400"/>
            <a:ext cx="7239000" cy="4832092"/>
          </a:xfrm>
          <a:prstGeom prst="rect">
            <a:avLst/>
          </a:prstGeom>
          <a:solidFill>
            <a:schemeClr val="bg1"/>
          </a:solid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28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you </a:t>
            </a:r>
            <a:r>
              <a:rPr lang="en-US" sz="2800" b="1" u="sng" dirty="0">
                <a:solidFill>
                  <a:srgbClr val="C00000"/>
                </a:solidFill>
                <a:latin typeface="Times New Roman" pitchFamily="18" charset="0"/>
                <a:cs typeface="Times New Roman" pitchFamily="18" charset="0"/>
              </a:rPr>
              <a:t>present your bodies a living sacrifice</a:t>
            </a:r>
            <a:r>
              <a:rPr lang="en-US" sz="2800" b="1"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dirty="0">
                <a:solidFill>
                  <a:prstClr val="black"/>
                </a:solidFill>
                <a:latin typeface="Times New Roman" pitchFamily="18" charset="0"/>
                <a:cs typeface="Times New Roman" pitchFamily="18" charset="0"/>
              </a:rPr>
              <a:t> holy, acceptable to God, which is your reasonable service. </a:t>
            </a:r>
          </a:p>
          <a:p>
            <a:endParaRPr lang="en-US" sz="28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Tree>
    <p:extLst>
      <p:ext uri="{BB962C8B-B14F-4D97-AF65-F5344CB8AC3E}">
        <p14:creationId xmlns:p14="http://schemas.microsoft.com/office/powerpoint/2010/main" val="1618994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8095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394" y="3079790"/>
            <a:ext cx="7484806" cy="707886"/>
          </a:xfrm>
          <a:prstGeom prst="rect">
            <a:avLst/>
          </a:prstGeom>
          <a:noFill/>
        </p:spPr>
        <p:txBody>
          <a:bodyPr wrap="square" rtlCol="0">
            <a:spAutoFit/>
          </a:bodyPr>
          <a:lstStyle/>
          <a:p>
            <a:pPr marL="400050" indent="-400050">
              <a:buFont typeface="+mj-lt"/>
              <a:buAutoNum type="romanUcPeriod"/>
            </a:pP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p:txBody>
      </p:sp>
    </p:spTree>
    <p:extLst>
      <p:ext uri="{BB962C8B-B14F-4D97-AF65-F5344CB8AC3E}">
        <p14:creationId xmlns:p14="http://schemas.microsoft.com/office/powerpoint/2010/main" val="40183982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066800" y="914400"/>
            <a:ext cx="7239000" cy="4832092"/>
          </a:xfrm>
          <a:prstGeom prst="rect">
            <a:avLst/>
          </a:prstGeom>
          <a:solidFill>
            <a:schemeClr val="bg1"/>
          </a:solid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28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a:t>
            </a:r>
            <a:r>
              <a:rPr lang="en-US" sz="2800" b="1" u="sng" dirty="0">
                <a:solidFill>
                  <a:srgbClr val="C00000"/>
                </a:solidFill>
                <a:latin typeface="Times New Roman" pitchFamily="18" charset="0"/>
                <a:cs typeface="Times New Roman" pitchFamily="18" charset="0"/>
              </a:rPr>
              <a:t>by the mercies of God</a:t>
            </a:r>
            <a:r>
              <a:rPr lang="en-US" sz="2800" dirty="0">
                <a:solidFill>
                  <a:prstClr val="black"/>
                </a:solidFill>
                <a:latin typeface="Times New Roman" pitchFamily="18" charset="0"/>
                <a:cs typeface="Times New Roman" pitchFamily="18" charset="0"/>
              </a:rPr>
              <a:t>, that you present your bodies a living sacrifice, holy, acceptable to God, which is your reasonable service. </a:t>
            </a:r>
          </a:p>
          <a:p>
            <a:endParaRPr lang="en-US" sz="28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Tree>
    <p:extLst>
      <p:ext uri="{BB962C8B-B14F-4D97-AF65-F5344CB8AC3E}">
        <p14:creationId xmlns:p14="http://schemas.microsoft.com/office/powerpoint/2010/main" val="32526983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58914"/>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p:txBody>
      </p:sp>
      <p:sp>
        <p:nvSpPr>
          <p:cNvPr id="3" name="TextBox 2"/>
          <p:cNvSpPr txBox="1"/>
          <p:nvPr/>
        </p:nvSpPr>
        <p:spPr>
          <a:xfrm>
            <a:off x="609600" y="2057400"/>
            <a:ext cx="8229600" cy="4678204"/>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“Therefore”</a:t>
            </a:r>
          </a:p>
          <a:p>
            <a:pPr marL="914400" lvl="1" indent="-457200">
              <a:buFont typeface="+mj-lt"/>
              <a:buAutoNum type="arabicPeriod"/>
            </a:pPr>
            <a:r>
              <a:rPr lang="en-US" sz="2400" i="1" dirty="0">
                <a:solidFill>
                  <a:schemeClr val="bg1"/>
                </a:solidFill>
              </a:rPr>
              <a:t>Makes this a pivotal text (from doctrine to practice)</a:t>
            </a:r>
          </a:p>
          <a:p>
            <a:pPr marL="914400" lvl="1" indent="-457200">
              <a:buFont typeface="+mj-lt"/>
              <a:buAutoNum type="arabicPeriod"/>
            </a:pPr>
            <a:r>
              <a:rPr lang="en-US" sz="2400" i="1" dirty="0">
                <a:solidFill>
                  <a:schemeClr val="bg1"/>
                </a:solidFill>
              </a:rPr>
              <a:t>Based upon the doctrine of justification by faith (1-11)</a:t>
            </a:r>
          </a:p>
          <a:p>
            <a:pPr marL="914400" lvl="1" indent="-457200">
              <a:buFont typeface="+mj-lt"/>
              <a:buAutoNum type="arabicPeriod"/>
            </a:pPr>
            <a:r>
              <a:rPr lang="en-US" sz="2400" i="1" dirty="0">
                <a:solidFill>
                  <a:schemeClr val="bg1"/>
                </a:solidFill>
              </a:rPr>
              <a:t>“Doctrine is never taught in the Bible simply that it may be known; it is taught in order that it may be translated into practice.” (F.F. Bruce)</a:t>
            </a:r>
          </a:p>
          <a:p>
            <a:pPr marL="914400" lvl="1" indent="-457200">
              <a:buFont typeface="+mj-lt"/>
              <a:buAutoNum type="arabicPeriod"/>
            </a:pPr>
            <a:endParaRPr lang="en-US" sz="1000" i="1" dirty="0">
              <a:solidFill>
                <a:schemeClr val="bg1"/>
              </a:solidFill>
            </a:endParaRPr>
          </a:p>
          <a:p>
            <a:pPr marL="457200" indent="-457200">
              <a:buFont typeface="+mj-lt"/>
              <a:buAutoNum type="alphaUcPeriod"/>
            </a:pPr>
            <a:r>
              <a:rPr lang="en-US" sz="2400" b="1" dirty="0">
                <a:solidFill>
                  <a:srgbClr val="FFFF00"/>
                </a:solidFill>
              </a:rPr>
              <a:t>Mercies of God</a:t>
            </a:r>
          </a:p>
          <a:p>
            <a:pPr marL="914400" lvl="1" indent="-457200">
              <a:buFont typeface="+mj-lt"/>
              <a:buAutoNum type="arabicPeriod"/>
            </a:pPr>
            <a:r>
              <a:rPr lang="en-US" sz="2400" i="1" dirty="0">
                <a:solidFill>
                  <a:schemeClr val="bg1"/>
                </a:solidFill>
              </a:rPr>
              <a:t>Can be free from God’s wrath</a:t>
            </a:r>
          </a:p>
          <a:p>
            <a:pPr marL="914400" lvl="1" indent="-457200">
              <a:buFont typeface="+mj-lt"/>
              <a:buAutoNum type="arabicPeriod"/>
            </a:pPr>
            <a:r>
              <a:rPr lang="en-US" sz="2400" i="1" dirty="0">
                <a:solidFill>
                  <a:schemeClr val="bg1"/>
                </a:solidFill>
              </a:rPr>
              <a:t>Sacrifice of his only Son</a:t>
            </a:r>
          </a:p>
          <a:p>
            <a:pPr marL="914400" lvl="1" indent="-457200">
              <a:buFont typeface="+mj-lt"/>
              <a:buAutoNum type="arabicPeriod"/>
            </a:pPr>
            <a:r>
              <a:rPr lang="en-US" sz="2400" i="1" dirty="0">
                <a:solidFill>
                  <a:schemeClr val="bg1"/>
                </a:solidFill>
              </a:rPr>
              <a:t>We can be sons of God</a:t>
            </a:r>
          </a:p>
          <a:p>
            <a:pPr marL="914400" lvl="1" indent="-457200">
              <a:buFont typeface="+mj-lt"/>
              <a:buAutoNum type="arabicPeriod"/>
            </a:pPr>
            <a:r>
              <a:rPr lang="en-US" sz="2400" i="1" dirty="0">
                <a:solidFill>
                  <a:schemeClr val="bg1"/>
                </a:solidFill>
              </a:rPr>
              <a:t>Intercessor &amp; mediator</a:t>
            </a:r>
          </a:p>
          <a:p>
            <a:pPr marL="914400" lvl="1" indent="-457200">
              <a:buFont typeface="+mj-lt"/>
              <a:buAutoNum type="arabicPeriod"/>
            </a:pPr>
            <a:r>
              <a:rPr lang="en-US" sz="2400" i="1" dirty="0">
                <a:solidFill>
                  <a:schemeClr val="bg1"/>
                </a:solidFill>
              </a:rPr>
              <a:t>Hope of eternal life</a:t>
            </a:r>
          </a:p>
        </p:txBody>
      </p:sp>
      <p:sp>
        <p:nvSpPr>
          <p:cNvPr id="5" name="Star: 32 Points 4">
            <a:extLst>
              <a:ext uri="{FF2B5EF4-FFF2-40B4-BE49-F238E27FC236}">
                <a16:creationId xmlns:a16="http://schemas.microsoft.com/office/drawing/2014/main" id="{684922CA-C829-43CA-90D7-492C8E2E3A4C}"/>
              </a:ext>
            </a:extLst>
          </p:cNvPr>
          <p:cNvSpPr/>
          <p:nvPr/>
        </p:nvSpPr>
        <p:spPr>
          <a:xfrm>
            <a:off x="5105400" y="4419600"/>
            <a:ext cx="4038600" cy="2079486"/>
          </a:xfrm>
          <a:prstGeom prst="star32">
            <a:avLst>
              <a:gd name="adj" fmla="val 47928"/>
            </a:avLst>
          </a:prstGeom>
          <a:solidFill>
            <a:schemeClr val="accent3">
              <a:lumMod val="60000"/>
              <a:lumOff val="4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Think of all the wrongs you’ve done that God’s mercy has forgiven!</a:t>
            </a:r>
          </a:p>
        </p:txBody>
      </p:sp>
    </p:spTree>
    <p:extLst>
      <p:ext uri="{BB962C8B-B14F-4D97-AF65-F5344CB8AC3E}">
        <p14:creationId xmlns:p14="http://schemas.microsoft.com/office/powerpoint/2010/main" val="7420678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58914"/>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p:txBody>
      </p:sp>
      <p:sp>
        <p:nvSpPr>
          <p:cNvPr id="4" name="TextBox 3">
            <a:extLst>
              <a:ext uri="{FF2B5EF4-FFF2-40B4-BE49-F238E27FC236}">
                <a16:creationId xmlns:a16="http://schemas.microsoft.com/office/drawing/2014/main" id="{C299FBE7-A05D-448F-BECD-462B9BBA9B75}"/>
              </a:ext>
            </a:extLst>
          </p:cNvPr>
          <p:cNvSpPr txBox="1"/>
          <p:nvPr/>
        </p:nvSpPr>
        <p:spPr>
          <a:xfrm>
            <a:off x="533400" y="2514600"/>
            <a:ext cx="8077200" cy="2862322"/>
          </a:xfrm>
          <a:custGeom>
            <a:avLst/>
            <a:gdLst>
              <a:gd name="connsiteX0" fmla="*/ 0 w 8077200"/>
              <a:gd name="connsiteY0" fmla="*/ 0 h 2862322"/>
              <a:gd name="connsiteX1" fmla="*/ 334627 w 8077200"/>
              <a:gd name="connsiteY1" fmla="*/ 0 h 2862322"/>
              <a:gd name="connsiteX2" fmla="*/ 830798 w 8077200"/>
              <a:gd name="connsiteY2" fmla="*/ 0 h 2862322"/>
              <a:gd name="connsiteX3" fmla="*/ 1407741 w 8077200"/>
              <a:gd name="connsiteY3" fmla="*/ 0 h 2862322"/>
              <a:gd name="connsiteX4" fmla="*/ 2146227 w 8077200"/>
              <a:gd name="connsiteY4" fmla="*/ 0 h 2862322"/>
              <a:gd name="connsiteX5" fmla="*/ 2561626 w 8077200"/>
              <a:gd name="connsiteY5" fmla="*/ 0 h 2862322"/>
              <a:gd name="connsiteX6" fmla="*/ 3138569 w 8077200"/>
              <a:gd name="connsiteY6" fmla="*/ 0 h 2862322"/>
              <a:gd name="connsiteX7" fmla="*/ 3796284 w 8077200"/>
              <a:gd name="connsiteY7" fmla="*/ 0 h 2862322"/>
              <a:gd name="connsiteX8" fmla="*/ 4211683 w 8077200"/>
              <a:gd name="connsiteY8" fmla="*/ 0 h 2862322"/>
              <a:gd name="connsiteX9" fmla="*/ 4869398 w 8077200"/>
              <a:gd name="connsiteY9" fmla="*/ 0 h 2862322"/>
              <a:gd name="connsiteX10" fmla="*/ 5607885 w 8077200"/>
              <a:gd name="connsiteY10" fmla="*/ 0 h 2862322"/>
              <a:gd name="connsiteX11" fmla="*/ 6265599 w 8077200"/>
              <a:gd name="connsiteY11" fmla="*/ 0 h 2862322"/>
              <a:gd name="connsiteX12" fmla="*/ 6600226 w 8077200"/>
              <a:gd name="connsiteY12" fmla="*/ 0 h 2862322"/>
              <a:gd name="connsiteX13" fmla="*/ 7015625 w 8077200"/>
              <a:gd name="connsiteY13" fmla="*/ 0 h 2862322"/>
              <a:gd name="connsiteX14" fmla="*/ 8077200 w 8077200"/>
              <a:gd name="connsiteY14" fmla="*/ 0 h 2862322"/>
              <a:gd name="connsiteX15" fmla="*/ 8077200 w 8077200"/>
              <a:gd name="connsiteY15" fmla="*/ 572464 h 2862322"/>
              <a:gd name="connsiteX16" fmla="*/ 8077200 w 8077200"/>
              <a:gd name="connsiteY16" fmla="*/ 1173552 h 2862322"/>
              <a:gd name="connsiteX17" fmla="*/ 8077200 w 8077200"/>
              <a:gd name="connsiteY17" fmla="*/ 1717393 h 2862322"/>
              <a:gd name="connsiteX18" fmla="*/ 8077200 w 8077200"/>
              <a:gd name="connsiteY18" fmla="*/ 2318481 h 2862322"/>
              <a:gd name="connsiteX19" fmla="*/ 8077200 w 8077200"/>
              <a:gd name="connsiteY19" fmla="*/ 2862322 h 2862322"/>
              <a:gd name="connsiteX20" fmla="*/ 7419485 w 8077200"/>
              <a:gd name="connsiteY20" fmla="*/ 2862322 h 2862322"/>
              <a:gd name="connsiteX21" fmla="*/ 7004086 w 8077200"/>
              <a:gd name="connsiteY21" fmla="*/ 2862322 h 2862322"/>
              <a:gd name="connsiteX22" fmla="*/ 6265599 w 8077200"/>
              <a:gd name="connsiteY22" fmla="*/ 2862322 h 2862322"/>
              <a:gd name="connsiteX23" fmla="*/ 5607885 w 8077200"/>
              <a:gd name="connsiteY23" fmla="*/ 2862322 h 2862322"/>
              <a:gd name="connsiteX24" fmla="*/ 5030942 w 8077200"/>
              <a:gd name="connsiteY24" fmla="*/ 2862322 h 2862322"/>
              <a:gd name="connsiteX25" fmla="*/ 4696315 w 8077200"/>
              <a:gd name="connsiteY25" fmla="*/ 2862322 h 2862322"/>
              <a:gd name="connsiteX26" fmla="*/ 4119372 w 8077200"/>
              <a:gd name="connsiteY26" fmla="*/ 2862322 h 2862322"/>
              <a:gd name="connsiteX27" fmla="*/ 3623201 w 8077200"/>
              <a:gd name="connsiteY27" fmla="*/ 2862322 h 2862322"/>
              <a:gd name="connsiteX28" fmla="*/ 2965486 w 8077200"/>
              <a:gd name="connsiteY28" fmla="*/ 2862322 h 2862322"/>
              <a:gd name="connsiteX29" fmla="*/ 2307771 w 8077200"/>
              <a:gd name="connsiteY29" fmla="*/ 2862322 h 2862322"/>
              <a:gd name="connsiteX30" fmla="*/ 1730829 w 8077200"/>
              <a:gd name="connsiteY30" fmla="*/ 2862322 h 2862322"/>
              <a:gd name="connsiteX31" fmla="*/ 1234658 w 8077200"/>
              <a:gd name="connsiteY31" fmla="*/ 2862322 h 2862322"/>
              <a:gd name="connsiteX32" fmla="*/ 819259 w 8077200"/>
              <a:gd name="connsiteY32" fmla="*/ 2862322 h 2862322"/>
              <a:gd name="connsiteX33" fmla="*/ 0 w 8077200"/>
              <a:gd name="connsiteY33" fmla="*/ 2862322 h 2862322"/>
              <a:gd name="connsiteX34" fmla="*/ 0 w 8077200"/>
              <a:gd name="connsiteY34" fmla="*/ 2261234 h 2862322"/>
              <a:gd name="connsiteX35" fmla="*/ 0 w 8077200"/>
              <a:gd name="connsiteY35" fmla="*/ 1660147 h 2862322"/>
              <a:gd name="connsiteX36" fmla="*/ 0 w 8077200"/>
              <a:gd name="connsiteY36" fmla="*/ 1087682 h 2862322"/>
              <a:gd name="connsiteX37" fmla="*/ 0 w 8077200"/>
              <a:gd name="connsiteY37"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077200" h="2862322" extrusionOk="0">
                <a:moveTo>
                  <a:pt x="0" y="0"/>
                </a:moveTo>
                <a:cubicBezTo>
                  <a:pt x="163933" y="-9813"/>
                  <a:pt x="225987" y="15766"/>
                  <a:pt x="334627" y="0"/>
                </a:cubicBezTo>
                <a:cubicBezTo>
                  <a:pt x="443267" y="-15766"/>
                  <a:pt x="601362" y="57914"/>
                  <a:pt x="830798" y="0"/>
                </a:cubicBezTo>
                <a:cubicBezTo>
                  <a:pt x="1060234" y="-57914"/>
                  <a:pt x="1250801" y="2628"/>
                  <a:pt x="1407741" y="0"/>
                </a:cubicBezTo>
                <a:cubicBezTo>
                  <a:pt x="1564681" y="-2628"/>
                  <a:pt x="1915578" y="50884"/>
                  <a:pt x="2146227" y="0"/>
                </a:cubicBezTo>
                <a:cubicBezTo>
                  <a:pt x="2376876" y="-50884"/>
                  <a:pt x="2427968" y="9119"/>
                  <a:pt x="2561626" y="0"/>
                </a:cubicBezTo>
                <a:cubicBezTo>
                  <a:pt x="2695284" y="-9119"/>
                  <a:pt x="2913457" y="64118"/>
                  <a:pt x="3138569" y="0"/>
                </a:cubicBezTo>
                <a:cubicBezTo>
                  <a:pt x="3363681" y="-64118"/>
                  <a:pt x="3655712" y="53692"/>
                  <a:pt x="3796284" y="0"/>
                </a:cubicBezTo>
                <a:cubicBezTo>
                  <a:pt x="3936857" y="-53692"/>
                  <a:pt x="4048937" y="549"/>
                  <a:pt x="4211683" y="0"/>
                </a:cubicBezTo>
                <a:cubicBezTo>
                  <a:pt x="4374429" y="-549"/>
                  <a:pt x="4571281" y="65566"/>
                  <a:pt x="4869398" y="0"/>
                </a:cubicBezTo>
                <a:cubicBezTo>
                  <a:pt x="5167516" y="-65566"/>
                  <a:pt x="5281731" y="9748"/>
                  <a:pt x="5607885" y="0"/>
                </a:cubicBezTo>
                <a:cubicBezTo>
                  <a:pt x="5934039" y="-9748"/>
                  <a:pt x="6124929" y="13527"/>
                  <a:pt x="6265599" y="0"/>
                </a:cubicBezTo>
                <a:cubicBezTo>
                  <a:pt x="6406269" y="-13527"/>
                  <a:pt x="6435158" y="19067"/>
                  <a:pt x="6600226" y="0"/>
                </a:cubicBezTo>
                <a:cubicBezTo>
                  <a:pt x="6765294" y="-19067"/>
                  <a:pt x="6900310" y="29987"/>
                  <a:pt x="7015625" y="0"/>
                </a:cubicBezTo>
                <a:cubicBezTo>
                  <a:pt x="7130940" y="-29987"/>
                  <a:pt x="7700565" y="7290"/>
                  <a:pt x="8077200" y="0"/>
                </a:cubicBezTo>
                <a:cubicBezTo>
                  <a:pt x="8128875" y="169493"/>
                  <a:pt x="8040129" y="408060"/>
                  <a:pt x="8077200" y="572464"/>
                </a:cubicBezTo>
                <a:cubicBezTo>
                  <a:pt x="8114271" y="736868"/>
                  <a:pt x="8031894" y="905245"/>
                  <a:pt x="8077200" y="1173552"/>
                </a:cubicBezTo>
                <a:cubicBezTo>
                  <a:pt x="8122506" y="1441859"/>
                  <a:pt x="8075244" y="1463824"/>
                  <a:pt x="8077200" y="1717393"/>
                </a:cubicBezTo>
                <a:cubicBezTo>
                  <a:pt x="8079156" y="1970962"/>
                  <a:pt x="8005769" y="2101026"/>
                  <a:pt x="8077200" y="2318481"/>
                </a:cubicBezTo>
                <a:cubicBezTo>
                  <a:pt x="8148631" y="2535936"/>
                  <a:pt x="8044745" y="2614002"/>
                  <a:pt x="8077200" y="2862322"/>
                </a:cubicBezTo>
                <a:cubicBezTo>
                  <a:pt x="7768082" y="2925594"/>
                  <a:pt x="7612558" y="2848613"/>
                  <a:pt x="7419485" y="2862322"/>
                </a:cubicBezTo>
                <a:cubicBezTo>
                  <a:pt x="7226412" y="2876031"/>
                  <a:pt x="7197831" y="2821937"/>
                  <a:pt x="7004086" y="2862322"/>
                </a:cubicBezTo>
                <a:cubicBezTo>
                  <a:pt x="6810341" y="2902707"/>
                  <a:pt x="6546128" y="2821448"/>
                  <a:pt x="6265599" y="2862322"/>
                </a:cubicBezTo>
                <a:cubicBezTo>
                  <a:pt x="5985070" y="2903196"/>
                  <a:pt x="5895703" y="2809353"/>
                  <a:pt x="5607885" y="2862322"/>
                </a:cubicBezTo>
                <a:cubicBezTo>
                  <a:pt x="5320067" y="2915291"/>
                  <a:pt x="5228572" y="2824748"/>
                  <a:pt x="5030942" y="2862322"/>
                </a:cubicBezTo>
                <a:cubicBezTo>
                  <a:pt x="4833312" y="2899896"/>
                  <a:pt x="4763826" y="2827694"/>
                  <a:pt x="4696315" y="2862322"/>
                </a:cubicBezTo>
                <a:cubicBezTo>
                  <a:pt x="4628804" y="2896950"/>
                  <a:pt x="4280951" y="2799480"/>
                  <a:pt x="4119372" y="2862322"/>
                </a:cubicBezTo>
                <a:cubicBezTo>
                  <a:pt x="3957793" y="2925164"/>
                  <a:pt x="3834559" y="2842711"/>
                  <a:pt x="3623201" y="2862322"/>
                </a:cubicBezTo>
                <a:cubicBezTo>
                  <a:pt x="3411843" y="2881933"/>
                  <a:pt x="3261942" y="2802713"/>
                  <a:pt x="2965486" y="2862322"/>
                </a:cubicBezTo>
                <a:cubicBezTo>
                  <a:pt x="2669031" y="2921931"/>
                  <a:pt x="2521147" y="2793097"/>
                  <a:pt x="2307771" y="2862322"/>
                </a:cubicBezTo>
                <a:cubicBezTo>
                  <a:pt x="2094396" y="2931547"/>
                  <a:pt x="1949617" y="2857855"/>
                  <a:pt x="1730829" y="2862322"/>
                </a:cubicBezTo>
                <a:cubicBezTo>
                  <a:pt x="1512041" y="2866789"/>
                  <a:pt x="1423083" y="2813261"/>
                  <a:pt x="1234658" y="2862322"/>
                </a:cubicBezTo>
                <a:cubicBezTo>
                  <a:pt x="1046233" y="2911383"/>
                  <a:pt x="961136" y="2827334"/>
                  <a:pt x="819259" y="2862322"/>
                </a:cubicBezTo>
                <a:cubicBezTo>
                  <a:pt x="677382" y="2897310"/>
                  <a:pt x="256614" y="2778730"/>
                  <a:pt x="0" y="2862322"/>
                </a:cubicBezTo>
                <a:cubicBezTo>
                  <a:pt x="-52814" y="2681196"/>
                  <a:pt x="49329" y="2444556"/>
                  <a:pt x="0" y="2261234"/>
                </a:cubicBezTo>
                <a:cubicBezTo>
                  <a:pt x="-49329" y="2077912"/>
                  <a:pt x="71833" y="1952161"/>
                  <a:pt x="0" y="1660147"/>
                </a:cubicBezTo>
                <a:cubicBezTo>
                  <a:pt x="-71833" y="1368133"/>
                  <a:pt x="29303" y="1262860"/>
                  <a:pt x="0" y="1087682"/>
                </a:cubicBezTo>
                <a:cubicBezTo>
                  <a:pt x="-29303" y="912505"/>
                  <a:pt x="64804" y="41799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3027743338">
                  <a:prstGeom prst="rect">
                    <a:avLst/>
                  </a:prstGeom>
                  <ask:type>
                    <ask:lineSketchScribble/>
                  </ask:type>
                </ask:lineSketchStyleProps>
              </a:ext>
            </a:extLst>
          </a:ln>
        </p:spPr>
        <p:txBody>
          <a:bodyPr wrap="square" rtlCol="0">
            <a:spAutoFit/>
          </a:bodyPr>
          <a:lstStyle/>
          <a:p>
            <a:r>
              <a:rPr lang="en-US" sz="3600" u="sng" dirty="0">
                <a:solidFill>
                  <a:srgbClr val="FFFF00"/>
                </a:solidFill>
              </a:rPr>
              <a:t>The Point:</a:t>
            </a:r>
          </a:p>
          <a:p>
            <a:endParaRPr lang="en-US" sz="3600" dirty="0">
              <a:solidFill>
                <a:schemeClr val="bg1"/>
              </a:solidFill>
            </a:endParaRPr>
          </a:p>
          <a:p>
            <a:r>
              <a:rPr lang="en-US" sz="3600" dirty="0">
                <a:solidFill>
                  <a:schemeClr val="bg1"/>
                </a:solidFill>
              </a:rPr>
              <a:t>Because God has been so merciful to us - </a:t>
            </a:r>
          </a:p>
          <a:p>
            <a:r>
              <a:rPr lang="en-US" sz="3600" dirty="0">
                <a:solidFill>
                  <a:schemeClr val="bg1"/>
                </a:solidFill>
              </a:rPr>
              <a:t>We should present our selves as living sacrifices</a:t>
            </a:r>
          </a:p>
        </p:txBody>
      </p:sp>
    </p:spTree>
    <p:extLst>
      <p:ext uri="{BB962C8B-B14F-4D97-AF65-F5344CB8AC3E}">
        <p14:creationId xmlns:p14="http://schemas.microsoft.com/office/powerpoint/2010/main" val="35809991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394" y="3079790"/>
            <a:ext cx="7484806" cy="1477328"/>
          </a:xfrm>
          <a:prstGeom prst="rect">
            <a:avLst/>
          </a:prstGeom>
          <a:noFill/>
        </p:spPr>
        <p:txBody>
          <a:bodyPr wrap="square" rtlCol="0">
            <a:spAutoFit/>
          </a:bodyPr>
          <a:lstStyle/>
          <a:p>
            <a:pPr marL="400050" indent="-400050">
              <a:buFont typeface="+mj-lt"/>
              <a:buAutoNum type="romanUcPeriod"/>
            </a:pP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p:txBody>
      </p:sp>
    </p:spTree>
    <p:extLst>
      <p:ext uri="{BB962C8B-B14F-4D97-AF65-F5344CB8AC3E}">
        <p14:creationId xmlns:p14="http://schemas.microsoft.com/office/powerpoint/2010/main" val="42215640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066800" y="914400"/>
            <a:ext cx="7239000" cy="4832092"/>
          </a:xfrm>
          <a:prstGeom prst="rect">
            <a:avLst/>
          </a:prstGeom>
          <a:solidFill>
            <a:schemeClr val="bg1"/>
          </a:solid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28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you present your bodies a </a:t>
            </a:r>
            <a:r>
              <a:rPr lang="en-US" sz="2800" b="1" u="sng" dirty="0">
                <a:solidFill>
                  <a:srgbClr val="C00000"/>
                </a:solidFill>
                <a:latin typeface="Times New Roman" pitchFamily="18" charset="0"/>
                <a:cs typeface="Times New Roman" pitchFamily="18" charset="0"/>
              </a:rPr>
              <a:t>living</a:t>
            </a:r>
            <a:r>
              <a:rPr lang="en-US" sz="2800" dirty="0">
                <a:solidFill>
                  <a:prstClr val="black"/>
                </a:solidFill>
                <a:latin typeface="Times New Roman" pitchFamily="18" charset="0"/>
                <a:cs typeface="Times New Roman" pitchFamily="18" charset="0"/>
              </a:rPr>
              <a:t> sacrifice, </a:t>
            </a:r>
            <a:r>
              <a:rPr lang="en-US" sz="2800" b="1" u="sng" dirty="0">
                <a:solidFill>
                  <a:srgbClr val="C00000"/>
                </a:solidFill>
                <a:latin typeface="Times New Roman" pitchFamily="18" charset="0"/>
                <a:cs typeface="Times New Roman" pitchFamily="18" charset="0"/>
              </a:rPr>
              <a:t>holy</a:t>
            </a:r>
            <a:r>
              <a:rPr lang="en-US" sz="2800" dirty="0">
                <a:solidFill>
                  <a:prstClr val="black"/>
                </a:solidFill>
                <a:latin typeface="Times New Roman" pitchFamily="18" charset="0"/>
                <a:cs typeface="Times New Roman" pitchFamily="18" charset="0"/>
              </a:rPr>
              <a:t>, </a:t>
            </a:r>
            <a:r>
              <a:rPr lang="en-US" sz="2800" b="1" u="sng" dirty="0">
                <a:solidFill>
                  <a:srgbClr val="C00000"/>
                </a:solidFill>
                <a:latin typeface="Times New Roman" pitchFamily="18" charset="0"/>
                <a:cs typeface="Times New Roman" pitchFamily="18" charset="0"/>
              </a:rPr>
              <a:t>acceptable to God</a:t>
            </a:r>
            <a:r>
              <a:rPr lang="en-US" sz="2800" dirty="0">
                <a:solidFill>
                  <a:prstClr val="black"/>
                </a:solidFill>
                <a:latin typeface="Times New Roman" pitchFamily="18" charset="0"/>
                <a:cs typeface="Times New Roman" pitchFamily="18" charset="0"/>
              </a:rPr>
              <a:t>, which is your </a:t>
            </a:r>
            <a:r>
              <a:rPr lang="en-US" sz="2800" b="1" u="sng" dirty="0">
                <a:solidFill>
                  <a:srgbClr val="C00000"/>
                </a:solidFill>
                <a:latin typeface="Times New Roman" pitchFamily="18" charset="0"/>
                <a:cs typeface="Times New Roman" pitchFamily="18" charset="0"/>
              </a:rPr>
              <a:t>reasonable</a:t>
            </a:r>
            <a:r>
              <a:rPr lang="en-US" sz="2800" dirty="0">
                <a:solidFill>
                  <a:prstClr val="black"/>
                </a:solidFill>
                <a:latin typeface="Times New Roman" pitchFamily="18" charset="0"/>
                <a:cs typeface="Times New Roman" pitchFamily="18" charset="0"/>
              </a:rPr>
              <a:t> service. </a:t>
            </a:r>
          </a:p>
          <a:p>
            <a:endParaRPr lang="en-US" sz="28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Tree>
    <p:extLst>
      <p:ext uri="{BB962C8B-B14F-4D97-AF65-F5344CB8AC3E}">
        <p14:creationId xmlns:p14="http://schemas.microsoft.com/office/powerpoint/2010/main" val="37500173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3785652"/>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Living</a:t>
            </a:r>
          </a:p>
          <a:p>
            <a:pPr marL="914400" lvl="1" indent="-457200">
              <a:buFont typeface="+mj-lt"/>
              <a:buAutoNum type="arabicPeriod"/>
            </a:pPr>
            <a:r>
              <a:rPr lang="en-US" sz="2400" i="1" dirty="0">
                <a:solidFill>
                  <a:schemeClr val="bg1"/>
                </a:solidFill>
              </a:rPr>
              <a:t>Not so much a contrast to dead animal</a:t>
            </a:r>
          </a:p>
          <a:p>
            <a:pPr marL="914400" lvl="1" indent="-457200">
              <a:buFont typeface="+mj-lt"/>
              <a:buAutoNum type="arabicPeriod"/>
            </a:pPr>
            <a:r>
              <a:rPr lang="en-US" sz="2400" i="1" dirty="0">
                <a:solidFill>
                  <a:schemeClr val="bg1"/>
                </a:solidFill>
              </a:rPr>
              <a:t>Suggest the voluntary nature of it</a:t>
            </a:r>
          </a:p>
          <a:p>
            <a:pPr marL="914400" lvl="1" indent="-457200">
              <a:buFont typeface="+mj-lt"/>
              <a:buAutoNum type="arabicPeriod"/>
            </a:pPr>
            <a:r>
              <a:rPr lang="en-US" sz="2400" i="1" dirty="0">
                <a:solidFill>
                  <a:schemeClr val="bg1"/>
                </a:solidFill>
              </a:rPr>
              <a:t>Perpetual sacrifice – continually offered</a:t>
            </a:r>
          </a:p>
          <a:p>
            <a:pPr marL="914400" lvl="1" indent="-457200">
              <a:buFont typeface="+mj-lt"/>
              <a:buAutoNum type="arabicPeriod"/>
            </a:pPr>
            <a:r>
              <a:rPr lang="en-US" sz="2400" i="1" dirty="0">
                <a:solidFill>
                  <a:schemeClr val="bg1"/>
                </a:solidFill>
              </a:rPr>
              <a:t>Alive unto God (Rom. 6:13, 19)</a:t>
            </a:r>
          </a:p>
          <a:p>
            <a:pPr marL="914400" lvl="1" indent="-457200">
              <a:buFont typeface="+mj-lt"/>
              <a:buAutoNum type="arabicPeriod"/>
            </a:pPr>
            <a:r>
              <a:rPr lang="en-US" sz="2400" i="1" dirty="0">
                <a:solidFill>
                  <a:schemeClr val="bg1"/>
                </a:solidFill>
              </a:rPr>
              <a:t>Use our bodies as living, active instruments of service</a:t>
            </a:r>
          </a:p>
          <a:p>
            <a:pPr marL="914400" lvl="1" indent="-457200">
              <a:buFont typeface="+mj-lt"/>
              <a:buAutoNum type="arabicPeriod"/>
            </a:pPr>
            <a:r>
              <a:rPr lang="en-US" sz="2400" i="1" dirty="0">
                <a:solidFill>
                  <a:schemeClr val="bg1"/>
                </a:solidFill>
              </a:rPr>
              <a:t>No command – obeyed without our bodies</a:t>
            </a:r>
          </a:p>
          <a:p>
            <a:pPr marL="914400" lvl="1" indent="-457200">
              <a:buFont typeface="+mj-lt"/>
              <a:buAutoNum type="arabicPeriod"/>
            </a:pPr>
            <a:r>
              <a:rPr lang="en-US" sz="2400" i="1" dirty="0">
                <a:solidFill>
                  <a:schemeClr val="bg1"/>
                </a:solidFill>
              </a:rPr>
              <a:t>No service – rendered without our bodies</a:t>
            </a:r>
          </a:p>
          <a:p>
            <a:pPr marL="914400" lvl="1" indent="-457200">
              <a:buFont typeface="+mj-lt"/>
              <a:buAutoNum type="arabicPeriod"/>
            </a:pPr>
            <a:r>
              <a:rPr lang="en-US" sz="2400" i="1" dirty="0">
                <a:solidFill>
                  <a:schemeClr val="bg1"/>
                </a:solidFill>
              </a:rPr>
              <a:t>He offers himself entirely to God – to do the bidding of God – without reservation – regardless of consequence</a:t>
            </a:r>
          </a:p>
        </p:txBody>
      </p:sp>
    </p:spTree>
    <p:extLst>
      <p:ext uri="{BB962C8B-B14F-4D97-AF65-F5344CB8AC3E}">
        <p14:creationId xmlns:p14="http://schemas.microsoft.com/office/powerpoint/2010/main" val="42059431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2308324"/>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Living</a:t>
            </a:r>
          </a:p>
          <a:p>
            <a:pPr marL="457200" indent="-457200">
              <a:buFont typeface="+mj-lt"/>
              <a:buAutoNum type="alphaUcPeriod"/>
            </a:pPr>
            <a:r>
              <a:rPr lang="en-US" sz="2400" b="1" dirty="0">
                <a:solidFill>
                  <a:srgbClr val="FFFF00"/>
                </a:solidFill>
              </a:rPr>
              <a:t>Holy</a:t>
            </a:r>
          </a:p>
          <a:p>
            <a:pPr marL="914400" lvl="1" indent="-457200">
              <a:buFont typeface="+mj-lt"/>
              <a:buAutoNum type="arabicPeriod"/>
            </a:pPr>
            <a:r>
              <a:rPr lang="en-US" sz="2400" i="1" dirty="0">
                <a:solidFill>
                  <a:schemeClr val="bg1"/>
                </a:solidFill>
              </a:rPr>
              <a:t>Give ourselves – use of our body completely to Lord</a:t>
            </a:r>
          </a:p>
          <a:p>
            <a:pPr marL="914400" lvl="1" indent="-457200">
              <a:buFont typeface="+mj-lt"/>
              <a:buAutoNum type="arabicPeriod"/>
            </a:pPr>
            <a:r>
              <a:rPr lang="en-US" sz="2400" i="1" dirty="0">
                <a:solidFill>
                  <a:schemeClr val="bg1"/>
                </a:solidFill>
              </a:rPr>
              <a:t>Given our bodies as a gift to God </a:t>
            </a:r>
          </a:p>
          <a:p>
            <a:pPr marL="914400" lvl="1" indent="-457200">
              <a:buFont typeface="+mj-lt"/>
              <a:buAutoNum type="arabicPeriod"/>
            </a:pPr>
            <a:r>
              <a:rPr lang="en-US" sz="2400" i="1" dirty="0">
                <a:solidFill>
                  <a:schemeClr val="bg1"/>
                </a:solidFill>
              </a:rPr>
              <a:t>We have devoted ourselves to God</a:t>
            </a:r>
          </a:p>
          <a:p>
            <a:pPr marL="914400" lvl="1" indent="-457200">
              <a:buFont typeface="+mj-lt"/>
              <a:buAutoNum type="arabicPeriod"/>
            </a:pPr>
            <a:r>
              <a:rPr lang="en-US" sz="2400" i="1" dirty="0">
                <a:solidFill>
                  <a:schemeClr val="bg1"/>
                </a:solidFill>
              </a:rPr>
              <a:t>We are set apart for God’s service!</a:t>
            </a:r>
          </a:p>
        </p:txBody>
      </p:sp>
    </p:spTree>
    <p:extLst>
      <p:ext uri="{BB962C8B-B14F-4D97-AF65-F5344CB8AC3E}">
        <p14:creationId xmlns:p14="http://schemas.microsoft.com/office/powerpoint/2010/main" val="26826045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3416320"/>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Living</a:t>
            </a:r>
          </a:p>
          <a:p>
            <a:pPr marL="457200" indent="-457200">
              <a:buFont typeface="+mj-lt"/>
              <a:buAutoNum type="alphaUcPeriod"/>
            </a:pPr>
            <a:r>
              <a:rPr lang="en-US" sz="2400" b="1" dirty="0">
                <a:solidFill>
                  <a:srgbClr val="FFFF00"/>
                </a:solidFill>
              </a:rPr>
              <a:t>Holy</a:t>
            </a:r>
          </a:p>
          <a:p>
            <a:pPr marL="457200" indent="-457200">
              <a:buFont typeface="+mj-lt"/>
              <a:buAutoNum type="alphaUcPeriod"/>
            </a:pPr>
            <a:r>
              <a:rPr lang="en-US" sz="2400" b="1" dirty="0">
                <a:solidFill>
                  <a:srgbClr val="FFFF00"/>
                </a:solidFill>
              </a:rPr>
              <a:t>Acceptable to God</a:t>
            </a:r>
          </a:p>
          <a:p>
            <a:pPr marL="914400" lvl="1" indent="-457200">
              <a:buFont typeface="+mj-lt"/>
              <a:buAutoNum type="arabicPeriod"/>
            </a:pPr>
            <a:r>
              <a:rPr lang="en-US" sz="2400" i="1" dirty="0">
                <a:solidFill>
                  <a:schemeClr val="bg1"/>
                </a:solidFill>
              </a:rPr>
              <a:t>“With regard to Jewish animal sacrifices it was always a question as to whether they were holy and well-pleasing to God.” (</a:t>
            </a:r>
            <a:r>
              <a:rPr lang="en-US" sz="2400" i="1" dirty="0" err="1">
                <a:solidFill>
                  <a:schemeClr val="bg1"/>
                </a:solidFill>
              </a:rPr>
              <a:t>Lenski</a:t>
            </a:r>
            <a:r>
              <a:rPr lang="en-US" sz="2400" i="1" dirty="0">
                <a:solidFill>
                  <a:schemeClr val="bg1"/>
                </a:solidFill>
              </a:rPr>
              <a:t>)</a:t>
            </a:r>
          </a:p>
          <a:p>
            <a:pPr marL="914400" lvl="1" indent="-457200">
              <a:buFont typeface="+mj-lt"/>
              <a:buAutoNum type="arabicPeriod"/>
            </a:pPr>
            <a:r>
              <a:rPr lang="en-US" sz="2400" i="1" dirty="0">
                <a:solidFill>
                  <a:schemeClr val="bg1"/>
                </a:solidFill>
              </a:rPr>
              <a:t>Acceptable  or well pleasing because it is offered in keeping with his revealed will (v. 2)</a:t>
            </a:r>
          </a:p>
          <a:p>
            <a:pPr marL="914400" lvl="1" indent="-457200">
              <a:buFont typeface="+mj-lt"/>
              <a:buAutoNum type="arabicPeriod"/>
            </a:pPr>
            <a:r>
              <a:rPr lang="en-US" sz="2400" i="1" dirty="0">
                <a:solidFill>
                  <a:schemeClr val="bg1"/>
                </a:solidFill>
              </a:rPr>
              <a:t>That is our goal (2 Cor. 5:9)</a:t>
            </a:r>
          </a:p>
        </p:txBody>
      </p:sp>
    </p:spTree>
    <p:extLst>
      <p:ext uri="{BB962C8B-B14F-4D97-AF65-F5344CB8AC3E}">
        <p14:creationId xmlns:p14="http://schemas.microsoft.com/office/powerpoint/2010/main" val="12164113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534400" cy="4893647"/>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Living</a:t>
            </a:r>
          </a:p>
          <a:p>
            <a:pPr marL="457200" indent="-457200">
              <a:buFont typeface="+mj-lt"/>
              <a:buAutoNum type="alphaUcPeriod"/>
            </a:pPr>
            <a:r>
              <a:rPr lang="en-US" sz="2400" b="1" dirty="0">
                <a:solidFill>
                  <a:srgbClr val="FFFF00"/>
                </a:solidFill>
              </a:rPr>
              <a:t>Holy</a:t>
            </a:r>
          </a:p>
          <a:p>
            <a:pPr marL="457200" indent="-457200">
              <a:buFont typeface="+mj-lt"/>
              <a:buAutoNum type="alphaUcPeriod"/>
            </a:pPr>
            <a:r>
              <a:rPr lang="en-US" sz="2400" b="1" dirty="0">
                <a:solidFill>
                  <a:srgbClr val="FFFF00"/>
                </a:solidFill>
              </a:rPr>
              <a:t>Acceptable to God</a:t>
            </a:r>
          </a:p>
          <a:p>
            <a:pPr marL="457200" indent="-457200">
              <a:buFont typeface="+mj-lt"/>
              <a:buAutoNum type="alphaUcPeriod"/>
            </a:pPr>
            <a:r>
              <a:rPr lang="en-US" sz="2400" b="1" dirty="0">
                <a:solidFill>
                  <a:srgbClr val="FFFF00"/>
                </a:solidFill>
              </a:rPr>
              <a:t>Reasonable</a:t>
            </a:r>
          </a:p>
          <a:p>
            <a:pPr marL="914400" lvl="1" indent="-457200">
              <a:buFont typeface="+mj-lt"/>
              <a:buAutoNum type="arabicPeriod"/>
            </a:pPr>
            <a:r>
              <a:rPr lang="en-US" sz="2400" i="1" dirty="0">
                <a:solidFill>
                  <a:schemeClr val="bg1"/>
                </a:solidFill>
              </a:rPr>
              <a:t>Footnote (NKJV) – “rational” / ASV </a:t>
            </a:r>
            <a:r>
              <a:rPr lang="en-US" sz="2400" i="1" dirty="0" err="1">
                <a:solidFill>
                  <a:schemeClr val="bg1"/>
                </a:solidFill>
              </a:rPr>
              <a:t>fn</a:t>
            </a:r>
            <a:r>
              <a:rPr lang="en-US" sz="2400" i="1" dirty="0">
                <a:solidFill>
                  <a:schemeClr val="bg1"/>
                </a:solidFill>
              </a:rPr>
              <a:t>: “belonging to reason”</a:t>
            </a:r>
          </a:p>
          <a:p>
            <a:pPr marL="914400" lvl="1" indent="-457200">
              <a:buFont typeface="+mj-lt"/>
              <a:buAutoNum type="arabicPeriod"/>
            </a:pPr>
            <a:r>
              <a:rPr lang="en-US" sz="2400" i="1" dirty="0">
                <a:solidFill>
                  <a:schemeClr val="bg1"/>
                </a:solidFill>
              </a:rPr>
              <a:t>Darby: “intelligent”</a:t>
            </a:r>
          </a:p>
          <a:p>
            <a:pPr marL="914400" lvl="1" indent="-457200">
              <a:buFont typeface="+mj-lt"/>
              <a:buAutoNum type="arabicPeriod"/>
            </a:pPr>
            <a:r>
              <a:rPr lang="en-US" sz="2400" i="1" dirty="0">
                <a:solidFill>
                  <a:schemeClr val="bg1"/>
                </a:solidFill>
              </a:rPr>
              <a:t>“Rationally expected of you by reason of the truths revealed in this epistle” (</a:t>
            </a:r>
            <a:r>
              <a:rPr lang="en-US" sz="2400" i="1" dirty="0" err="1">
                <a:solidFill>
                  <a:schemeClr val="bg1"/>
                </a:solidFill>
              </a:rPr>
              <a:t>McGarvey</a:t>
            </a:r>
            <a:r>
              <a:rPr lang="en-US" sz="2400" i="1" dirty="0">
                <a:solidFill>
                  <a:schemeClr val="bg1"/>
                </a:solidFill>
              </a:rPr>
              <a:t>)</a:t>
            </a:r>
          </a:p>
          <a:p>
            <a:pPr marL="914400" lvl="1" indent="-457200">
              <a:buFont typeface="+mj-lt"/>
              <a:buAutoNum type="arabicPeriod"/>
            </a:pPr>
            <a:r>
              <a:rPr lang="en-US" sz="2400" i="1" dirty="0">
                <a:solidFill>
                  <a:schemeClr val="bg1"/>
                </a:solidFill>
              </a:rPr>
              <a:t>“Presenting our bodies…is a service growing logically out of the premises furnished in the foregoing part of the Letter. In other words, it is a consequence of those premises, or it follows from them in accordance with the laws of reason” (Lard)</a:t>
            </a:r>
          </a:p>
        </p:txBody>
      </p:sp>
    </p:spTree>
    <p:extLst>
      <p:ext uri="{BB962C8B-B14F-4D97-AF65-F5344CB8AC3E}">
        <p14:creationId xmlns:p14="http://schemas.microsoft.com/office/powerpoint/2010/main" val="25318931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66C69C-7B36-411E-8CDE-315C87F7466B}"/>
              </a:ext>
            </a:extLst>
          </p:cNvPr>
          <p:cNvSpPr txBox="1"/>
          <p:nvPr/>
        </p:nvSpPr>
        <p:spPr>
          <a:xfrm>
            <a:off x="533400" y="2514600"/>
            <a:ext cx="8077200" cy="2308324"/>
          </a:xfrm>
          <a:custGeom>
            <a:avLst/>
            <a:gdLst>
              <a:gd name="connsiteX0" fmla="*/ 0 w 8077200"/>
              <a:gd name="connsiteY0" fmla="*/ 0 h 2308324"/>
              <a:gd name="connsiteX1" fmla="*/ 334627 w 8077200"/>
              <a:gd name="connsiteY1" fmla="*/ 0 h 2308324"/>
              <a:gd name="connsiteX2" fmla="*/ 830798 w 8077200"/>
              <a:gd name="connsiteY2" fmla="*/ 0 h 2308324"/>
              <a:gd name="connsiteX3" fmla="*/ 1407741 w 8077200"/>
              <a:gd name="connsiteY3" fmla="*/ 0 h 2308324"/>
              <a:gd name="connsiteX4" fmla="*/ 2146227 w 8077200"/>
              <a:gd name="connsiteY4" fmla="*/ 0 h 2308324"/>
              <a:gd name="connsiteX5" fmla="*/ 2561626 w 8077200"/>
              <a:gd name="connsiteY5" fmla="*/ 0 h 2308324"/>
              <a:gd name="connsiteX6" fmla="*/ 3138569 w 8077200"/>
              <a:gd name="connsiteY6" fmla="*/ 0 h 2308324"/>
              <a:gd name="connsiteX7" fmla="*/ 3796284 w 8077200"/>
              <a:gd name="connsiteY7" fmla="*/ 0 h 2308324"/>
              <a:gd name="connsiteX8" fmla="*/ 4211683 w 8077200"/>
              <a:gd name="connsiteY8" fmla="*/ 0 h 2308324"/>
              <a:gd name="connsiteX9" fmla="*/ 4869398 w 8077200"/>
              <a:gd name="connsiteY9" fmla="*/ 0 h 2308324"/>
              <a:gd name="connsiteX10" fmla="*/ 5607885 w 8077200"/>
              <a:gd name="connsiteY10" fmla="*/ 0 h 2308324"/>
              <a:gd name="connsiteX11" fmla="*/ 6265599 w 8077200"/>
              <a:gd name="connsiteY11" fmla="*/ 0 h 2308324"/>
              <a:gd name="connsiteX12" fmla="*/ 6600226 w 8077200"/>
              <a:gd name="connsiteY12" fmla="*/ 0 h 2308324"/>
              <a:gd name="connsiteX13" fmla="*/ 7015625 w 8077200"/>
              <a:gd name="connsiteY13" fmla="*/ 0 h 2308324"/>
              <a:gd name="connsiteX14" fmla="*/ 8077200 w 8077200"/>
              <a:gd name="connsiteY14" fmla="*/ 0 h 2308324"/>
              <a:gd name="connsiteX15" fmla="*/ 8077200 w 8077200"/>
              <a:gd name="connsiteY15" fmla="*/ 577081 h 2308324"/>
              <a:gd name="connsiteX16" fmla="*/ 8077200 w 8077200"/>
              <a:gd name="connsiteY16" fmla="*/ 1177245 h 2308324"/>
              <a:gd name="connsiteX17" fmla="*/ 8077200 w 8077200"/>
              <a:gd name="connsiteY17" fmla="*/ 1731243 h 2308324"/>
              <a:gd name="connsiteX18" fmla="*/ 8077200 w 8077200"/>
              <a:gd name="connsiteY18" fmla="*/ 2308324 h 2308324"/>
              <a:gd name="connsiteX19" fmla="*/ 7581029 w 8077200"/>
              <a:gd name="connsiteY19" fmla="*/ 2308324 h 2308324"/>
              <a:gd name="connsiteX20" fmla="*/ 6842542 w 8077200"/>
              <a:gd name="connsiteY20" fmla="*/ 2308324 h 2308324"/>
              <a:gd name="connsiteX21" fmla="*/ 6427143 w 8077200"/>
              <a:gd name="connsiteY21" fmla="*/ 2308324 h 2308324"/>
              <a:gd name="connsiteX22" fmla="*/ 5688657 w 8077200"/>
              <a:gd name="connsiteY22" fmla="*/ 2308324 h 2308324"/>
              <a:gd name="connsiteX23" fmla="*/ 5030942 w 8077200"/>
              <a:gd name="connsiteY23" fmla="*/ 2308324 h 2308324"/>
              <a:gd name="connsiteX24" fmla="*/ 4453999 w 8077200"/>
              <a:gd name="connsiteY24" fmla="*/ 2308324 h 2308324"/>
              <a:gd name="connsiteX25" fmla="*/ 4119372 w 8077200"/>
              <a:gd name="connsiteY25" fmla="*/ 2308324 h 2308324"/>
              <a:gd name="connsiteX26" fmla="*/ 3542429 w 8077200"/>
              <a:gd name="connsiteY26" fmla="*/ 2308324 h 2308324"/>
              <a:gd name="connsiteX27" fmla="*/ 3046258 w 8077200"/>
              <a:gd name="connsiteY27" fmla="*/ 2308324 h 2308324"/>
              <a:gd name="connsiteX28" fmla="*/ 2388543 w 8077200"/>
              <a:gd name="connsiteY28" fmla="*/ 2308324 h 2308324"/>
              <a:gd name="connsiteX29" fmla="*/ 1730829 w 8077200"/>
              <a:gd name="connsiteY29" fmla="*/ 2308324 h 2308324"/>
              <a:gd name="connsiteX30" fmla="*/ 1153886 w 8077200"/>
              <a:gd name="connsiteY30" fmla="*/ 2308324 h 2308324"/>
              <a:gd name="connsiteX31" fmla="*/ 657715 w 8077200"/>
              <a:gd name="connsiteY31" fmla="*/ 2308324 h 2308324"/>
              <a:gd name="connsiteX32" fmla="*/ 0 w 8077200"/>
              <a:gd name="connsiteY32" fmla="*/ 2308324 h 2308324"/>
              <a:gd name="connsiteX33" fmla="*/ 0 w 8077200"/>
              <a:gd name="connsiteY33" fmla="*/ 1777409 h 2308324"/>
              <a:gd name="connsiteX34" fmla="*/ 0 w 8077200"/>
              <a:gd name="connsiteY34" fmla="*/ 1177245 h 2308324"/>
              <a:gd name="connsiteX35" fmla="*/ 0 w 8077200"/>
              <a:gd name="connsiteY35" fmla="*/ 577081 h 2308324"/>
              <a:gd name="connsiteX36" fmla="*/ 0 w 8077200"/>
              <a:gd name="connsiteY36"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077200" h="2308324" extrusionOk="0">
                <a:moveTo>
                  <a:pt x="0" y="0"/>
                </a:moveTo>
                <a:cubicBezTo>
                  <a:pt x="163933" y="-9813"/>
                  <a:pt x="225987" y="15766"/>
                  <a:pt x="334627" y="0"/>
                </a:cubicBezTo>
                <a:cubicBezTo>
                  <a:pt x="443267" y="-15766"/>
                  <a:pt x="601362" y="57914"/>
                  <a:pt x="830798" y="0"/>
                </a:cubicBezTo>
                <a:cubicBezTo>
                  <a:pt x="1060234" y="-57914"/>
                  <a:pt x="1250801" y="2628"/>
                  <a:pt x="1407741" y="0"/>
                </a:cubicBezTo>
                <a:cubicBezTo>
                  <a:pt x="1564681" y="-2628"/>
                  <a:pt x="1915578" y="50884"/>
                  <a:pt x="2146227" y="0"/>
                </a:cubicBezTo>
                <a:cubicBezTo>
                  <a:pt x="2376876" y="-50884"/>
                  <a:pt x="2427968" y="9119"/>
                  <a:pt x="2561626" y="0"/>
                </a:cubicBezTo>
                <a:cubicBezTo>
                  <a:pt x="2695284" y="-9119"/>
                  <a:pt x="2913457" y="64118"/>
                  <a:pt x="3138569" y="0"/>
                </a:cubicBezTo>
                <a:cubicBezTo>
                  <a:pt x="3363681" y="-64118"/>
                  <a:pt x="3655712" y="53692"/>
                  <a:pt x="3796284" y="0"/>
                </a:cubicBezTo>
                <a:cubicBezTo>
                  <a:pt x="3936857" y="-53692"/>
                  <a:pt x="4048937" y="549"/>
                  <a:pt x="4211683" y="0"/>
                </a:cubicBezTo>
                <a:cubicBezTo>
                  <a:pt x="4374429" y="-549"/>
                  <a:pt x="4571281" y="65566"/>
                  <a:pt x="4869398" y="0"/>
                </a:cubicBezTo>
                <a:cubicBezTo>
                  <a:pt x="5167516" y="-65566"/>
                  <a:pt x="5281731" y="9748"/>
                  <a:pt x="5607885" y="0"/>
                </a:cubicBezTo>
                <a:cubicBezTo>
                  <a:pt x="5934039" y="-9748"/>
                  <a:pt x="6124929" y="13527"/>
                  <a:pt x="6265599" y="0"/>
                </a:cubicBezTo>
                <a:cubicBezTo>
                  <a:pt x="6406269" y="-13527"/>
                  <a:pt x="6435158" y="19067"/>
                  <a:pt x="6600226" y="0"/>
                </a:cubicBezTo>
                <a:cubicBezTo>
                  <a:pt x="6765294" y="-19067"/>
                  <a:pt x="6900310" y="29987"/>
                  <a:pt x="7015625" y="0"/>
                </a:cubicBezTo>
                <a:cubicBezTo>
                  <a:pt x="7130940" y="-29987"/>
                  <a:pt x="7700565" y="7290"/>
                  <a:pt x="8077200" y="0"/>
                </a:cubicBezTo>
                <a:cubicBezTo>
                  <a:pt x="8091903" y="269589"/>
                  <a:pt x="8054646" y="458017"/>
                  <a:pt x="8077200" y="577081"/>
                </a:cubicBezTo>
                <a:cubicBezTo>
                  <a:pt x="8099754" y="696145"/>
                  <a:pt x="8008896" y="891336"/>
                  <a:pt x="8077200" y="1177245"/>
                </a:cubicBezTo>
                <a:cubicBezTo>
                  <a:pt x="8145504" y="1463154"/>
                  <a:pt x="8071762" y="1548973"/>
                  <a:pt x="8077200" y="1731243"/>
                </a:cubicBezTo>
                <a:cubicBezTo>
                  <a:pt x="8082638" y="1913513"/>
                  <a:pt x="8059176" y="2180606"/>
                  <a:pt x="8077200" y="2308324"/>
                </a:cubicBezTo>
                <a:cubicBezTo>
                  <a:pt x="7912844" y="2334767"/>
                  <a:pt x="7694130" y="2270522"/>
                  <a:pt x="7581029" y="2308324"/>
                </a:cubicBezTo>
                <a:cubicBezTo>
                  <a:pt x="7467928" y="2346126"/>
                  <a:pt x="7203121" y="2307059"/>
                  <a:pt x="6842542" y="2308324"/>
                </a:cubicBezTo>
                <a:cubicBezTo>
                  <a:pt x="6481963" y="2309589"/>
                  <a:pt x="6620888" y="2267939"/>
                  <a:pt x="6427143" y="2308324"/>
                </a:cubicBezTo>
                <a:cubicBezTo>
                  <a:pt x="6233398" y="2348709"/>
                  <a:pt x="5966626" y="2262689"/>
                  <a:pt x="5688657" y="2308324"/>
                </a:cubicBezTo>
                <a:cubicBezTo>
                  <a:pt x="5410688" y="2353959"/>
                  <a:pt x="5321573" y="2261338"/>
                  <a:pt x="5030942" y="2308324"/>
                </a:cubicBezTo>
                <a:cubicBezTo>
                  <a:pt x="4740311" y="2355310"/>
                  <a:pt x="4651629" y="2270750"/>
                  <a:pt x="4453999" y="2308324"/>
                </a:cubicBezTo>
                <a:cubicBezTo>
                  <a:pt x="4256369" y="2345898"/>
                  <a:pt x="4186883" y="2273696"/>
                  <a:pt x="4119372" y="2308324"/>
                </a:cubicBezTo>
                <a:cubicBezTo>
                  <a:pt x="4051861" y="2342952"/>
                  <a:pt x="3704008" y="2245482"/>
                  <a:pt x="3542429" y="2308324"/>
                </a:cubicBezTo>
                <a:cubicBezTo>
                  <a:pt x="3380850" y="2371166"/>
                  <a:pt x="3257616" y="2288713"/>
                  <a:pt x="3046258" y="2308324"/>
                </a:cubicBezTo>
                <a:cubicBezTo>
                  <a:pt x="2834900" y="2327935"/>
                  <a:pt x="2684999" y="2248715"/>
                  <a:pt x="2388543" y="2308324"/>
                </a:cubicBezTo>
                <a:cubicBezTo>
                  <a:pt x="2092088" y="2367933"/>
                  <a:pt x="1943741" y="2236287"/>
                  <a:pt x="1730829" y="2308324"/>
                </a:cubicBezTo>
                <a:cubicBezTo>
                  <a:pt x="1517917" y="2380361"/>
                  <a:pt x="1378920" y="2306185"/>
                  <a:pt x="1153886" y="2308324"/>
                </a:cubicBezTo>
                <a:cubicBezTo>
                  <a:pt x="928852" y="2310463"/>
                  <a:pt x="846140" y="2259263"/>
                  <a:pt x="657715" y="2308324"/>
                </a:cubicBezTo>
                <a:cubicBezTo>
                  <a:pt x="469290" y="2357385"/>
                  <a:pt x="326444" y="2306130"/>
                  <a:pt x="0" y="2308324"/>
                </a:cubicBezTo>
                <a:cubicBezTo>
                  <a:pt x="-1806" y="2141870"/>
                  <a:pt x="25594" y="1942854"/>
                  <a:pt x="0" y="1777409"/>
                </a:cubicBezTo>
                <a:cubicBezTo>
                  <a:pt x="-25594" y="1611965"/>
                  <a:pt x="62316" y="1392377"/>
                  <a:pt x="0" y="1177245"/>
                </a:cubicBezTo>
                <a:cubicBezTo>
                  <a:pt x="-62316" y="962113"/>
                  <a:pt x="7743" y="761213"/>
                  <a:pt x="0" y="577081"/>
                </a:cubicBezTo>
                <a:cubicBezTo>
                  <a:pt x="-7743" y="392949"/>
                  <a:pt x="18488" y="210012"/>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3027743338">
                  <a:prstGeom prst="rect">
                    <a:avLst/>
                  </a:prstGeom>
                  <ask:type>
                    <ask:lineSketchScribble/>
                  </ask:type>
                </ask:lineSketchStyleProps>
              </a:ext>
            </a:extLst>
          </a:ln>
        </p:spPr>
        <p:txBody>
          <a:bodyPr wrap="square" rtlCol="0">
            <a:spAutoFit/>
          </a:bodyPr>
          <a:lstStyle/>
          <a:p>
            <a:r>
              <a:rPr lang="en-US" sz="3600" u="sng" dirty="0">
                <a:solidFill>
                  <a:srgbClr val="FFFF00"/>
                </a:solidFill>
              </a:rPr>
              <a:t>The Point:</a:t>
            </a:r>
          </a:p>
          <a:p>
            <a:endParaRPr lang="en-US" sz="3600" dirty="0">
              <a:solidFill>
                <a:schemeClr val="bg1"/>
              </a:solidFill>
            </a:endParaRPr>
          </a:p>
          <a:p>
            <a:r>
              <a:rPr lang="en-US" sz="3600" dirty="0">
                <a:solidFill>
                  <a:schemeClr val="bg1"/>
                </a:solidFill>
              </a:rPr>
              <a:t>Willingly give ourselves in complete service to the Lord </a:t>
            </a:r>
          </a:p>
        </p:txBody>
      </p:sp>
    </p:spTree>
    <p:extLst>
      <p:ext uri="{BB962C8B-B14F-4D97-AF65-F5344CB8AC3E}">
        <p14:creationId xmlns:p14="http://schemas.microsoft.com/office/powerpoint/2010/main" val="38957744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394" y="3079790"/>
            <a:ext cx="7484806" cy="2246769"/>
          </a:xfrm>
          <a:prstGeom prst="rect">
            <a:avLst/>
          </a:prstGeom>
          <a:noFill/>
        </p:spPr>
        <p:txBody>
          <a:bodyPr wrap="square" rtlCol="0">
            <a:spAutoFit/>
          </a:bodyPr>
          <a:lstStyle/>
          <a:p>
            <a:pPr marL="400050" indent="-400050">
              <a:buFont typeface="+mj-lt"/>
              <a:buAutoNum type="romanUcPeriod"/>
            </a:pP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Offering</a:t>
            </a:r>
            <a:r>
              <a:rPr lang="en-US" sz="4000" dirty="0">
                <a:solidFill>
                  <a:schemeClr val="bg1"/>
                </a:solidFill>
                <a:latin typeface="Times New Roman" pitchFamily="18" charset="0"/>
                <a:cs typeface="Times New Roman" pitchFamily="18" charset="0"/>
              </a:rPr>
              <a:t> of the Sacrifice</a:t>
            </a:r>
          </a:p>
        </p:txBody>
      </p:sp>
    </p:spTree>
    <p:extLst>
      <p:ext uri="{BB962C8B-B14F-4D97-AF65-F5344CB8AC3E}">
        <p14:creationId xmlns:p14="http://schemas.microsoft.com/office/powerpoint/2010/main" val="42215640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066800" y="914400"/>
            <a:ext cx="7239000" cy="4832092"/>
          </a:xfrm>
          <a:prstGeom prst="rect">
            <a:avLst/>
          </a:prstGeom>
          <a:solidFill>
            <a:schemeClr val="bg1"/>
          </a:solid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28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you </a:t>
            </a:r>
            <a:r>
              <a:rPr lang="en-US" sz="2800" b="1" u="sng" dirty="0">
                <a:solidFill>
                  <a:srgbClr val="C00000"/>
                </a:solidFill>
                <a:latin typeface="Times New Roman" pitchFamily="18" charset="0"/>
                <a:cs typeface="Times New Roman" pitchFamily="18" charset="0"/>
              </a:rPr>
              <a:t>present</a:t>
            </a:r>
            <a:r>
              <a:rPr lang="en-US" sz="2800" dirty="0">
                <a:solidFill>
                  <a:prstClr val="black"/>
                </a:solidFill>
                <a:latin typeface="Times New Roman" pitchFamily="18" charset="0"/>
                <a:cs typeface="Times New Roman" pitchFamily="18" charset="0"/>
              </a:rPr>
              <a:t> your bodies a living sacrifice, holy, acceptable to God, which is your reasonable service. </a:t>
            </a:r>
          </a:p>
          <a:p>
            <a:endParaRPr lang="en-US" sz="28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a:t>
            </a:r>
            <a:r>
              <a:rPr lang="en-US" sz="2800" b="1" u="sng" dirty="0">
                <a:solidFill>
                  <a:srgbClr val="C00000"/>
                </a:solidFill>
                <a:latin typeface="Times New Roman" pitchFamily="18" charset="0"/>
                <a:cs typeface="Times New Roman" pitchFamily="18" charset="0"/>
              </a:rPr>
              <a:t>do not be conformed to this world</a:t>
            </a:r>
            <a:r>
              <a:rPr lang="en-US" sz="2800" dirty="0">
                <a:solidFill>
                  <a:prstClr val="black"/>
                </a:solidFill>
                <a:latin typeface="Times New Roman" pitchFamily="18" charset="0"/>
                <a:cs typeface="Times New Roman" pitchFamily="18" charset="0"/>
              </a:rPr>
              <a:t>, but be </a:t>
            </a:r>
            <a:r>
              <a:rPr lang="en-US" sz="2800" b="1" u="sng" dirty="0">
                <a:solidFill>
                  <a:srgbClr val="C00000"/>
                </a:solidFill>
                <a:latin typeface="Times New Roman" pitchFamily="18" charset="0"/>
                <a:cs typeface="Times New Roman" pitchFamily="18" charset="0"/>
              </a:rPr>
              <a:t>transformed by the renewing of your mind</a:t>
            </a:r>
            <a:r>
              <a:rPr lang="en-US" sz="2800" dirty="0">
                <a:solidFill>
                  <a:prstClr val="black"/>
                </a:solidFill>
                <a:latin typeface="Times New Roman" pitchFamily="18" charset="0"/>
                <a:cs typeface="Times New Roman" pitchFamily="18" charset="0"/>
              </a:rPr>
              <a:t>, that you may prove what is that good and acceptable and perfect will of God. </a:t>
            </a:r>
          </a:p>
        </p:txBody>
      </p:sp>
    </p:spTree>
    <p:extLst>
      <p:ext uri="{BB962C8B-B14F-4D97-AF65-F5344CB8AC3E}">
        <p14:creationId xmlns:p14="http://schemas.microsoft.com/office/powerpoint/2010/main" val="1179768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Offering</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1569660"/>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“Present”</a:t>
            </a:r>
          </a:p>
          <a:p>
            <a:pPr marL="914400" lvl="1" indent="-457200">
              <a:buFont typeface="+mj-lt"/>
              <a:buAutoNum type="arabicPeriod"/>
            </a:pPr>
            <a:r>
              <a:rPr lang="en-US" sz="2400" i="1" dirty="0">
                <a:solidFill>
                  <a:schemeClr val="bg1"/>
                </a:solidFill>
              </a:rPr>
              <a:t>Word means to “place beside, put at someone’s disposal”</a:t>
            </a:r>
          </a:p>
          <a:p>
            <a:pPr marL="914400" lvl="1" indent="-457200">
              <a:buFont typeface="+mj-lt"/>
              <a:buAutoNum type="arabicPeriod"/>
            </a:pPr>
            <a:r>
              <a:rPr lang="en-US" sz="2400" i="1" dirty="0">
                <a:solidFill>
                  <a:schemeClr val="bg1"/>
                </a:solidFill>
              </a:rPr>
              <a:t>Thus, offering ourselves to the disposal of God</a:t>
            </a:r>
          </a:p>
          <a:p>
            <a:pPr marL="914400" lvl="1" indent="-457200">
              <a:buFont typeface="+mj-lt"/>
              <a:buAutoNum type="arabicPeriod"/>
            </a:pPr>
            <a:r>
              <a:rPr lang="en-US" sz="2400" i="1" dirty="0">
                <a:solidFill>
                  <a:schemeClr val="bg1"/>
                </a:solidFill>
              </a:rPr>
              <a:t>Same word as “yield” (cf. 6:13)</a:t>
            </a:r>
          </a:p>
        </p:txBody>
      </p:sp>
    </p:spTree>
    <p:extLst>
      <p:ext uri="{BB962C8B-B14F-4D97-AF65-F5344CB8AC3E}">
        <p14:creationId xmlns:p14="http://schemas.microsoft.com/office/powerpoint/2010/main" val="42059431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Offering</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3046988"/>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“Present”</a:t>
            </a:r>
          </a:p>
          <a:p>
            <a:pPr marL="457200" indent="-457200">
              <a:buFont typeface="+mj-lt"/>
              <a:buAutoNum type="alphaUcPeriod"/>
            </a:pPr>
            <a:r>
              <a:rPr lang="en-US" sz="2400" b="1" dirty="0">
                <a:solidFill>
                  <a:srgbClr val="FFFF00"/>
                </a:solidFill>
              </a:rPr>
              <a:t>Be not conformed to the world</a:t>
            </a:r>
          </a:p>
          <a:p>
            <a:pPr marL="914400" lvl="1" indent="-457200">
              <a:buFont typeface="+mj-lt"/>
              <a:buAutoNum type="arabicPeriod"/>
            </a:pPr>
            <a:r>
              <a:rPr lang="en-US" sz="2400" i="1" dirty="0">
                <a:solidFill>
                  <a:schemeClr val="bg1"/>
                </a:solidFill>
              </a:rPr>
              <a:t>Conformed = “to fashion or shape one thing like another” (Vines)</a:t>
            </a:r>
          </a:p>
          <a:p>
            <a:pPr marL="914400" lvl="1" indent="-457200">
              <a:buFont typeface="+mj-lt"/>
              <a:buAutoNum type="arabicPeriod"/>
            </a:pPr>
            <a:r>
              <a:rPr lang="en-US" sz="2400" i="1" dirty="0">
                <a:solidFill>
                  <a:schemeClr val="bg1"/>
                </a:solidFill>
              </a:rPr>
              <a:t>One must not conform to the wisdom of this age</a:t>
            </a:r>
          </a:p>
          <a:p>
            <a:pPr marL="914400" lvl="1" indent="-457200">
              <a:buFont typeface="+mj-lt"/>
              <a:buAutoNum type="arabicPeriod"/>
            </a:pPr>
            <a:r>
              <a:rPr lang="en-US" sz="2400" i="1" dirty="0">
                <a:solidFill>
                  <a:schemeClr val="bg1"/>
                </a:solidFill>
              </a:rPr>
              <a:t>Phillips: “Don’t let the world around you squeeze you into its mold.”</a:t>
            </a:r>
          </a:p>
          <a:p>
            <a:pPr marL="914400" lvl="1" indent="-457200">
              <a:buFont typeface="+mj-lt"/>
              <a:buAutoNum type="arabicPeriod"/>
            </a:pPr>
            <a:r>
              <a:rPr lang="en-US" sz="2400" i="1" dirty="0">
                <a:solidFill>
                  <a:schemeClr val="bg1"/>
                </a:solidFill>
              </a:rPr>
              <a:t>Resist the pressures of the world</a:t>
            </a:r>
          </a:p>
        </p:txBody>
      </p:sp>
    </p:spTree>
    <p:extLst>
      <p:ext uri="{BB962C8B-B14F-4D97-AF65-F5344CB8AC3E}">
        <p14:creationId xmlns:p14="http://schemas.microsoft.com/office/powerpoint/2010/main" val="3364617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61C6BD-1BFE-4B13-924B-2E4E6A51C58C}"/>
              </a:ext>
            </a:extLst>
          </p:cNvPr>
          <p:cNvSpPr txBox="1"/>
          <p:nvPr/>
        </p:nvSpPr>
        <p:spPr>
          <a:xfrm>
            <a:off x="762000" y="2133600"/>
            <a:ext cx="7772400" cy="4031873"/>
          </a:xfrm>
          <a:prstGeom prst="rect">
            <a:avLst/>
          </a:prstGeom>
          <a:noFill/>
        </p:spPr>
        <p:txBody>
          <a:bodyPr wrap="square" rtlCol="0">
            <a:spAutoFit/>
          </a:bodyPr>
          <a:lstStyle/>
          <a:p>
            <a:r>
              <a:rPr lang="en-US" sz="3200" dirty="0">
                <a:solidFill>
                  <a:schemeClr val="bg1"/>
                </a:solidFill>
              </a:rPr>
              <a:t>“Christians have been introduced into the life of the world to come; what a tragedy, then, if they conform to the perishing world they have left.”</a:t>
            </a:r>
          </a:p>
          <a:p>
            <a:pPr lvl="1"/>
            <a:endParaRPr lang="en-US" sz="2800" dirty="0">
              <a:solidFill>
                <a:schemeClr val="bg1"/>
              </a:solidFill>
            </a:endParaRPr>
          </a:p>
          <a:p>
            <a:pPr lvl="1"/>
            <a:r>
              <a:rPr lang="en-US" sz="2400" dirty="0">
                <a:solidFill>
                  <a:schemeClr val="bg1"/>
                </a:solidFill>
              </a:rPr>
              <a:t>Morris, L. (1988). </a:t>
            </a:r>
            <a:r>
              <a:rPr lang="en-US" sz="2400" i="1" u="sng" dirty="0">
                <a:solidFill>
                  <a:schemeClr val="bg1"/>
                </a:solidFill>
                <a:hlinkClick r:id="rId2">
                  <a:extLst>
                    <a:ext uri="{A12FA001-AC4F-418D-AE19-62706E023703}">
                      <ahyp:hlinkClr xmlns:ahyp="http://schemas.microsoft.com/office/drawing/2018/hyperlinkcolor" val="tx"/>
                    </a:ext>
                  </a:extLst>
                </a:hlinkClick>
              </a:rPr>
              <a:t>The Epistle to the Romans</a:t>
            </a:r>
            <a:r>
              <a:rPr lang="en-US" sz="2400" dirty="0">
                <a:solidFill>
                  <a:schemeClr val="bg1"/>
                </a:solidFill>
                <a:hlinkClick r:id="rId2">
                  <a:extLst>
                    <a:ext uri="{A12FA001-AC4F-418D-AE19-62706E023703}">
                      <ahyp:hlinkClr xmlns:ahyp="http://schemas.microsoft.com/office/drawing/2018/hyperlinkcolor" val="tx"/>
                    </a:ext>
                  </a:extLst>
                </a:hlinkClick>
              </a:rPr>
              <a:t> (p. 435). Grand Rapids, MI; Leicester, England: W.B. Eerdmans; Inter-Varsity Press.</a:t>
            </a:r>
          </a:p>
          <a:p>
            <a:endParaRPr lang="en-US" sz="2800" dirty="0">
              <a:solidFill>
                <a:schemeClr val="bg1"/>
              </a:solidFill>
            </a:endParaRPr>
          </a:p>
        </p:txBody>
      </p:sp>
    </p:spTree>
    <p:extLst>
      <p:ext uri="{BB962C8B-B14F-4D97-AF65-F5344CB8AC3E}">
        <p14:creationId xmlns:p14="http://schemas.microsoft.com/office/powerpoint/2010/main" val="20860188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Offering</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4524315"/>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“Present”</a:t>
            </a:r>
          </a:p>
          <a:p>
            <a:pPr marL="457200" indent="-457200">
              <a:buFont typeface="+mj-lt"/>
              <a:buAutoNum type="alphaUcPeriod"/>
            </a:pPr>
            <a:r>
              <a:rPr lang="en-US" sz="2400" b="1" dirty="0">
                <a:solidFill>
                  <a:srgbClr val="FFFF00"/>
                </a:solidFill>
              </a:rPr>
              <a:t>Be not conformed to the world</a:t>
            </a:r>
          </a:p>
          <a:p>
            <a:pPr marL="457200" indent="-457200">
              <a:buFont typeface="+mj-lt"/>
              <a:buAutoNum type="alphaUcPeriod"/>
            </a:pPr>
            <a:r>
              <a:rPr lang="en-US" sz="2400" b="1" dirty="0">
                <a:solidFill>
                  <a:srgbClr val="FFFF00"/>
                </a:solidFill>
              </a:rPr>
              <a:t>Be transformed by renewing of mind</a:t>
            </a:r>
          </a:p>
          <a:p>
            <a:pPr marL="914400" lvl="1" indent="-457200">
              <a:buFont typeface="+mj-lt"/>
              <a:buAutoNum type="arabicPeriod"/>
            </a:pPr>
            <a:r>
              <a:rPr lang="en-US" sz="2400" i="1" dirty="0">
                <a:solidFill>
                  <a:schemeClr val="bg1"/>
                </a:solidFill>
              </a:rPr>
              <a:t>Transform = to change into another form </a:t>
            </a:r>
          </a:p>
          <a:p>
            <a:pPr marL="914400" lvl="1" indent="-457200">
              <a:buFont typeface="+mj-lt"/>
              <a:buAutoNum type="arabicPeriod"/>
            </a:pPr>
            <a:r>
              <a:rPr lang="en-US" sz="2400" i="1" dirty="0">
                <a:solidFill>
                  <a:schemeClr val="bg1"/>
                </a:solidFill>
              </a:rPr>
              <a:t>Translated: “transfigure” (Mt. 17:2)</a:t>
            </a:r>
          </a:p>
          <a:p>
            <a:pPr marL="914400" lvl="1" indent="-457200">
              <a:buFont typeface="+mj-lt"/>
              <a:buAutoNum type="arabicPeriod"/>
            </a:pPr>
            <a:r>
              <a:rPr lang="en-US" sz="2400" i="1" dirty="0">
                <a:solidFill>
                  <a:schemeClr val="bg1"/>
                </a:solidFill>
              </a:rPr>
              <a:t>How done: by renewing of mind</a:t>
            </a:r>
          </a:p>
          <a:p>
            <a:pPr marL="1371600" lvl="2" indent="-457200">
              <a:buFont typeface="+mj-lt"/>
              <a:buAutoNum type="alphaLcPeriod"/>
            </a:pPr>
            <a:r>
              <a:rPr lang="en-US" sz="2400" dirty="0">
                <a:solidFill>
                  <a:schemeClr val="bg1"/>
                </a:solidFill>
              </a:rPr>
              <a:t>Before can be outward change (body) – must first be an inward change (mind)</a:t>
            </a:r>
          </a:p>
          <a:p>
            <a:pPr marL="1371600" lvl="2" indent="-457200">
              <a:buFont typeface="+mj-lt"/>
              <a:buAutoNum type="alphaLcPeriod"/>
            </a:pPr>
            <a:r>
              <a:rPr lang="en-US" sz="2400" dirty="0">
                <a:solidFill>
                  <a:schemeClr val="bg1"/>
                </a:solidFill>
              </a:rPr>
              <a:t>Can’t transform character by holding to same old stock ideals and ideas –</a:t>
            </a:r>
          </a:p>
          <a:p>
            <a:pPr marL="1371600" lvl="2" indent="-457200">
              <a:buFont typeface="+mj-lt"/>
              <a:buAutoNum type="alphaLcPeriod"/>
            </a:pPr>
            <a:r>
              <a:rPr lang="en-US" sz="2400" dirty="0">
                <a:solidFill>
                  <a:schemeClr val="bg1"/>
                </a:solidFill>
              </a:rPr>
              <a:t>So make God’s ideals &amp; ideas our – through study &amp; application</a:t>
            </a:r>
          </a:p>
        </p:txBody>
      </p:sp>
    </p:spTree>
    <p:extLst>
      <p:ext uri="{BB962C8B-B14F-4D97-AF65-F5344CB8AC3E}">
        <p14:creationId xmlns:p14="http://schemas.microsoft.com/office/powerpoint/2010/main" val="24360603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66C69C-7B36-411E-8CDE-315C87F7466B}"/>
              </a:ext>
            </a:extLst>
          </p:cNvPr>
          <p:cNvSpPr txBox="1"/>
          <p:nvPr/>
        </p:nvSpPr>
        <p:spPr>
          <a:xfrm>
            <a:off x="533400" y="2514600"/>
            <a:ext cx="8077200" cy="2862322"/>
          </a:xfrm>
          <a:custGeom>
            <a:avLst/>
            <a:gdLst>
              <a:gd name="connsiteX0" fmla="*/ 0 w 8077200"/>
              <a:gd name="connsiteY0" fmla="*/ 0 h 2862322"/>
              <a:gd name="connsiteX1" fmla="*/ 334627 w 8077200"/>
              <a:gd name="connsiteY1" fmla="*/ 0 h 2862322"/>
              <a:gd name="connsiteX2" fmla="*/ 830798 w 8077200"/>
              <a:gd name="connsiteY2" fmla="*/ 0 h 2862322"/>
              <a:gd name="connsiteX3" fmla="*/ 1407741 w 8077200"/>
              <a:gd name="connsiteY3" fmla="*/ 0 h 2862322"/>
              <a:gd name="connsiteX4" fmla="*/ 2146227 w 8077200"/>
              <a:gd name="connsiteY4" fmla="*/ 0 h 2862322"/>
              <a:gd name="connsiteX5" fmla="*/ 2561626 w 8077200"/>
              <a:gd name="connsiteY5" fmla="*/ 0 h 2862322"/>
              <a:gd name="connsiteX6" fmla="*/ 3138569 w 8077200"/>
              <a:gd name="connsiteY6" fmla="*/ 0 h 2862322"/>
              <a:gd name="connsiteX7" fmla="*/ 3796284 w 8077200"/>
              <a:gd name="connsiteY7" fmla="*/ 0 h 2862322"/>
              <a:gd name="connsiteX8" fmla="*/ 4211683 w 8077200"/>
              <a:gd name="connsiteY8" fmla="*/ 0 h 2862322"/>
              <a:gd name="connsiteX9" fmla="*/ 4869398 w 8077200"/>
              <a:gd name="connsiteY9" fmla="*/ 0 h 2862322"/>
              <a:gd name="connsiteX10" fmla="*/ 5607885 w 8077200"/>
              <a:gd name="connsiteY10" fmla="*/ 0 h 2862322"/>
              <a:gd name="connsiteX11" fmla="*/ 6265599 w 8077200"/>
              <a:gd name="connsiteY11" fmla="*/ 0 h 2862322"/>
              <a:gd name="connsiteX12" fmla="*/ 6600226 w 8077200"/>
              <a:gd name="connsiteY12" fmla="*/ 0 h 2862322"/>
              <a:gd name="connsiteX13" fmla="*/ 7015625 w 8077200"/>
              <a:gd name="connsiteY13" fmla="*/ 0 h 2862322"/>
              <a:gd name="connsiteX14" fmla="*/ 8077200 w 8077200"/>
              <a:gd name="connsiteY14" fmla="*/ 0 h 2862322"/>
              <a:gd name="connsiteX15" fmla="*/ 8077200 w 8077200"/>
              <a:gd name="connsiteY15" fmla="*/ 572464 h 2862322"/>
              <a:gd name="connsiteX16" fmla="*/ 8077200 w 8077200"/>
              <a:gd name="connsiteY16" fmla="*/ 1173552 h 2862322"/>
              <a:gd name="connsiteX17" fmla="*/ 8077200 w 8077200"/>
              <a:gd name="connsiteY17" fmla="*/ 1717393 h 2862322"/>
              <a:gd name="connsiteX18" fmla="*/ 8077200 w 8077200"/>
              <a:gd name="connsiteY18" fmla="*/ 2318481 h 2862322"/>
              <a:gd name="connsiteX19" fmla="*/ 8077200 w 8077200"/>
              <a:gd name="connsiteY19" fmla="*/ 2862322 h 2862322"/>
              <a:gd name="connsiteX20" fmla="*/ 7419485 w 8077200"/>
              <a:gd name="connsiteY20" fmla="*/ 2862322 h 2862322"/>
              <a:gd name="connsiteX21" fmla="*/ 7004086 w 8077200"/>
              <a:gd name="connsiteY21" fmla="*/ 2862322 h 2862322"/>
              <a:gd name="connsiteX22" fmla="*/ 6265599 w 8077200"/>
              <a:gd name="connsiteY22" fmla="*/ 2862322 h 2862322"/>
              <a:gd name="connsiteX23" fmla="*/ 5607885 w 8077200"/>
              <a:gd name="connsiteY23" fmla="*/ 2862322 h 2862322"/>
              <a:gd name="connsiteX24" fmla="*/ 5030942 w 8077200"/>
              <a:gd name="connsiteY24" fmla="*/ 2862322 h 2862322"/>
              <a:gd name="connsiteX25" fmla="*/ 4696315 w 8077200"/>
              <a:gd name="connsiteY25" fmla="*/ 2862322 h 2862322"/>
              <a:gd name="connsiteX26" fmla="*/ 4119372 w 8077200"/>
              <a:gd name="connsiteY26" fmla="*/ 2862322 h 2862322"/>
              <a:gd name="connsiteX27" fmla="*/ 3623201 w 8077200"/>
              <a:gd name="connsiteY27" fmla="*/ 2862322 h 2862322"/>
              <a:gd name="connsiteX28" fmla="*/ 2965486 w 8077200"/>
              <a:gd name="connsiteY28" fmla="*/ 2862322 h 2862322"/>
              <a:gd name="connsiteX29" fmla="*/ 2307771 w 8077200"/>
              <a:gd name="connsiteY29" fmla="*/ 2862322 h 2862322"/>
              <a:gd name="connsiteX30" fmla="*/ 1730829 w 8077200"/>
              <a:gd name="connsiteY30" fmla="*/ 2862322 h 2862322"/>
              <a:gd name="connsiteX31" fmla="*/ 1234658 w 8077200"/>
              <a:gd name="connsiteY31" fmla="*/ 2862322 h 2862322"/>
              <a:gd name="connsiteX32" fmla="*/ 819259 w 8077200"/>
              <a:gd name="connsiteY32" fmla="*/ 2862322 h 2862322"/>
              <a:gd name="connsiteX33" fmla="*/ 0 w 8077200"/>
              <a:gd name="connsiteY33" fmla="*/ 2862322 h 2862322"/>
              <a:gd name="connsiteX34" fmla="*/ 0 w 8077200"/>
              <a:gd name="connsiteY34" fmla="*/ 2261234 h 2862322"/>
              <a:gd name="connsiteX35" fmla="*/ 0 w 8077200"/>
              <a:gd name="connsiteY35" fmla="*/ 1660147 h 2862322"/>
              <a:gd name="connsiteX36" fmla="*/ 0 w 8077200"/>
              <a:gd name="connsiteY36" fmla="*/ 1087682 h 2862322"/>
              <a:gd name="connsiteX37" fmla="*/ 0 w 8077200"/>
              <a:gd name="connsiteY37"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077200" h="2862322" extrusionOk="0">
                <a:moveTo>
                  <a:pt x="0" y="0"/>
                </a:moveTo>
                <a:cubicBezTo>
                  <a:pt x="163933" y="-9813"/>
                  <a:pt x="225987" y="15766"/>
                  <a:pt x="334627" y="0"/>
                </a:cubicBezTo>
                <a:cubicBezTo>
                  <a:pt x="443267" y="-15766"/>
                  <a:pt x="601362" y="57914"/>
                  <a:pt x="830798" y="0"/>
                </a:cubicBezTo>
                <a:cubicBezTo>
                  <a:pt x="1060234" y="-57914"/>
                  <a:pt x="1250801" y="2628"/>
                  <a:pt x="1407741" y="0"/>
                </a:cubicBezTo>
                <a:cubicBezTo>
                  <a:pt x="1564681" y="-2628"/>
                  <a:pt x="1915578" y="50884"/>
                  <a:pt x="2146227" y="0"/>
                </a:cubicBezTo>
                <a:cubicBezTo>
                  <a:pt x="2376876" y="-50884"/>
                  <a:pt x="2427968" y="9119"/>
                  <a:pt x="2561626" y="0"/>
                </a:cubicBezTo>
                <a:cubicBezTo>
                  <a:pt x="2695284" y="-9119"/>
                  <a:pt x="2913457" y="64118"/>
                  <a:pt x="3138569" y="0"/>
                </a:cubicBezTo>
                <a:cubicBezTo>
                  <a:pt x="3363681" y="-64118"/>
                  <a:pt x="3655712" y="53692"/>
                  <a:pt x="3796284" y="0"/>
                </a:cubicBezTo>
                <a:cubicBezTo>
                  <a:pt x="3936857" y="-53692"/>
                  <a:pt x="4048937" y="549"/>
                  <a:pt x="4211683" y="0"/>
                </a:cubicBezTo>
                <a:cubicBezTo>
                  <a:pt x="4374429" y="-549"/>
                  <a:pt x="4571281" y="65566"/>
                  <a:pt x="4869398" y="0"/>
                </a:cubicBezTo>
                <a:cubicBezTo>
                  <a:pt x="5167516" y="-65566"/>
                  <a:pt x="5281731" y="9748"/>
                  <a:pt x="5607885" y="0"/>
                </a:cubicBezTo>
                <a:cubicBezTo>
                  <a:pt x="5934039" y="-9748"/>
                  <a:pt x="6124929" y="13527"/>
                  <a:pt x="6265599" y="0"/>
                </a:cubicBezTo>
                <a:cubicBezTo>
                  <a:pt x="6406269" y="-13527"/>
                  <a:pt x="6435158" y="19067"/>
                  <a:pt x="6600226" y="0"/>
                </a:cubicBezTo>
                <a:cubicBezTo>
                  <a:pt x="6765294" y="-19067"/>
                  <a:pt x="6900310" y="29987"/>
                  <a:pt x="7015625" y="0"/>
                </a:cubicBezTo>
                <a:cubicBezTo>
                  <a:pt x="7130940" y="-29987"/>
                  <a:pt x="7700565" y="7290"/>
                  <a:pt x="8077200" y="0"/>
                </a:cubicBezTo>
                <a:cubicBezTo>
                  <a:pt x="8128875" y="169493"/>
                  <a:pt x="8040129" y="408060"/>
                  <a:pt x="8077200" y="572464"/>
                </a:cubicBezTo>
                <a:cubicBezTo>
                  <a:pt x="8114271" y="736868"/>
                  <a:pt x="8031894" y="905245"/>
                  <a:pt x="8077200" y="1173552"/>
                </a:cubicBezTo>
                <a:cubicBezTo>
                  <a:pt x="8122506" y="1441859"/>
                  <a:pt x="8075244" y="1463824"/>
                  <a:pt x="8077200" y="1717393"/>
                </a:cubicBezTo>
                <a:cubicBezTo>
                  <a:pt x="8079156" y="1970962"/>
                  <a:pt x="8005769" y="2101026"/>
                  <a:pt x="8077200" y="2318481"/>
                </a:cubicBezTo>
                <a:cubicBezTo>
                  <a:pt x="8148631" y="2535936"/>
                  <a:pt x="8044745" y="2614002"/>
                  <a:pt x="8077200" y="2862322"/>
                </a:cubicBezTo>
                <a:cubicBezTo>
                  <a:pt x="7768082" y="2925594"/>
                  <a:pt x="7612558" y="2848613"/>
                  <a:pt x="7419485" y="2862322"/>
                </a:cubicBezTo>
                <a:cubicBezTo>
                  <a:pt x="7226412" y="2876031"/>
                  <a:pt x="7197831" y="2821937"/>
                  <a:pt x="7004086" y="2862322"/>
                </a:cubicBezTo>
                <a:cubicBezTo>
                  <a:pt x="6810341" y="2902707"/>
                  <a:pt x="6546128" y="2821448"/>
                  <a:pt x="6265599" y="2862322"/>
                </a:cubicBezTo>
                <a:cubicBezTo>
                  <a:pt x="5985070" y="2903196"/>
                  <a:pt x="5895703" y="2809353"/>
                  <a:pt x="5607885" y="2862322"/>
                </a:cubicBezTo>
                <a:cubicBezTo>
                  <a:pt x="5320067" y="2915291"/>
                  <a:pt x="5228572" y="2824748"/>
                  <a:pt x="5030942" y="2862322"/>
                </a:cubicBezTo>
                <a:cubicBezTo>
                  <a:pt x="4833312" y="2899896"/>
                  <a:pt x="4763826" y="2827694"/>
                  <a:pt x="4696315" y="2862322"/>
                </a:cubicBezTo>
                <a:cubicBezTo>
                  <a:pt x="4628804" y="2896950"/>
                  <a:pt x="4280951" y="2799480"/>
                  <a:pt x="4119372" y="2862322"/>
                </a:cubicBezTo>
                <a:cubicBezTo>
                  <a:pt x="3957793" y="2925164"/>
                  <a:pt x="3834559" y="2842711"/>
                  <a:pt x="3623201" y="2862322"/>
                </a:cubicBezTo>
                <a:cubicBezTo>
                  <a:pt x="3411843" y="2881933"/>
                  <a:pt x="3261942" y="2802713"/>
                  <a:pt x="2965486" y="2862322"/>
                </a:cubicBezTo>
                <a:cubicBezTo>
                  <a:pt x="2669031" y="2921931"/>
                  <a:pt x="2521147" y="2793097"/>
                  <a:pt x="2307771" y="2862322"/>
                </a:cubicBezTo>
                <a:cubicBezTo>
                  <a:pt x="2094396" y="2931547"/>
                  <a:pt x="1949617" y="2857855"/>
                  <a:pt x="1730829" y="2862322"/>
                </a:cubicBezTo>
                <a:cubicBezTo>
                  <a:pt x="1512041" y="2866789"/>
                  <a:pt x="1423083" y="2813261"/>
                  <a:pt x="1234658" y="2862322"/>
                </a:cubicBezTo>
                <a:cubicBezTo>
                  <a:pt x="1046233" y="2911383"/>
                  <a:pt x="961136" y="2827334"/>
                  <a:pt x="819259" y="2862322"/>
                </a:cubicBezTo>
                <a:cubicBezTo>
                  <a:pt x="677382" y="2897310"/>
                  <a:pt x="256614" y="2778730"/>
                  <a:pt x="0" y="2862322"/>
                </a:cubicBezTo>
                <a:cubicBezTo>
                  <a:pt x="-52814" y="2681196"/>
                  <a:pt x="49329" y="2444556"/>
                  <a:pt x="0" y="2261234"/>
                </a:cubicBezTo>
                <a:cubicBezTo>
                  <a:pt x="-49329" y="2077912"/>
                  <a:pt x="71833" y="1952161"/>
                  <a:pt x="0" y="1660147"/>
                </a:cubicBezTo>
                <a:cubicBezTo>
                  <a:pt x="-71833" y="1368133"/>
                  <a:pt x="29303" y="1262860"/>
                  <a:pt x="0" y="1087682"/>
                </a:cubicBezTo>
                <a:cubicBezTo>
                  <a:pt x="-29303" y="912505"/>
                  <a:pt x="64804" y="41799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3027743338">
                  <a:prstGeom prst="rect">
                    <a:avLst/>
                  </a:prstGeom>
                  <ask:type>
                    <ask:lineSketchScribble/>
                  </ask:type>
                </ask:lineSketchStyleProps>
              </a:ext>
            </a:extLst>
          </a:ln>
        </p:spPr>
        <p:txBody>
          <a:bodyPr wrap="square" rtlCol="0">
            <a:spAutoFit/>
          </a:bodyPr>
          <a:lstStyle/>
          <a:p>
            <a:r>
              <a:rPr lang="en-US" sz="3600" u="sng" dirty="0">
                <a:solidFill>
                  <a:srgbClr val="FFFF00"/>
                </a:solidFill>
              </a:rPr>
              <a:t>The Point:</a:t>
            </a:r>
          </a:p>
          <a:p>
            <a:endParaRPr lang="en-US" sz="3600" dirty="0">
              <a:solidFill>
                <a:schemeClr val="bg1"/>
              </a:solidFill>
            </a:endParaRPr>
          </a:p>
          <a:p>
            <a:r>
              <a:rPr lang="en-US" sz="3600" dirty="0">
                <a:solidFill>
                  <a:schemeClr val="bg1"/>
                </a:solidFill>
              </a:rPr>
              <a:t>Resist the pressure of world</a:t>
            </a:r>
          </a:p>
          <a:p>
            <a:r>
              <a:rPr lang="en-US" sz="3600" dirty="0">
                <a:solidFill>
                  <a:schemeClr val="bg1"/>
                </a:solidFill>
              </a:rPr>
              <a:t>&amp;</a:t>
            </a:r>
          </a:p>
          <a:p>
            <a:r>
              <a:rPr lang="en-US" sz="3600" dirty="0">
                <a:solidFill>
                  <a:schemeClr val="bg1"/>
                </a:solidFill>
              </a:rPr>
              <a:t>Life a changed / different life</a:t>
            </a:r>
          </a:p>
        </p:txBody>
      </p:sp>
    </p:spTree>
    <p:extLst>
      <p:ext uri="{BB962C8B-B14F-4D97-AF65-F5344CB8AC3E}">
        <p14:creationId xmlns:p14="http://schemas.microsoft.com/office/powerpoint/2010/main" val="21769881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394" y="3079790"/>
            <a:ext cx="7484806" cy="3016210"/>
          </a:xfrm>
          <a:prstGeom prst="rect">
            <a:avLst/>
          </a:prstGeom>
          <a:noFill/>
        </p:spPr>
        <p:txBody>
          <a:bodyPr wrap="square" rtlCol="0">
            <a:spAutoFit/>
          </a:bodyPr>
          <a:lstStyle/>
          <a:p>
            <a:pPr marL="400050" indent="-400050">
              <a:buFont typeface="+mj-lt"/>
              <a:buAutoNum type="romanUcPeriod"/>
            </a:pP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Offering</a:t>
            </a:r>
            <a:r>
              <a:rPr lang="en-US" sz="4000" dirty="0">
                <a:solidFill>
                  <a:schemeClr val="bg1"/>
                </a:solidFill>
                <a:latin typeface="Times New Roman" pitchFamily="18" charset="0"/>
                <a:cs typeface="Times New Roman" pitchFamily="18" charset="0"/>
              </a:rPr>
              <a:t> of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Testing</a:t>
            </a:r>
            <a:r>
              <a:rPr lang="en-US" sz="4000" dirty="0">
                <a:solidFill>
                  <a:schemeClr val="bg1"/>
                </a:solidFill>
                <a:latin typeface="Times New Roman" pitchFamily="18" charset="0"/>
                <a:cs typeface="Times New Roman" pitchFamily="18" charset="0"/>
              </a:rPr>
              <a:t> of the Sacrifice</a:t>
            </a:r>
          </a:p>
        </p:txBody>
      </p:sp>
    </p:spTree>
    <p:extLst>
      <p:ext uri="{BB962C8B-B14F-4D97-AF65-F5344CB8AC3E}">
        <p14:creationId xmlns:p14="http://schemas.microsoft.com/office/powerpoint/2010/main" val="42215640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066800" y="914400"/>
            <a:ext cx="7239000" cy="4832092"/>
          </a:xfrm>
          <a:prstGeom prst="rect">
            <a:avLst/>
          </a:prstGeom>
          <a:solidFill>
            <a:schemeClr val="bg1"/>
          </a:solid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28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you present your bodies a living sacrifice, holy, acceptable to God, which is your reasonable service. </a:t>
            </a:r>
          </a:p>
          <a:p>
            <a:endParaRPr lang="en-US" sz="28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a:t>
            </a:r>
            <a:r>
              <a:rPr lang="en-US" sz="2800" b="1" u="sng" dirty="0">
                <a:solidFill>
                  <a:srgbClr val="C00000"/>
                </a:solidFill>
                <a:latin typeface="Times New Roman" pitchFamily="18" charset="0"/>
                <a:cs typeface="Times New Roman" pitchFamily="18" charset="0"/>
              </a:rPr>
              <a:t>that you may prove what is that good and acceptable and perfect will of God. </a:t>
            </a:r>
          </a:p>
        </p:txBody>
      </p:sp>
    </p:spTree>
    <p:extLst>
      <p:ext uri="{BB962C8B-B14F-4D97-AF65-F5344CB8AC3E}">
        <p14:creationId xmlns:p14="http://schemas.microsoft.com/office/powerpoint/2010/main" val="1179768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Testing</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3293209"/>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“Prove”</a:t>
            </a:r>
          </a:p>
          <a:p>
            <a:pPr marL="914400" lvl="1" indent="-457200">
              <a:buFont typeface="+mj-lt"/>
              <a:buAutoNum type="arabicPeriod"/>
            </a:pPr>
            <a:r>
              <a:rPr lang="en-US" sz="2400" i="1" dirty="0">
                <a:solidFill>
                  <a:schemeClr val="bg1"/>
                </a:solidFill>
              </a:rPr>
              <a:t>Judging or determining the will of God</a:t>
            </a:r>
          </a:p>
          <a:p>
            <a:pPr marL="914400" lvl="1" indent="-457200">
              <a:buFont typeface="+mj-lt"/>
              <a:buAutoNum type="arabicPeriod"/>
            </a:pPr>
            <a:r>
              <a:rPr lang="en-US" sz="2400" i="1" dirty="0">
                <a:solidFill>
                  <a:schemeClr val="bg1"/>
                </a:solidFill>
              </a:rPr>
              <a:t>ESV – “discern”</a:t>
            </a:r>
          </a:p>
          <a:p>
            <a:pPr marL="914400" lvl="1" indent="-457200">
              <a:buFont typeface="+mj-lt"/>
              <a:buAutoNum type="arabicPeriod"/>
            </a:pPr>
            <a:r>
              <a:rPr lang="en-US" sz="2400" i="1" dirty="0">
                <a:solidFill>
                  <a:schemeClr val="bg1"/>
                </a:solidFill>
              </a:rPr>
              <a:t>NET – “test and approve</a:t>
            </a:r>
            <a:r>
              <a:rPr lang="en-US" sz="2000" i="1" dirty="0">
                <a:solidFill>
                  <a:schemeClr val="bg1"/>
                </a:solidFill>
              </a:rPr>
              <a:t>”   </a:t>
            </a:r>
            <a:r>
              <a:rPr lang="en-US" sz="2000" b="1" dirty="0" err="1">
                <a:solidFill>
                  <a:schemeClr val="bg1"/>
                </a:solidFill>
              </a:rPr>
              <a:t>sn</a:t>
            </a:r>
            <a:r>
              <a:rPr lang="en-US" sz="2000" b="1" dirty="0">
                <a:solidFill>
                  <a:schemeClr val="bg1"/>
                </a:solidFill>
              </a:rPr>
              <a:t> The verb translated </a:t>
            </a:r>
            <a:r>
              <a:rPr lang="en-US" sz="2000" b="1" i="1" dirty="0">
                <a:solidFill>
                  <a:schemeClr val="bg1"/>
                </a:solidFill>
              </a:rPr>
              <a:t>test and approve (</a:t>
            </a:r>
            <a:r>
              <a:rPr lang="el-GR" sz="2000" b="1" i="1" dirty="0">
                <a:solidFill>
                  <a:schemeClr val="bg1"/>
                </a:solidFill>
              </a:rPr>
              <a:t>δοκιμάζω</a:t>
            </a:r>
            <a:r>
              <a:rPr lang="en-US" sz="2000" b="1" i="1" dirty="0">
                <a:solidFill>
                  <a:schemeClr val="bg1"/>
                </a:solidFill>
              </a:rPr>
              <a:t>, </a:t>
            </a:r>
            <a:r>
              <a:rPr lang="en-US" sz="2000" b="1" i="1" dirty="0" err="1">
                <a:solidFill>
                  <a:schemeClr val="bg1"/>
                </a:solidFill>
              </a:rPr>
              <a:t>dokimazō</a:t>
            </a:r>
            <a:r>
              <a:rPr lang="en-US" sz="2000" b="1" i="1" dirty="0">
                <a:solidFill>
                  <a:schemeClr val="bg1"/>
                </a:solidFill>
              </a:rPr>
              <a:t>) carries the sense of “test with a positive outcome,” “test so as to approve.”</a:t>
            </a:r>
            <a:endParaRPr lang="en-US" sz="2000" i="1" dirty="0">
              <a:solidFill>
                <a:schemeClr val="bg1"/>
              </a:solidFill>
            </a:endParaRPr>
          </a:p>
          <a:p>
            <a:pPr marL="914400" lvl="1" indent="-457200">
              <a:buFont typeface="+mj-lt"/>
              <a:buAutoNum type="arabicPeriod"/>
            </a:pPr>
            <a:r>
              <a:rPr lang="en-US" sz="2400" i="1" dirty="0">
                <a:solidFill>
                  <a:schemeClr val="bg1"/>
                </a:solidFill>
              </a:rPr>
              <a:t>Can only be done when he has renewed his mind</a:t>
            </a:r>
          </a:p>
          <a:p>
            <a:pPr marL="914400" lvl="1" indent="-457200">
              <a:buFont typeface="+mj-lt"/>
              <a:buAutoNum type="arabicPeriod"/>
            </a:pPr>
            <a:r>
              <a:rPr lang="en-US" sz="2400" i="1" dirty="0">
                <a:solidFill>
                  <a:schemeClr val="bg1"/>
                </a:solidFill>
              </a:rPr>
              <a:t>Now has ability to examine carefully every situation and circumstance – determine God’s will on the matter</a:t>
            </a:r>
          </a:p>
        </p:txBody>
      </p:sp>
    </p:spTree>
    <p:extLst>
      <p:ext uri="{BB962C8B-B14F-4D97-AF65-F5344CB8AC3E}">
        <p14:creationId xmlns:p14="http://schemas.microsoft.com/office/powerpoint/2010/main" val="42059431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AB65EF-3712-4104-BE9A-9D465A26575A}"/>
              </a:ext>
            </a:extLst>
          </p:cNvPr>
          <p:cNvSpPr txBox="1"/>
          <p:nvPr/>
        </p:nvSpPr>
        <p:spPr>
          <a:xfrm>
            <a:off x="457200" y="2286000"/>
            <a:ext cx="8382000" cy="3416320"/>
          </a:xfrm>
          <a:prstGeom prst="rect">
            <a:avLst/>
          </a:prstGeom>
          <a:noFill/>
        </p:spPr>
        <p:txBody>
          <a:bodyPr wrap="square" rtlCol="0">
            <a:spAutoFit/>
          </a:bodyPr>
          <a:lstStyle/>
          <a:p>
            <a:r>
              <a:rPr lang="en-US" sz="2800" dirty="0">
                <a:solidFill>
                  <a:schemeClr val="bg1"/>
                </a:solidFill>
              </a:rPr>
              <a:t>“The renewed mind is ever bent on finding out and following God’s will, what God wants of us; it has utterly ceased its old disregard of God’s will, its old folly of contenting itself with its own will.”</a:t>
            </a:r>
          </a:p>
          <a:p>
            <a:pPr lvl="1"/>
            <a:endParaRPr lang="en-US" sz="2800" dirty="0">
              <a:solidFill>
                <a:schemeClr val="bg1"/>
              </a:solidFill>
            </a:endParaRPr>
          </a:p>
          <a:p>
            <a:pPr lvl="1"/>
            <a:endParaRPr lang="en-US" dirty="0">
              <a:solidFill>
                <a:schemeClr val="bg1"/>
              </a:solidFill>
            </a:endParaRPr>
          </a:p>
          <a:p>
            <a:pPr lvl="1"/>
            <a:r>
              <a:rPr lang="en-US" sz="2000" dirty="0">
                <a:solidFill>
                  <a:schemeClr val="bg1"/>
                </a:solidFill>
              </a:rPr>
              <a:t>Lenski, R. C. H. (1936). </a:t>
            </a:r>
            <a:r>
              <a:rPr lang="en-US" sz="2000" i="1" u="sng" dirty="0">
                <a:solidFill>
                  <a:schemeClr val="bg1"/>
                </a:solidFill>
                <a:hlinkClick r:id="rId2">
                  <a:extLst>
                    <a:ext uri="{A12FA001-AC4F-418D-AE19-62706E023703}">
                      <ahyp:hlinkClr xmlns:ahyp="http://schemas.microsoft.com/office/drawing/2018/hyperlinkcolor" val="tx"/>
                    </a:ext>
                  </a:extLst>
                </a:hlinkClick>
              </a:rPr>
              <a:t>The interpretation of St. Paul’s Epistle to the Romans</a:t>
            </a:r>
            <a:r>
              <a:rPr lang="en-US" sz="2000" dirty="0">
                <a:solidFill>
                  <a:schemeClr val="bg1"/>
                </a:solidFill>
                <a:hlinkClick r:id="rId2">
                  <a:extLst>
                    <a:ext uri="{A12FA001-AC4F-418D-AE19-62706E023703}">
                      <ahyp:hlinkClr xmlns:ahyp="http://schemas.microsoft.com/office/drawing/2018/hyperlinkcolor" val="tx"/>
                    </a:ext>
                  </a:extLst>
                </a:hlinkClick>
              </a:rPr>
              <a:t> (pp. 751–752). Columbus, Ohio: Lutheran Book Concern.</a:t>
            </a:r>
          </a:p>
          <a:p>
            <a:endParaRPr lang="en-US" dirty="0">
              <a:solidFill>
                <a:schemeClr val="bg1"/>
              </a:solidFill>
            </a:endParaRPr>
          </a:p>
        </p:txBody>
      </p:sp>
    </p:spTree>
    <p:extLst>
      <p:ext uri="{BB962C8B-B14F-4D97-AF65-F5344CB8AC3E}">
        <p14:creationId xmlns:p14="http://schemas.microsoft.com/office/powerpoint/2010/main" val="14906246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0"/>
            <a:ext cx="6705600" cy="707886"/>
          </a:xfrm>
          <a:prstGeom prst="rect">
            <a:avLst/>
          </a:prstGeom>
          <a:noFill/>
        </p:spPr>
        <p:txBody>
          <a:bodyPr wrap="square" rtlCol="0">
            <a:spAutoFit/>
          </a:bodyPr>
          <a:lstStyle/>
          <a:p>
            <a:pPr algn="ct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Testing</a:t>
            </a:r>
            <a:r>
              <a:rPr lang="en-US" sz="4000" dirty="0">
                <a:solidFill>
                  <a:schemeClr val="bg1"/>
                </a:solidFill>
                <a:latin typeface="Times New Roman" pitchFamily="18" charset="0"/>
                <a:cs typeface="Times New Roman" pitchFamily="18" charset="0"/>
              </a:rPr>
              <a:t> of the Sacrifice</a:t>
            </a:r>
          </a:p>
        </p:txBody>
      </p:sp>
      <p:sp>
        <p:nvSpPr>
          <p:cNvPr id="3" name="TextBox 2"/>
          <p:cNvSpPr txBox="1"/>
          <p:nvPr/>
        </p:nvSpPr>
        <p:spPr>
          <a:xfrm>
            <a:off x="609600" y="2057400"/>
            <a:ext cx="8229600" cy="2677656"/>
          </a:xfrm>
          <a:prstGeom prst="rect">
            <a:avLst/>
          </a:prstGeom>
          <a:noFill/>
        </p:spPr>
        <p:txBody>
          <a:bodyPr wrap="square" rtlCol="0">
            <a:spAutoFit/>
          </a:bodyPr>
          <a:lstStyle/>
          <a:p>
            <a:pPr marL="457200" indent="-457200">
              <a:buFont typeface="+mj-lt"/>
              <a:buAutoNum type="alphaUcPeriod"/>
            </a:pPr>
            <a:r>
              <a:rPr lang="en-US" sz="2400" b="1" dirty="0">
                <a:solidFill>
                  <a:srgbClr val="FFFF00"/>
                </a:solidFill>
              </a:rPr>
              <a:t>“Prove”</a:t>
            </a:r>
          </a:p>
          <a:p>
            <a:pPr marL="457200" indent="-457200">
              <a:buFont typeface="+mj-lt"/>
              <a:buAutoNum type="alphaUcPeriod"/>
            </a:pPr>
            <a:r>
              <a:rPr lang="en-US" sz="2400" b="1" dirty="0">
                <a:solidFill>
                  <a:srgbClr val="FFFF00"/>
                </a:solidFill>
              </a:rPr>
              <a:t>Will of God</a:t>
            </a:r>
          </a:p>
          <a:p>
            <a:pPr marL="914400" lvl="1" indent="-457200">
              <a:buFont typeface="+mj-lt"/>
              <a:buAutoNum type="arabicPeriod"/>
            </a:pPr>
            <a:r>
              <a:rPr lang="en-US" sz="2400" i="1" dirty="0">
                <a:solidFill>
                  <a:schemeClr val="bg1"/>
                </a:solidFill>
              </a:rPr>
              <a:t>Expressed in revelation</a:t>
            </a:r>
          </a:p>
          <a:p>
            <a:pPr marL="914400" lvl="1" indent="-457200">
              <a:buFont typeface="+mj-lt"/>
              <a:buAutoNum type="arabicPeriod"/>
            </a:pPr>
            <a:r>
              <a:rPr lang="en-US" sz="2400" i="1" dirty="0">
                <a:solidFill>
                  <a:schemeClr val="bg1"/>
                </a:solidFill>
              </a:rPr>
              <a:t>Through God’s will we see the thing that is:</a:t>
            </a:r>
          </a:p>
          <a:p>
            <a:pPr marL="1371600" lvl="2" indent="-457200">
              <a:buFont typeface="+mj-lt"/>
              <a:buAutoNum type="alphaLcPeriod"/>
            </a:pPr>
            <a:r>
              <a:rPr lang="en-US" sz="2400" dirty="0">
                <a:solidFill>
                  <a:schemeClr val="bg1"/>
                </a:solidFill>
              </a:rPr>
              <a:t>Good</a:t>
            </a:r>
          </a:p>
          <a:p>
            <a:pPr marL="1371600" lvl="2" indent="-457200">
              <a:buFont typeface="+mj-lt"/>
              <a:buAutoNum type="alphaLcPeriod"/>
            </a:pPr>
            <a:r>
              <a:rPr lang="en-US" sz="2400" dirty="0">
                <a:solidFill>
                  <a:schemeClr val="bg1"/>
                </a:solidFill>
              </a:rPr>
              <a:t>Acceptable (well pleasing)</a:t>
            </a:r>
          </a:p>
          <a:p>
            <a:pPr marL="1371600" lvl="2" indent="-457200">
              <a:buFont typeface="+mj-lt"/>
              <a:buAutoNum type="alphaLcPeriod"/>
            </a:pPr>
            <a:r>
              <a:rPr lang="en-US" sz="2400" dirty="0">
                <a:solidFill>
                  <a:schemeClr val="bg1"/>
                </a:solidFill>
              </a:rPr>
              <a:t>Perfect</a:t>
            </a:r>
          </a:p>
        </p:txBody>
      </p:sp>
    </p:spTree>
    <p:extLst>
      <p:ext uri="{BB962C8B-B14F-4D97-AF65-F5344CB8AC3E}">
        <p14:creationId xmlns:p14="http://schemas.microsoft.com/office/powerpoint/2010/main" val="27147286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D4CA8A-D18F-4C5B-A39C-92064C07D00D}"/>
              </a:ext>
            </a:extLst>
          </p:cNvPr>
          <p:cNvSpPr txBox="1"/>
          <p:nvPr/>
        </p:nvSpPr>
        <p:spPr>
          <a:xfrm>
            <a:off x="381000" y="2133600"/>
            <a:ext cx="8153400" cy="1200329"/>
          </a:xfrm>
          <a:prstGeom prst="rect">
            <a:avLst/>
          </a:prstGeom>
          <a:noFill/>
        </p:spPr>
        <p:txBody>
          <a:bodyPr wrap="square" rtlCol="0">
            <a:spAutoFit/>
          </a:bodyPr>
          <a:lstStyle/>
          <a:p>
            <a:pPr algn="ctr"/>
            <a:r>
              <a:rPr lang="en-US" sz="2400" u="sng" dirty="0">
                <a:solidFill>
                  <a:srgbClr val="FFFF00"/>
                </a:solidFill>
              </a:rPr>
              <a:t>NCV</a:t>
            </a:r>
          </a:p>
          <a:p>
            <a:r>
              <a:rPr lang="en-US" sz="2400" dirty="0">
                <a:solidFill>
                  <a:schemeClr val="bg1"/>
                </a:solidFill>
              </a:rPr>
              <a:t>“…Then you will be able to decide what God wants for you; you will know what is good and pleasing to him and what is perfect.” </a:t>
            </a:r>
          </a:p>
        </p:txBody>
      </p:sp>
      <p:sp>
        <p:nvSpPr>
          <p:cNvPr id="3" name="TextBox 2">
            <a:extLst>
              <a:ext uri="{FF2B5EF4-FFF2-40B4-BE49-F238E27FC236}">
                <a16:creationId xmlns:a16="http://schemas.microsoft.com/office/drawing/2014/main" id="{3C5BBD06-946F-4E0A-8658-C6E6C78DE014}"/>
              </a:ext>
            </a:extLst>
          </p:cNvPr>
          <p:cNvSpPr txBox="1"/>
          <p:nvPr/>
        </p:nvSpPr>
        <p:spPr>
          <a:xfrm>
            <a:off x="3124200" y="693242"/>
            <a:ext cx="5029200" cy="769441"/>
          </a:xfrm>
          <a:prstGeom prst="rect">
            <a:avLst/>
          </a:prstGeom>
          <a:noFill/>
        </p:spPr>
        <p:txBody>
          <a:bodyPr wrap="square" rtlCol="0">
            <a:spAutoFit/>
          </a:bodyPr>
          <a:lstStyle/>
          <a:p>
            <a:pPr algn="ctr"/>
            <a:r>
              <a:rPr lang="en-US" sz="4400" dirty="0">
                <a:solidFill>
                  <a:schemeClr val="accent6">
                    <a:lumMod val="20000"/>
                    <a:lumOff val="80000"/>
                  </a:schemeClr>
                </a:solidFill>
                <a:latin typeface="Arial Nova" panose="020B0504020202020204" pitchFamily="34" charset="0"/>
              </a:rPr>
              <a:t>Translations</a:t>
            </a:r>
          </a:p>
        </p:txBody>
      </p:sp>
      <p:sp>
        <p:nvSpPr>
          <p:cNvPr id="4" name="TextBox 3">
            <a:extLst>
              <a:ext uri="{FF2B5EF4-FFF2-40B4-BE49-F238E27FC236}">
                <a16:creationId xmlns:a16="http://schemas.microsoft.com/office/drawing/2014/main" id="{657D59B3-3DAD-4141-9EEE-CDAA533F37B3}"/>
              </a:ext>
            </a:extLst>
          </p:cNvPr>
          <p:cNvSpPr txBox="1"/>
          <p:nvPr/>
        </p:nvSpPr>
        <p:spPr>
          <a:xfrm>
            <a:off x="381000" y="3450771"/>
            <a:ext cx="8153400" cy="1200329"/>
          </a:xfrm>
          <a:prstGeom prst="rect">
            <a:avLst/>
          </a:prstGeom>
          <a:noFill/>
        </p:spPr>
        <p:txBody>
          <a:bodyPr wrap="square" rtlCol="0">
            <a:spAutoFit/>
          </a:bodyPr>
          <a:lstStyle/>
          <a:p>
            <a:pPr algn="ctr"/>
            <a:r>
              <a:rPr lang="en-US" sz="2400" u="sng" dirty="0">
                <a:solidFill>
                  <a:srgbClr val="FFFF00"/>
                </a:solidFill>
              </a:rPr>
              <a:t>ESV</a:t>
            </a:r>
          </a:p>
          <a:p>
            <a:r>
              <a:rPr lang="en-US" sz="2400" dirty="0">
                <a:solidFill>
                  <a:schemeClr val="bg1"/>
                </a:solidFill>
              </a:rPr>
              <a:t>“…that by testing you may discern what is the will of God, what is good and acceptable and perfect. “</a:t>
            </a:r>
          </a:p>
        </p:txBody>
      </p:sp>
      <p:sp>
        <p:nvSpPr>
          <p:cNvPr id="5" name="TextBox 4">
            <a:extLst>
              <a:ext uri="{FF2B5EF4-FFF2-40B4-BE49-F238E27FC236}">
                <a16:creationId xmlns:a16="http://schemas.microsoft.com/office/drawing/2014/main" id="{44D5C286-6E45-40A9-AF15-8654B8A0ED4D}"/>
              </a:ext>
            </a:extLst>
          </p:cNvPr>
          <p:cNvSpPr txBox="1"/>
          <p:nvPr/>
        </p:nvSpPr>
        <p:spPr>
          <a:xfrm>
            <a:off x="370114" y="4876800"/>
            <a:ext cx="8153400" cy="1200329"/>
          </a:xfrm>
          <a:prstGeom prst="rect">
            <a:avLst/>
          </a:prstGeom>
          <a:noFill/>
        </p:spPr>
        <p:txBody>
          <a:bodyPr wrap="square" rtlCol="0">
            <a:spAutoFit/>
          </a:bodyPr>
          <a:lstStyle/>
          <a:p>
            <a:pPr algn="ctr"/>
            <a:r>
              <a:rPr lang="en-US" sz="2400" u="sng" dirty="0">
                <a:solidFill>
                  <a:srgbClr val="FFFF00"/>
                </a:solidFill>
              </a:rPr>
              <a:t>NRSV</a:t>
            </a:r>
          </a:p>
          <a:p>
            <a:r>
              <a:rPr lang="en-US" sz="2400" dirty="0">
                <a:solidFill>
                  <a:schemeClr val="bg1"/>
                </a:solidFill>
              </a:rPr>
              <a:t>“…so that you may discern what is the will of God—what is good and acceptable and perfect.”</a:t>
            </a:r>
          </a:p>
        </p:txBody>
      </p:sp>
    </p:spTree>
    <p:extLst>
      <p:ext uri="{BB962C8B-B14F-4D97-AF65-F5344CB8AC3E}">
        <p14:creationId xmlns:p14="http://schemas.microsoft.com/office/powerpoint/2010/main" val="12540028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66C69C-7B36-411E-8CDE-315C87F7466B}"/>
              </a:ext>
            </a:extLst>
          </p:cNvPr>
          <p:cNvSpPr txBox="1"/>
          <p:nvPr/>
        </p:nvSpPr>
        <p:spPr>
          <a:xfrm>
            <a:off x="533400" y="2514600"/>
            <a:ext cx="8077200" cy="2862322"/>
          </a:xfrm>
          <a:custGeom>
            <a:avLst/>
            <a:gdLst>
              <a:gd name="connsiteX0" fmla="*/ 0 w 8077200"/>
              <a:gd name="connsiteY0" fmla="*/ 0 h 2862322"/>
              <a:gd name="connsiteX1" fmla="*/ 334627 w 8077200"/>
              <a:gd name="connsiteY1" fmla="*/ 0 h 2862322"/>
              <a:gd name="connsiteX2" fmla="*/ 830798 w 8077200"/>
              <a:gd name="connsiteY2" fmla="*/ 0 h 2862322"/>
              <a:gd name="connsiteX3" fmla="*/ 1407741 w 8077200"/>
              <a:gd name="connsiteY3" fmla="*/ 0 h 2862322"/>
              <a:gd name="connsiteX4" fmla="*/ 2146227 w 8077200"/>
              <a:gd name="connsiteY4" fmla="*/ 0 h 2862322"/>
              <a:gd name="connsiteX5" fmla="*/ 2561626 w 8077200"/>
              <a:gd name="connsiteY5" fmla="*/ 0 h 2862322"/>
              <a:gd name="connsiteX6" fmla="*/ 3138569 w 8077200"/>
              <a:gd name="connsiteY6" fmla="*/ 0 h 2862322"/>
              <a:gd name="connsiteX7" fmla="*/ 3796284 w 8077200"/>
              <a:gd name="connsiteY7" fmla="*/ 0 h 2862322"/>
              <a:gd name="connsiteX8" fmla="*/ 4211683 w 8077200"/>
              <a:gd name="connsiteY8" fmla="*/ 0 h 2862322"/>
              <a:gd name="connsiteX9" fmla="*/ 4869398 w 8077200"/>
              <a:gd name="connsiteY9" fmla="*/ 0 h 2862322"/>
              <a:gd name="connsiteX10" fmla="*/ 5607885 w 8077200"/>
              <a:gd name="connsiteY10" fmla="*/ 0 h 2862322"/>
              <a:gd name="connsiteX11" fmla="*/ 6265599 w 8077200"/>
              <a:gd name="connsiteY11" fmla="*/ 0 h 2862322"/>
              <a:gd name="connsiteX12" fmla="*/ 6600226 w 8077200"/>
              <a:gd name="connsiteY12" fmla="*/ 0 h 2862322"/>
              <a:gd name="connsiteX13" fmla="*/ 7015625 w 8077200"/>
              <a:gd name="connsiteY13" fmla="*/ 0 h 2862322"/>
              <a:gd name="connsiteX14" fmla="*/ 8077200 w 8077200"/>
              <a:gd name="connsiteY14" fmla="*/ 0 h 2862322"/>
              <a:gd name="connsiteX15" fmla="*/ 8077200 w 8077200"/>
              <a:gd name="connsiteY15" fmla="*/ 572464 h 2862322"/>
              <a:gd name="connsiteX16" fmla="*/ 8077200 w 8077200"/>
              <a:gd name="connsiteY16" fmla="*/ 1173552 h 2862322"/>
              <a:gd name="connsiteX17" fmla="*/ 8077200 w 8077200"/>
              <a:gd name="connsiteY17" fmla="*/ 1717393 h 2862322"/>
              <a:gd name="connsiteX18" fmla="*/ 8077200 w 8077200"/>
              <a:gd name="connsiteY18" fmla="*/ 2318481 h 2862322"/>
              <a:gd name="connsiteX19" fmla="*/ 8077200 w 8077200"/>
              <a:gd name="connsiteY19" fmla="*/ 2862322 h 2862322"/>
              <a:gd name="connsiteX20" fmla="*/ 7419485 w 8077200"/>
              <a:gd name="connsiteY20" fmla="*/ 2862322 h 2862322"/>
              <a:gd name="connsiteX21" fmla="*/ 7004086 w 8077200"/>
              <a:gd name="connsiteY21" fmla="*/ 2862322 h 2862322"/>
              <a:gd name="connsiteX22" fmla="*/ 6265599 w 8077200"/>
              <a:gd name="connsiteY22" fmla="*/ 2862322 h 2862322"/>
              <a:gd name="connsiteX23" fmla="*/ 5607885 w 8077200"/>
              <a:gd name="connsiteY23" fmla="*/ 2862322 h 2862322"/>
              <a:gd name="connsiteX24" fmla="*/ 5030942 w 8077200"/>
              <a:gd name="connsiteY24" fmla="*/ 2862322 h 2862322"/>
              <a:gd name="connsiteX25" fmla="*/ 4696315 w 8077200"/>
              <a:gd name="connsiteY25" fmla="*/ 2862322 h 2862322"/>
              <a:gd name="connsiteX26" fmla="*/ 4119372 w 8077200"/>
              <a:gd name="connsiteY26" fmla="*/ 2862322 h 2862322"/>
              <a:gd name="connsiteX27" fmla="*/ 3623201 w 8077200"/>
              <a:gd name="connsiteY27" fmla="*/ 2862322 h 2862322"/>
              <a:gd name="connsiteX28" fmla="*/ 2965486 w 8077200"/>
              <a:gd name="connsiteY28" fmla="*/ 2862322 h 2862322"/>
              <a:gd name="connsiteX29" fmla="*/ 2307771 w 8077200"/>
              <a:gd name="connsiteY29" fmla="*/ 2862322 h 2862322"/>
              <a:gd name="connsiteX30" fmla="*/ 1730829 w 8077200"/>
              <a:gd name="connsiteY30" fmla="*/ 2862322 h 2862322"/>
              <a:gd name="connsiteX31" fmla="*/ 1234658 w 8077200"/>
              <a:gd name="connsiteY31" fmla="*/ 2862322 h 2862322"/>
              <a:gd name="connsiteX32" fmla="*/ 819259 w 8077200"/>
              <a:gd name="connsiteY32" fmla="*/ 2862322 h 2862322"/>
              <a:gd name="connsiteX33" fmla="*/ 0 w 8077200"/>
              <a:gd name="connsiteY33" fmla="*/ 2862322 h 2862322"/>
              <a:gd name="connsiteX34" fmla="*/ 0 w 8077200"/>
              <a:gd name="connsiteY34" fmla="*/ 2261234 h 2862322"/>
              <a:gd name="connsiteX35" fmla="*/ 0 w 8077200"/>
              <a:gd name="connsiteY35" fmla="*/ 1660147 h 2862322"/>
              <a:gd name="connsiteX36" fmla="*/ 0 w 8077200"/>
              <a:gd name="connsiteY36" fmla="*/ 1087682 h 2862322"/>
              <a:gd name="connsiteX37" fmla="*/ 0 w 8077200"/>
              <a:gd name="connsiteY37"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077200" h="2862322" extrusionOk="0">
                <a:moveTo>
                  <a:pt x="0" y="0"/>
                </a:moveTo>
                <a:cubicBezTo>
                  <a:pt x="163933" y="-9813"/>
                  <a:pt x="225987" y="15766"/>
                  <a:pt x="334627" y="0"/>
                </a:cubicBezTo>
                <a:cubicBezTo>
                  <a:pt x="443267" y="-15766"/>
                  <a:pt x="601362" y="57914"/>
                  <a:pt x="830798" y="0"/>
                </a:cubicBezTo>
                <a:cubicBezTo>
                  <a:pt x="1060234" y="-57914"/>
                  <a:pt x="1250801" y="2628"/>
                  <a:pt x="1407741" y="0"/>
                </a:cubicBezTo>
                <a:cubicBezTo>
                  <a:pt x="1564681" y="-2628"/>
                  <a:pt x="1915578" y="50884"/>
                  <a:pt x="2146227" y="0"/>
                </a:cubicBezTo>
                <a:cubicBezTo>
                  <a:pt x="2376876" y="-50884"/>
                  <a:pt x="2427968" y="9119"/>
                  <a:pt x="2561626" y="0"/>
                </a:cubicBezTo>
                <a:cubicBezTo>
                  <a:pt x="2695284" y="-9119"/>
                  <a:pt x="2913457" y="64118"/>
                  <a:pt x="3138569" y="0"/>
                </a:cubicBezTo>
                <a:cubicBezTo>
                  <a:pt x="3363681" y="-64118"/>
                  <a:pt x="3655712" y="53692"/>
                  <a:pt x="3796284" y="0"/>
                </a:cubicBezTo>
                <a:cubicBezTo>
                  <a:pt x="3936857" y="-53692"/>
                  <a:pt x="4048937" y="549"/>
                  <a:pt x="4211683" y="0"/>
                </a:cubicBezTo>
                <a:cubicBezTo>
                  <a:pt x="4374429" y="-549"/>
                  <a:pt x="4571281" y="65566"/>
                  <a:pt x="4869398" y="0"/>
                </a:cubicBezTo>
                <a:cubicBezTo>
                  <a:pt x="5167516" y="-65566"/>
                  <a:pt x="5281731" y="9748"/>
                  <a:pt x="5607885" y="0"/>
                </a:cubicBezTo>
                <a:cubicBezTo>
                  <a:pt x="5934039" y="-9748"/>
                  <a:pt x="6124929" y="13527"/>
                  <a:pt x="6265599" y="0"/>
                </a:cubicBezTo>
                <a:cubicBezTo>
                  <a:pt x="6406269" y="-13527"/>
                  <a:pt x="6435158" y="19067"/>
                  <a:pt x="6600226" y="0"/>
                </a:cubicBezTo>
                <a:cubicBezTo>
                  <a:pt x="6765294" y="-19067"/>
                  <a:pt x="6900310" y="29987"/>
                  <a:pt x="7015625" y="0"/>
                </a:cubicBezTo>
                <a:cubicBezTo>
                  <a:pt x="7130940" y="-29987"/>
                  <a:pt x="7700565" y="7290"/>
                  <a:pt x="8077200" y="0"/>
                </a:cubicBezTo>
                <a:cubicBezTo>
                  <a:pt x="8128875" y="169493"/>
                  <a:pt x="8040129" y="408060"/>
                  <a:pt x="8077200" y="572464"/>
                </a:cubicBezTo>
                <a:cubicBezTo>
                  <a:pt x="8114271" y="736868"/>
                  <a:pt x="8031894" y="905245"/>
                  <a:pt x="8077200" y="1173552"/>
                </a:cubicBezTo>
                <a:cubicBezTo>
                  <a:pt x="8122506" y="1441859"/>
                  <a:pt x="8075244" y="1463824"/>
                  <a:pt x="8077200" y="1717393"/>
                </a:cubicBezTo>
                <a:cubicBezTo>
                  <a:pt x="8079156" y="1970962"/>
                  <a:pt x="8005769" y="2101026"/>
                  <a:pt x="8077200" y="2318481"/>
                </a:cubicBezTo>
                <a:cubicBezTo>
                  <a:pt x="8148631" y="2535936"/>
                  <a:pt x="8044745" y="2614002"/>
                  <a:pt x="8077200" y="2862322"/>
                </a:cubicBezTo>
                <a:cubicBezTo>
                  <a:pt x="7768082" y="2925594"/>
                  <a:pt x="7612558" y="2848613"/>
                  <a:pt x="7419485" y="2862322"/>
                </a:cubicBezTo>
                <a:cubicBezTo>
                  <a:pt x="7226412" y="2876031"/>
                  <a:pt x="7197831" y="2821937"/>
                  <a:pt x="7004086" y="2862322"/>
                </a:cubicBezTo>
                <a:cubicBezTo>
                  <a:pt x="6810341" y="2902707"/>
                  <a:pt x="6546128" y="2821448"/>
                  <a:pt x="6265599" y="2862322"/>
                </a:cubicBezTo>
                <a:cubicBezTo>
                  <a:pt x="5985070" y="2903196"/>
                  <a:pt x="5895703" y="2809353"/>
                  <a:pt x="5607885" y="2862322"/>
                </a:cubicBezTo>
                <a:cubicBezTo>
                  <a:pt x="5320067" y="2915291"/>
                  <a:pt x="5228572" y="2824748"/>
                  <a:pt x="5030942" y="2862322"/>
                </a:cubicBezTo>
                <a:cubicBezTo>
                  <a:pt x="4833312" y="2899896"/>
                  <a:pt x="4763826" y="2827694"/>
                  <a:pt x="4696315" y="2862322"/>
                </a:cubicBezTo>
                <a:cubicBezTo>
                  <a:pt x="4628804" y="2896950"/>
                  <a:pt x="4280951" y="2799480"/>
                  <a:pt x="4119372" y="2862322"/>
                </a:cubicBezTo>
                <a:cubicBezTo>
                  <a:pt x="3957793" y="2925164"/>
                  <a:pt x="3834559" y="2842711"/>
                  <a:pt x="3623201" y="2862322"/>
                </a:cubicBezTo>
                <a:cubicBezTo>
                  <a:pt x="3411843" y="2881933"/>
                  <a:pt x="3261942" y="2802713"/>
                  <a:pt x="2965486" y="2862322"/>
                </a:cubicBezTo>
                <a:cubicBezTo>
                  <a:pt x="2669031" y="2921931"/>
                  <a:pt x="2521147" y="2793097"/>
                  <a:pt x="2307771" y="2862322"/>
                </a:cubicBezTo>
                <a:cubicBezTo>
                  <a:pt x="2094396" y="2931547"/>
                  <a:pt x="1949617" y="2857855"/>
                  <a:pt x="1730829" y="2862322"/>
                </a:cubicBezTo>
                <a:cubicBezTo>
                  <a:pt x="1512041" y="2866789"/>
                  <a:pt x="1423083" y="2813261"/>
                  <a:pt x="1234658" y="2862322"/>
                </a:cubicBezTo>
                <a:cubicBezTo>
                  <a:pt x="1046233" y="2911383"/>
                  <a:pt x="961136" y="2827334"/>
                  <a:pt x="819259" y="2862322"/>
                </a:cubicBezTo>
                <a:cubicBezTo>
                  <a:pt x="677382" y="2897310"/>
                  <a:pt x="256614" y="2778730"/>
                  <a:pt x="0" y="2862322"/>
                </a:cubicBezTo>
                <a:cubicBezTo>
                  <a:pt x="-52814" y="2681196"/>
                  <a:pt x="49329" y="2444556"/>
                  <a:pt x="0" y="2261234"/>
                </a:cubicBezTo>
                <a:cubicBezTo>
                  <a:pt x="-49329" y="2077912"/>
                  <a:pt x="71833" y="1952161"/>
                  <a:pt x="0" y="1660147"/>
                </a:cubicBezTo>
                <a:cubicBezTo>
                  <a:pt x="-71833" y="1368133"/>
                  <a:pt x="29303" y="1262860"/>
                  <a:pt x="0" y="1087682"/>
                </a:cubicBezTo>
                <a:cubicBezTo>
                  <a:pt x="-29303" y="912505"/>
                  <a:pt x="64804" y="41799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3027743338">
                  <a:prstGeom prst="rect">
                    <a:avLst/>
                  </a:prstGeom>
                  <ask:type>
                    <ask:lineSketchScribble/>
                  </ask:type>
                </ask:lineSketchStyleProps>
              </a:ext>
            </a:extLst>
          </a:ln>
        </p:spPr>
        <p:txBody>
          <a:bodyPr wrap="square" rtlCol="0">
            <a:spAutoFit/>
          </a:bodyPr>
          <a:lstStyle/>
          <a:p>
            <a:r>
              <a:rPr lang="en-US" sz="3600" u="sng" dirty="0">
                <a:solidFill>
                  <a:srgbClr val="FFFF00"/>
                </a:solidFill>
              </a:rPr>
              <a:t>The Point:</a:t>
            </a:r>
          </a:p>
          <a:p>
            <a:endParaRPr lang="en-US" sz="3600" dirty="0">
              <a:solidFill>
                <a:schemeClr val="bg1"/>
              </a:solidFill>
            </a:endParaRPr>
          </a:p>
          <a:p>
            <a:r>
              <a:rPr lang="en-US" sz="3600" dirty="0">
                <a:solidFill>
                  <a:schemeClr val="bg1"/>
                </a:solidFill>
              </a:rPr>
              <a:t>Discern what the will of God is</a:t>
            </a:r>
          </a:p>
          <a:p>
            <a:r>
              <a:rPr lang="en-US" sz="3600" dirty="0">
                <a:solidFill>
                  <a:schemeClr val="bg1"/>
                </a:solidFill>
              </a:rPr>
              <a:t>Now see what is :</a:t>
            </a:r>
          </a:p>
          <a:p>
            <a:r>
              <a:rPr lang="en-US" sz="3600" dirty="0">
                <a:solidFill>
                  <a:schemeClr val="bg1"/>
                </a:solidFill>
              </a:rPr>
              <a:t>Good, well pleasing to God, &amp; perfect</a:t>
            </a:r>
          </a:p>
        </p:txBody>
      </p:sp>
    </p:spTree>
    <p:extLst>
      <p:ext uri="{BB962C8B-B14F-4D97-AF65-F5344CB8AC3E}">
        <p14:creationId xmlns:p14="http://schemas.microsoft.com/office/powerpoint/2010/main" val="33582142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394" y="3079790"/>
            <a:ext cx="7484806" cy="3016210"/>
          </a:xfrm>
          <a:prstGeom prst="rect">
            <a:avLst/>
          </a:prstGeom>
          <a:noFill/>
        </p:spPr>
        <p:txBody>
          <a:bodyPr wrap="square" rtlCol="0">
            <a:spAutoFit/>
          </a:bodyPr>
          <a:lstStyle/>
          <a:p>
            <a:pPr marL="400050" indent="-400050">
              <a:buFont typeface="+mj-lt"/>
              <a:buAutoNum type="romanUcPeriod"/>
            </a:pPr>
            <a:r>
              <a:rPr lang="en-US" sz="4000" dirty="0">
                <a:solidFill>
                  <a:schemeClr val="bg1"/>
                </a:solidFill>
                <a:latin typeface="Times New Roman" pitchFamily="18" charset="0"/>
                <a:cs typeface="Times New Roman" pitchFamily="18" charset="0"/>
              </a:rPr>
              <a:t>The </a:t>
            </a:r>
            <a:r>
              <a:rPr lang="en-US" sz="4000" i="1" dirty="0">
                <a:solidFill>
                  <a:srgbClr val="FFFF00"/>
                </a:solidFill>
                <a:latin typeface="Times New Roman" pitchFamily="18" charset="0"/>
                <a:cs typeface="Times New Roman" pitchFamily="18" charset="0"/>
              </a:rPr>
              <a:t>Motive</a:t>
            </a:r>
            <a:r>
              <a:rPr lang="en-US" sz="4000" dirty="0">
                <a:solidFill>
                  <a:schemeClr val="bg1"/>
                </a:solidFill>
                <a:latin typeface="Times New Roman" pitchFamily="18" charset="0"/>
                <a:cs typeface="Times New Roman" pitchFamily="18" charset="0"/>
              </a:rPr>
              <a:t> for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Nature</a:t>
            </a:r>
            <a:r>
              <a:rPr lang="en-US" sz="4000" dirty="0">
                <a:solidFill>
                  <a:schemeClr val="bg1"/>
                </a:solidFill>
                <a:latin typeface="Times New Roman" pitchFamily="18" charset="0"/>
                <a:cs typeface="Times New Roman" pitchFamily="18" charset="0"/>
              </a:rPr>
              <a:t> of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Offering</a:t>
            </a:r>
            <a:r>
              <a:rPr lang="en-US" sz="4000" dirty="0">
                <a:solidFill>
                  <a:schemeClr val="bg1"/>
                </a:solidFill>
                <a:latin typeface="Times New Roman" pitchFamily="18" charset="0"/>
                <a:cs typeface="Times New Roman" pitchFamily="18" charset="0"/>
              </a:rPr>
              <a:t> of the Sacrifice</a:t>
            </a:r>
          </a:p>
          <a:p>
            <a:pPr marL="400050" indent="-400050">
              <a:buFont typeface="+mj-lt"/>
              <a:buAutoNum type="romanUcPeriod"/>
            </a:pPr>
            <a:endParaRPr lang="en-US" sz="1000" dirty="0">
              <a:solidFill>
                <a:schemeClr val="bg1"/>
              </a:solidFill>
              <a:latin typeface="Times New Roman" pitchFamily="18" charset="0"/>
              <a:cs typeface="Times New Roman" pitchFamily="18" charset="0"/>
            </a:endParaRPr>
          </a:p>
          <a:p>
            <a:pPr marL="400050" indent="-400050">
              <a:buFont typeface="+mj-lt"/>
              <a:buAutoNum type="romanUcPeriod"/>
            </a:pPr>
            <a:r>
              <a:rPr lang="en-US" sz="4000" dirty="0">
                <a:solidFill>
                  <a:schemeClr val="bg1"/>
                </a:solidFill>
                <a:latin typeface="Times New Roman" pitchFamily="18" charset="0"/>
                <a:cs typeface="Times New Roman" pitchFamily="18" charset="0"/>
              </a:rPr>
              <a:t> The </a:t>
            </a:r>
            <a:r>
              <a:rPr lang="en-US" sz="4000" i="1" dirty="0">
                <a:solidFill>
                  <a:srgbClr val="FFFF00"/>
                </a:solidFill>
                <a:latin typeface="Times New Roman" pitchFamily="18" charset="0"/>
                <a:cs typeface="Times New Roman" pitchFamily="18" charset="0"/>
              </a:rPr>
              <a:t>Testing</a:t>
            </a:r>
            <a:r>
              <a:rPr lang="en-US" sz="4000" dirty="0">
                <a:solidFill>
                  <a:schemeClr val="bg1"/>
                </a:solidFill>
                <a:latin typeface="Times New Roman" pitchFamily="18" charset="0"/>
                <a:cs typeface="Times New Roman" pitchFamily="18" charset="0"/>
              </a:rPr>
              <a:t> of the Sacrifice</a:t>
            </a:r>
          </a:p>
        </p:txBody>
      </p:sp>
    </p:spTree>
    <p:extLst>
      <p:ext uri="{BB962C8B-B14F-4D97-AF65-F5344CB8AC3E}">
        <p14:creationId xmlns:p14="http://schemas.microsoft.com/office/powerpoint/2010/main" val="42215640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2769</TotalTime>
  <Words>1558</Words>
  <Application>Microsoft Office PowerPoint</Application>
  <PresentationFormat>On-screen Show (4:3)</PresentationFormat>
  <Paragraphs>179</Paragraphs>
  <Slides>30</Slides>
  <Notes>0</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30</vt:i4>
      </vt:variant>
    </vt:vector>
  </HeadingPairs>
  <TitlesOfParts>
    <vt:vector size="42" baseType="lpstr">
      <vt:lpstr>Arial</vt:lpstr>
      <vt:lpstr>Calibri</vt:lpstr>
      <vt:lpstr>Times New Roman</vt:lpstr>
      <vt:lpstr>Arial Nova</vt:lpstr>
      <vt:lpstr>Office Theme</vt:lpstr>
      <vt:lpstr>1_Office Theme</vt:lpstr>
      <vt:lpstr>2_Office Theme</vt:lpstr>
      <vt:lpstr>3_Office Theme</vt:lpstr>
      <vt:lpstr>4_Office Theme</vt:lpstr>
      <vt:lpstr>5_Office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30</cp:revision>
  <dcterms:created xsi:type="dcterms:W3CDTF">2012-05-20T20:15:40Z</dcterms:created>
  <dcterms:modified xsi:type="dcterms:W3CDTF">2020-07-26T03:46:34Z</dcterms:modified>
</cp:coreProperties>
</file>