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51" r:id="rId2"/>
    <p:sldMasterId id="2147483672" r:id="rId3"/>
  </p:sldMasterIdLst>
  <p:sldIdLst>
    <p:sldId id="267" r:id="rId4"/>
    <p:sldId id="268" r:id="rId5"/>
    <p:sldId id="259" r:id="rId6"/>
    <p:sldId id="261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Kristen ITC" panose="03050502040202030202" pitchFamily="66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1C1C1C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23" autoAdjust="0"/>
    <p:restoredTop sz="94660"/>
  </p:normalViewPr>
  <p:slideViewPr>
    <p:cSldViewPr>
      <p:cViewPr varScale="1">
        <p:scale>
          <a:sx n="59" d="100"/>
          <a:sy n="59" d="100"/>
        </p:scale>
        <p:origin x="12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ible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ible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304800"/>
            <a:ext cx="8229600" cy="624840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2F151-133C-4E00-B786-7F7A4BC3DBE1}" type="datetimeFigureOut">
              <a:rPr lang="en-US" smtClean="0"/>
              <a:pPr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00EAD-59CE-4445-8D7E-AA536E57F1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ible.bmp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38285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304800"/>
            <a:ext cx="8229600" cy="6248400"/>
          </a:xfrm>
          <a:prstGeom prst="rect">
            <a:avLst/>
          </a:prstGeom>
          <a:solidFill>
            <a:srgbClr val="FFFF99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6761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Sermon on the Mount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(Matt. 5-7)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54984"/>
            <a:ext cx="73152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Jesus’ mountain message has many comparisons to what others thought and did – with a challenge to do better (Matt. 5:1-48)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97984"/>
            <a:ext cx="7315200" cy="1631216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Matt 5:20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I say to you, that unless your righteousness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exceeds the righteousness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scribes and Pharisees, you will by no means enter the kingdom of heaven. 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0960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Kristen ITC" pitchFamily="66" charset="0"/>
              </a:rPr>
              <a:t>Righteousness Should Exceed That of Scribes &amp; Pharisees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286000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Kristen ITC" pitchFamily="66" charset="0"/>
              </a:rPr>
              <a:t>Righteousness</a:t>
            </a:r>
            <a:r>
              <a:rPr lang="en-US" sz="2800" dirty="0">
                <a:solidFill>
                  <a:srgbClr val="002060"/>
                </a:solidFill>
                <a:latin typeface="Kristen ITC" pitchFamily="66" charset="0"/>
              </a:rPr>
              <a:t>:</a:t>
            </a:r>
            <a:r>
              <a:rPr lang="en-US" sz="2400" dirty="0">
                <a:solidFill>
                  <a:srgbClr val="002060"/>
                </a:solidFill>
                <a:latin typeface="Kristen ITC" pitchFamily="66" charset="0"/>
              </a:rPr>
              <a:t> How strove to be right</a:t>
            </a:r>
          </a:p>
          <a:p>
            <a:endParaRPr lang="en-US" sz="2400" dirty="0">
              <a:solidFill>
                <a:srgbClr val="002060"/>
              </a:solidFill>
              <a:latin typeface="Kristen ITC" pitchFamily="66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Kristen ITC" pitchFamily="66" charset="0"/>
              </a:rPr>
              <a:t>Exceed:</a:t>
            </a:r>
            <a:r>
              <a:rPr lang="en-US" sz="2400" dirty="0">
                <a:solidFill>
                  <a:srgbClr val="002060"/>
                </a:solidFill>
                <a:latin typeface="Kristen ITC" pitchFamily="66" charset="0"/>
              </a:rPr>
              <a:t> Beyond, surpass, excel, outstrip</a:t>
            </a:r>
          </a:p>
          <a:p>
            <a:endParaRPr lang="en-US" sz="2400" dirty="0">
              <a:solidFill>
                <a:srgbClr val="002060"/>
              </a:solidFill>
              <a:latin typeface="Kristen ITC" pitchFamily="66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Kristen ITC" pitchFamily="66" charset="0"/>
              </a:rPr>
              <a:t>Challenge:</a:t>
            </a:r>
            <a:r>
              <a:rPr lang="en-US" sz="2400" dirty="0">
                <a:solidFill>
                  <a:srgbClr val="002060"/>
                </a:solidFill>
                <a:latin typeface="Kristen ITC" pitchFamily="66" charset="0"/>
              </a:rPr>
              <a:t> not in quantity, but in type and kind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5710" y="762000"/>
            <a:ext cx="7350090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  <a:p>
            <a:pPr algn="ctr"/>
            <a:r>
              <a:rPr lang="en-US" sz="8000" b="1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In</a:t>
            </a:r>
          </a:p>
          <a:p>
            <a:pPr algn="ctr"/>
            <a:r>
              <a:rPr lang="en-US" sz="8000" b="1" cap="none" spc="0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Righteousness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5092005"/>
            <a:ext cx="73914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Matt 5:20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I say to you, that unless your righteousness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exceeds the righteousness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the scribes and Pharisees, you will by no means enter the kingdom of heaven. </a:t>
            </a: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8200" y="32766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Taught but did not do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23:1-3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1238071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Good Theorist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Poor Practitioners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12192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Practice &amp; Teach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Doctrine of Christ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32766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Practice what we preach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7:21-23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Jas. 1:22-23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 Tim. 4:16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4971871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When we don’t – people see Hypocrisy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Rom. 2:24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1</a:t>
            </a:r>
          </a:p>
        </p:txBody>
      </p:sp>
      <p:sp>
        <p:nvSpPr>
          <p:cNvPr id="17" name="Right Arrow 16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8200" y="32766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Demanded of others what they would not do selves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Bound on Others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Refused to be Bound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Bind only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What God has Bound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32004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Can’t Bind more than God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16:19 ; 18:18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Gal. 1:6-9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Rom. 14:22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2</a:t>
            </a:r>
          </a:p>
        </p:txBody>
      </p:sp>
      <p:sp>
        <p:nvSpPr>
          <p:cNvPr id="14" name="Right Arrow 13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8200" y="3124200"/>
            <a:ext cx="312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Focus was to be praised of men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6:1-ff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23:5-12</a:t>
            </a:r>
          </a:p>
          <a:p>
            <a:pPr algn="ctr"/>
            <a:endParaRPr lang="en-US" sz="2400" dirty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en-US" sz="2400" dirty="0">
                <a:latin typeface="Arial Narrow" pitchFamily="34" charset="0"/>
              </a:rPr>
              <a:t>Motives: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Arial Narrow" pitchFamily="34" charset="0"/>
              </a:rPr>
              <a:t>Receive Praises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Arial Narrow" pitchFamily="34" charset="0"/>
              </a:rPr>
              <a:t>To hide sin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Did Righteousness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To Be Seen of Men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Do Righteousness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To Be Seen of God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30480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Focus to be seen of Lord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6:1-ff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Gal. 1:10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3</a:t>
            </a:r>
          </a:p>
        </p:txBody>
      </p:sp>
      <p:sp>
        <p:nvSpPr>
          <p:cNvPr id="14" name="Right Arrow 13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8200" y="31242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Shut the doors of kingdom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23:13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Shut the Kingdom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Against Men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Lead Others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Into the Kingdom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000" y="3048000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Lead others into Kingdom</a:t>
            </a:r>
          </a:p>
          <a:p>
            <a:pPr algn="ctr"/>
            <a:r>
              <a:rPr lang="en-US" sz="2400" i="1" dirty="0">
                <a:latin typeface="Arial Narrow" pitchFamily="34" charset="0"/>
              </a:rPr>
              <a:t>By instruction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Mark 15:15-16</a:t>
            </a:r>
          </a:p>
          <a:p>
            <a:pPr algn="ctr"/>
            <a:r>
              <a:rPr lang="en-US" sz="2400" i="1" dirty="0">
                <a:latin typeface="Arial Narrow" pitchFamily="34" charset="0"/>
              </a:rPr>
              <a:t>By example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 Peter 3:1-6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4</a:t>
            </a:r>
          </a:p>
        </p:txBody>
      </p:sp>
      <p:sp>
        <p:nvSpPr>
          <p:cNvPr id="14" name="Right Arrow 13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0" y="31242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Details important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Neglected important things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23:23-24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Careful Attention to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Details – Omitted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Weightier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Careful Attention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To Both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30480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Nothing should be neglected</a:t>
            </a:r>
            <a:endParaRPr lang="en-US" sz="2400" i="1" dirty="0">
              <a:latin typeface="Arial Narrow" pitchFamily="34" charset="0"/>
            </a:endParaRP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Micah 6:8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Eph. 5:15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12:7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5</a:t>
            </a:r>
          </a:p>
        </p:txBody>
      </p:sp>
      <p:sp>
        <p:nvSpPr>
          <p:cNvPr id="14" name="Right Arrow 13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0" y="30480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Clean outside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But full of sin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23:25-28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Careful to Avoid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Outward Sin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But Corrupt Within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Careful to Avoid</a:t>
            </a:r>
          </a:p>
          <a:p>
            <a:pPr marL="514350" indent="-514350" algn="ctr"/>
            <a:endParaRPr lang="en-US" sz="2400" dirty="0">
              <a:latin typeface="Kristen ITC" pitchFamily="66" charset="0"/>
            </a:endParaRP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Sins of the Heart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3048000"/>
            <a:ext cx="365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Pure within</a:t>
            </a:r>
            <a:endParaRPr lang="en-US" sz="2400" i="1" dirty="0">
              <a:latin typeface="Arial Narrow" pitchFamily="34" charset="0"/>
            </a:endParaRP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15:19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Prov. 23:7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Prov. 4:23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 Cor. 12:20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6</a:t>
            </a:r>
          </a:p>
        </p:txBody>
      </p:sp>
      <p:sp>
        <p:nvSpPr>
          <p:cNvPr id="16" name="Right Arrow 15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They</a:t>
            </a:r>
            <a:endParaRPr lang="en-US" sz="2800" dirty="0">
              <a:latin typeface="Kristen ITC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409700" y="3467100"/>
            <a:ext cx="63246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0" y="31242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Focus on sin of others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while ignoring own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7:1-5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2380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Found Fault With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Others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Neglected Own Sin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457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800" b="1" u="sng" dirty="0">
                <a:solidFill>
                  <a:srgbClr val="002060"/>
                </a:solidFill>
                <a:latin typeface="Kristen ITC" pitchFamily="66" charset="0"/>
              </a:rPr>
              <a:t>We</a:t>
            </a:r>
            <a:endParaRPr lang="en-US" sz="2800" dirty="0">
              <a:latin typeface="Kristen IT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2192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dirty="0">
                <a:latin typeface="Kristen ITC" pitchFamily="66" charset="0"/>
              </a:rPr>
              <a:t>Correct Own Sin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First</a:t>
            </a:r>
          </a:p>
          <a:p>
            <a:pPr marL="514350" indent="-514350" algn="ctr"/>
            <a:r>
              <a:rPr lang="en-US" sz="2400" dirty="0">
                <a:latin typeface="Kristen ITC" pitchFamily="66" charset="0"/>
              </a:rPr>
              <a:t>Then Help Others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31242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itchFamily="34" charset="0"/>
              </a:rPr>
              <a:t>Before we look at others</a:t>
            </a:r>
          </a:p>
          <a:p>
            <a:pPr algn="ctr"/>
            <a:r>
              <a:rPr lang="en-US" sz="2400" dirty="0">
                <a:latin typeface="Arial Narrow" pitchFamily="34" charset="0"/>
              </a:rPr>
              <a:t>Get own life right first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Matt. 7:1-5</a:t>
            </a: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7</a:t>
            </a:r>
          </a:p>
        </p:txBody>
      </p:sp>
      <p:sp>
        <p:nvSpPr>
          <p:cNvPr id="14" name="Right Arrow 13"/>
          <p:cNvSpPr/>
          <p:nvPr/>
        </p:nvSpPr>
        <p:spPr>
          <a:xfrm rot="19348556">
            <a:off x="533399" y="2124744"/>
            <a:ext cx="8139271" cy="2514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Exceeding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57400" y="2286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1</a:t>
            </a:r>
          </a:p>
        </p:txBody>
      </p:sp>
      <p:sp>
        <p:nvSpPr>
          <p:cNvPr id="3" name="Rectangle 2"/>
          <p:cNvSpPr/>
          <p:nvPr/>
        </p:nvSpPr>
        <p:spPr>
          <a:xfrm rot="16200000">
            <a:off x="-1632498" y="2623099"/>
            <a:ext cx="50193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Exceeding </a:t>
            </a:r>
            <a:r>
              <a:rPr lang="en-US" sz="5400" b="1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In</a:t>
            </a:r>
          </a:p>
          <a:p>
            <a:pPr algn="ctr"/>
            <a:r>
              <a:rPr lang="en-US" sz="5400" b="1" cap="none" spc="0" dirty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Righteousness</a:t>
            </a:r>
          </a:p>
        </p:txBody>
      </p:sp>
      <p:sp>
        <p:nvSpPr>
          <p:cNvPr id="4" name="Oval 3"/>
          <p:cNvSpPr/>
          <p:nvPr/>
        </p:nvSpPr>
        <p:spPr>
          <a:xfrm>
            <a:off x="2057400" y="11557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2057400" y="20828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3</a:t>
            </a:r>
          </a:p>
        </p:txBody>
      </p:sp>
      <p:sp>
        <p:nvSpPr>
          <p:cNvPr id="6" name="Oval 5"/>
          <p:cNvSpPr/>
          <p:nvPr/>
        </p:nvSpPr>
        <p:spPr>
          <a:xfrm>
            <a:off x="2057400" y="30099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4</a:t>
            </a:r>
          </a:p>
        </p:txBody>
      </p:sp>
      <p:sp>
        <p:nvSpPr>
          <p:cNvPr id="7" name="Oval 6"/>
          <p:cNvSpPr/>
          <p:nvPr/>
        </p:nvSpPr>
        <p:spPr>
          <a:xfrm>
            <a:off x="2057400" y="39370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2057400" y="48641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6</a:t>
            </a:r>
          </a:p>
        </p:txBody>
      </p:sp>
      <p:sp>
        <p:nvSpPr>
          <p:cNvPr id="9" name="Oval 8"/>
          <p:cNvSpPr/>
          <p:nvPr/>
        </p:nvSpPr>
        <p:spPr>
          <a:xfrm>
            <a:off x="2057400" y="5791200"/>
            <a:ext cx="762000" cy="838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risten ITC" pitchFamily="66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228600"/>
            <a:ext cx="5791200" cy="707886"/>
          </a:xfrm>
          <a:prstGeom prst="rect">
            <a:avLst/>
          </a:prstGeom>
          <a:solidFill>
            <a:srgbClr val="FFFF99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good theorist – poor practitioners</a:t>
            </a:r>
          </a:p>
          <a:p>
            <a:r>
              <a:rPr lang="en-US" sz="2000" dirty="0">
                <a:latin typeface="Kristen ITC" pitchFamily="66" charset="0"/>
              </a:rPr>
              <a:t>We: practice &amp; the doctrine of Christ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1219200"/>
            <a:ext cx="5791200" cy="707886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bound on others –refused to be bound</a:t>
            </a:r>
          </a:p>
          <a:p>
            <a:r>
              <a:rPr lang="en-US" sz="2000" dirty="0">
                <a:latin typeface="Kristen ITC" pitchFamily="66" charset="0"/>
              </a:rPr>
              <a:t>We: bind only what God has bound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2111514"/>
            <a:ext cx="5791200" cy="707886"/>
          </a:xfrm>
          <a:prstGeom prst="rect">
            <a:avLst/>
          </a:prstGeom>
          <a:solidFill>
            <a:srgbClr val="FFFF99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did righteousness to be seen of men</a:t>
            </a:r>
          </a:p>
          <a:p>
            <a:r>
              <a:rPr lang="en-US" sz="2000" dirty="0">
                <a:latin typeface="Kristen ITC" pitchFamily="66" charset="0"/>
              </a:rPr>
              <a:t>We: do righteousness to be seen of God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3025914"/>
            <a:ext cx="5791200" cy="707886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shut the kingdom against men</a:t>
            </a:r>
          </a:p>
          <a:p>
            <a:r>
              <a:rPr lang="en-US" sz="2000" dirty="0">
                <a:latin typeface="Kristen ITC" pitchFamily="66" charset="0"/>
              </a:rPr>
              <a:t>We: lead others into the kingdom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1800" y="3962400"/>
            <a:ext cx="5791200" cy="707886"/>
          </a:xfrm>
          <a:prstGeom prst="rect">
            <a:avLst/>
          </a:prstGeom>
          <a:solidFill>
            <a:srgbClr val="FFFF99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careful in details – omit the weightier</a:t>
            </a:r>
          </a:p>
          <a:p>
            <a:r>
              <a:rPr lang="en-US" sz="2000" dirty="0">
                <a:latin typeface="Kristen ITC" pitchFamily="66" charset="0"/>
              </a:rPr>
              <a:t>We: careful attention to both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4930914"/>
            <a:ext cx="5791200" cy="707886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careful to avoid outward sin</a:t>
            </a:r>
          </a:p>
          <a:p>
            <a:r>
              <a:rPr lang="en-US" sz="2000" dirty="0">
                <a:latin typeface="Kristen ITC" pitchFamily="66" charset="0"/>
              </a:rPr>
              <a:t>We: careful to avoid sins of the heart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1800" y="5845314"/>
            <a:ext cx="5791200" cy="707886"/>
          </a:xfrm>
          <a:prstGeom prst="rect">
            <a:avLst/>
          </a:prstGeom>
          <a:solidFill>
            <a:srgbClr val="FFFF99">
              <a:alpha val="8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risten ITC" pitchFamily="66" charset="0"/>
              </a:rPr>
              <a:t>They: found fault with others – neglect own</a:t>
            </a:r>
          </a:p>
          <a:p>
            <a:r>
              <a:rPr lang="en-US" sz="2000" dirty="0">
                <a:latin typeface="Kristen ITC" pitchFamily="66" charset="0"/>
              </a:rPr>
              <a:t>We: correct own sin first – then help others</a:t>
            </a:r>
          </a:p>
        </p:txBody>
      </p:sp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400" dirty="0" smtClean="0">
            <a:latin typeface="Kristen ITC" pitchFamily="66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558</Words>
  <Application>Microsoft Office PowerPoint</Application>
  <PresentationFormat>On-screen Show (4:3)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Kristen ITC</vt:lpstr>
      <vt:lpstr>Times New Roman</vt:lpstr>
      <vt:lpstr>Arial Narrow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69</cp:revision>
  <dcterms:created xsi:type="dcterms:W3CDTF">2010-01-08T03:20:08Z</dcterms:created>
  <dcterms:modified xsi:type="dcterms:W3CDTF">2020-07-19T12:26:45Z</dcterms:modified>
</cp:coreProperties>
</file>