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31" r:id="rId1"/>
    <p:sldMasterId id="2147483732" r:id="rId2"/>
    <p:sldMasterId id="2147483744" r:id="rId3"/>
    <p:sldMasterId id="2147483768" r:id="rId4"/>
  </p:sldMasterIdLst>
  <p:sldIdLst>
    <p:sldId id="257" r:id="rId5"/>
    <p:sldId id="260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2" r:id="rId14"/>
    <p:sldId id="323" r:id="rId15"/>
    <p:sldId id="324" r:id="rId16"/>
    <p:sldId id="325" r:id="rId17"/>
    <p:sldId id="326" r:id="rId18"/>
    <p:sldId id="327" r:id="rId19"/>
    <p:sldId id="328" r:id="rId20"/>
    <p:sldId id="329" r:id="rId21"/>
    <p:sldId id="330" r:id="rId22"/>
    <p:sldId id="331" r:id="rId23"/>
    <p:sldId id="332" r:id="rId24"/>
    <p:sldId id="333" r:id="rId25"/>
    <p:sldId id="321" r:id="rId26"/>
  </p:sldIdLst>
  <p:sldSz cx="9144000" cy="6858000" type="screen4x3"/>
  <p:notesSz cx="7077075" cy="9363075"/>
  <p:embeddedFontLst>
    <p:embeddedFont>
      <p:font typeface="Arial Narrow" panose="020B0606020202030204" pitchFamily="34" charset="0"/>
      <p:regular r:id="rId27"/>
      <p:bold r:id="rId28"/>
      <p:italic r:id="rId29"/>
      <p:boldItalic r:id="rId30"/>
    </p:embeddedFont>
    <p:embeddedFont>
      <p:font typeface="Arial Nova" panose="020B0504020202020204" pitchFamily="34" charset="0"/>
      <p:regular r:id="rId31"/>
      <p:bold r:id="rId32"/>
      <p:italic r:id="rId33"/>
      <p:boldItalic r:id="rId34"/>
    </p:embeddedFont>
    <p:embeddedFont>
      <p:font typeface="Avenir Next LT Pro" panose="020B0504020202020204" pitchFamily="34" charset="0"/>
      <p:regular r:id="rId35"/>
      <p:bold r:id="rId36"/>
      <p:italic r:id="rId37"/>
      <p:boldItalic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Calibri Light" panose="020F0302020204030204" pitchFamily="34" charset="0"/>
      <p:regular r:id="rId43"/>
      <p: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626"/>
    <a:srgbClr val="000000"/>
    <a:srgbClr val="E6E6E6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41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3.fntdata"/><Relationship Id="rId21" Type="http://schemas.openxmlformats.org/officeDocument/2006/relationships/slide" Target="slides/slide17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5.fntdata"/><Relationship Id="rId44" Type="http://schemas.openxmlformats.org/officeDocument/2006/relationships/font" Target="fonts/font18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font" Target="fonts/font17.fntdata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font" Target="fonts/font1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54" y="1124712"/>
            <a:ext cx="8277606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54" y="4727448"/>
            <a:ext cx="8277606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2054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7/12/2020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52260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624870" y="434802"/>
            <a:ext cx="146304" cy="528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433989" y="4501201"/>
            <a:ext cx="8276022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121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76" y="2478024"/>
            <a:ext cx="7626096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05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418658" y="4981421"/>
            <a:ext cx="8351217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374126" y="5118581"/>
            <a:ext cx="109728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38" y="640080"/>
            <a:ext cx="8167878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936" y="5102352"/>
            <a:ext cx="795528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26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6676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59452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562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76" y="2372650"/>
            <a:ext cx="370332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76" y="3203688"/>
            <a:ext cx="370332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59452" y="2372650"/>
            <a:ext cx="370332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9452" y="3203688"/>
            <a:ext cx="370332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02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499390" y="1533525"/>
            <a:ext cx="8187797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456813" y="2971798"/>
            <a:ext cx="96012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244" y="1938528"/>
            <a:ext cx="7632954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33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1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894" y="1709928"/>
            <a:ext cx="5047488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29000"/>
            <a:ext cx="2324862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7/12/2020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7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23894" y="1161288"/>
            <a:ext cx="5047488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38144"/>
            <a:ext cx="2324862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7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43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82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54" y="1124712"/>
            <a:ext cx="8277606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54" y="4727448"/>
            <a:ext cx="8277606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2054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7/12/2020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52260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624870" y="434802"/>
            <a:ext cx="146304" cy="528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433989" y="4501201"/>
            <a:ext cx="8276022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58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76" y="2478024"/>
            <a:ext cx="7626096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693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418658" y="4981421"/>
            <a:ext cx="8351217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374126" y="5118581"/>
            <a:ext cx="109728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38" y="640080"/>
            <a:ext cx="8167878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936" y="5102352"/>
            <a:ext cx="795528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8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6676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59452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4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76" y="2372650"/>
            <a:ext cx="370332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76" y="3203688"/>
            <a:ext cx="370332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59452" y="2372650"/>
            <a:ext cx="370332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9452" y="3203688"/>
            <a:ext cx="370332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91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499390" y="1533525"/>
            <a:ext cx="8187797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456813" y="2971798"/>
            <a:ext cx="96012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244" y="1938528"/>
            <a:ext cx="7632954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55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07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894" y="1709928"/>
            <a:ext cx="5047488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29000"/>
            <a:ext cx="2324862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7/12/2020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8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23894" y="1161288"/>
            <a:ext cx="5047488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38144"/>
            <a:ext cx="2324862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4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9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81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4FC5A-5D43-469D-BA8D-592A15F008C6}" type="datetimeFigureOut">
              <a:rPr lang="en-US"/>
              <a:pPr>
                <a:defRPr/>
              </a:pPr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E386D-87E6-4D49-8829-2D1419513C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10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EC876-80B2-471A-AE9B-B80DF281412C}" type="datetimeFigureOut">
              <a:rPr lang="en-US"/>
              <a:pPr>
                <a:defRPr/>
              </a:pPr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940F7-F04E-46B2-91B2-BD21F2FA41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75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A8D1C-B0D9-40BA-B7EC-B9EFF85CF7AD}" type="datetimeFigureOut">
              <a:rPr lang="en-US"/>
              <a:pPr>
                <a:defRPr/>
              </a:pPr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7A9D1-13CC-4D56-A425-1BA0837BD6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63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29C39-B8E2-416B-8294-358A10AD89FB}" type="datetimeFigureOut">
              <a:rPr lang="en-US"/>
              <a:pPr>
                <a:defRPr/>
              </a:pPr>
              <a:t>7/12/2020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80DB2-4E13-4734-9C24-47DC79ADD0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29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3DD06-3BDE-4DFA-96C9-AE48F74035AF}" type="datetimeFigureOut">
              <a:rPr lang="en-US"/>
              <a:pPr>
                <a:defRPr/>
              </a:pPr>
              <a:t>7/12/2020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0E728-C92F-46FE-95CC-F669B268D9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82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ADF40-EC34-4EB8-9A7B-59DCC3F23508}" type="datetimeFigureOut">
              <a:rPr lang="en-US"/>
              <a:pPr>
                <a:defRPr/>
              </a:pPr>
              <a:t>7/12/2020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AD794-116A-46A2-A9FC-832497B210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03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BF91-4D3A-4E6A-806F-391E9C550485}" type="datetimeFigureOut">
              <a:rPr lang="en-US"/>
              <a:pPr>
                <a:defRPr/>
              </a:pPr>
              <a:t>7/12/2020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32983-0A8F-40C4-8664-6401412E84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252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2A3B4-FEB9-4CCB-8BEC-18D6BAB8CC00}" type="datetimeFigureOut">
              <a:rPr lang="en-US"/>
              <a:pPr>
                <a:defRPr/>
              </a:pPr>
              <a:t>7/12/2020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3EE87-D65B-46A8-98C4-7C8D0CECA8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49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7AEA6-4D67-449C-876A-BF9923BAB370}" type="datetimeFigureOut">
              <a:rPr lang="en-US"/>
              <a:pPr>
                <a:defRPr/>
              </a:pPr>
              <a:t>7/12/2020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8E3C2-95F4-4660-8EBE-3E99E839BE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48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EF155-50EE-41AF-B822-ECD18D4D0982}" type="datetimeFigureOut">
              <a:rPr lang="en-US"/>
              <a:pPr>
                <a:defRPr/>
              </a:pPr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9B674-211D-41BC-99D9-523EF738A3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43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705C2-23BA-43B6-A315-B73D9FAF4F9C}" type="datetimeFigureOut">
              <a:rPr lang="en-US"/>
              <a:pPr>
                <a:defRPr/>
              </a:pPr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6B326-E97D-4EA6-8C5F-535D008CF6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22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87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21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95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7/12/2020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50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7/12/2020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95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7/12/2020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674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7/12/2020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23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7/12/2020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16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7/12/2020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35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34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37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3B000F-F3F3-4995-9C43-B4D2648E4C54}"/>
              </a:ext>
            </a:extLst>
          </p:cNvPr>
          <p:cNvSpPr/>
          <p:nvPr userDrawn="1"/>
        </p:nvSpPr>
        <p:spPr>
          <a:xfrm>
            <a:off x="463149" y="337603"/>
            <a:ext cx="8238478" cy="6205491"/>
          </a:xfrm>
          <a:prstGeom prst="roundRect">
            <a:avLst>
              <a:gd name="adj" fmla="val 3506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687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30" r:id="rId5"/>
    <p:sldLayoutId id="2147483724" r:id="rId6"/>
    <p:sldLayoutId id="2147483725" r:id="rId7"/>
    <p:sldLayoutId id="2147483726" r:id="rId8"/>
    <p:sldLayoutId id="2147483729" r:id="rId9"/>
    <p:sldLayoutId id="2147483727" r:id="rId10"/>
    <p:sldLayoutId id="2147483728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3B000F-F3F3-4995-9C43-B4D2648E4C54}"/>
              </a:ext>
            </a:extLst>
          </p:cNvPr>
          <p:cNvSpPr/>
          <p:nvPr userDrawn="1"/>
        </p:nvSpPr>
        <p:spPr>
          <a:xfrm>
            <a:off x="471775" y="346229"/>
            <a:ext cx="8238478" cy="6205491"/>
          </a:xfrm>
          <a:prstGeom prst="roundRect">
            <a:avLst>
              <a:gd name="adj" fmla="val 3506"/>
            </a:avLst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89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818C05A-1434-44EA-AC28-4112CAAF04E1}" type="datetimeFigureOut">
              <a:rPr lang="en-US"/>
              <a:pPr>
                <a:defRPr/>
              </a:pPr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2D4F40-4301-436E-979E-AF66EA187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3079" name="Group 10"/>
          <p:cNvGrpSpPr>
            <a:grpSpLocks/>
          </p:cNvGrpSpPr>
          <p:nvPr userDrawn="1"/>
        </p:nvGrpSpPr>
        <p:grpSpPr bwMode="auto">
          <a:xfrm rot="5400000">
            <a:off x="8191500" y="3810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080" name="Group 18"/>
          <p:cNvGrpSpPr>
            <a:grpSpLocks/>
          </p:cNvGrpSpPr>
          <p:nvPr userDrawn="1"/>
        </p:nvGrpSpPr>
        <p:grpSpPr bwMode="auto">
          <a:xfrm rot="5400000">
            <a:off x="342900" y="38100"/>
            <a:ext cx="609600" cy="1295400"/>
            <a:chOff x="228600" y="0"/>
            <a:chExt cx="609600" cy="6858000"/>
          </a:xfrm>
        </p:grpSpPr>
        <p:sp>
          <p:nvSpPr>
            <p:cNvPr id="20" name="Rectangle 19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6337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793283-4566-4043-B1CB-AA3553EF92C3}"/>
              </a:ext>
            </a:extLst>
          </p:cNvPr>
          <p:cNvSpPr/>
          <p:nvPr userDrawn="1"/>
        </p:nvSpPr>
        <p:spPr>
          <a:xfrm>
            <a:off x="628650" y="365126"/>
            <a:ext cx="7886700" cy="6228714"/>
          </a:xfrm>
          <a:custGeom>
            <a:avLst/>
            <a:gdLst>
              <a:gd name="connsiteX0" fmla="*/ 0 w 7886700"/>
              <a:gd name="connsiteY0" fmla="*/ 184681 h 6228714"/>
              <a:gd name="connsiteX1" fmla="*/ 184681 w 7886700"/>
              <a:gd name="connsiteY1" fmla="*/ 0 h 6228714"/>
              <a:gd name="connsiteX2" fmla="*/ 642555 w 7886700"/>
              <a:gd name="connsiteY2" fmla="*/ 0 h 6228714"/>
              <a:gd name="connsiteX3" fmla="*/ 1476296 w 7886700"/>
              <a:gd name="connsiteY3" fmla="*/ 0 h 6228714"/>
              <a:gd name="connsiteX4" fmla="*/ 1934171 w 7886700"/>
              <a:gd name="connsiteY4" fmla="*/ 0 h 6228714"/>
              <a:gd name="connsiteX5" fmla="*/ 2692738 w 7886700"/>
              <a:gd name="connsiteY5" fmla="*/ 0 h 6228714"/>
              <a:gd name="connsiteX6" fmla="*/ 3300959 w 7886700"/>
              <a:gd name="connsiteY6" fmla="*/ 0 h 6228714"/>
              <a:gd name="connsiteX7" fmla="*/ 3758834 w 7886700"/>
              <a:gd name="connsiteY7" fmla="*/ 0 h 6228714"/>
              <a:gd name="connsiteX8" fmla="*/ 4592575 w 7886700"/>
              <a:gd name="connsiteY8" fmla="*/ 0 h 6228714"/>
              <a:gd name="connsiteX9" fmla="*/ 5050449 w 7886700"/>
              <a:gd name="connsiteY9" fmla="*/ 0 h 6228714"/>
              <a:gd name="connsiteX10" fmla="*/ 5733843 w 7886700"/>
              <a:gd name="connsiteY10" fmla="*/ 0 h 6228714"/>
              <a:gd name="connsiteX11" fmla="*/ 6492411 w 7886700"/>
              <a:gd name="connsiteY11" fmla="*/ 0 h 6228714"/>
              <a:gd name="connsiteX12" fmla="*/ 7702019 w 7886700"/>
              <a:gd name="connsiteY12" fmla="*/ 0 h 6228714"/>
              <a:gd name="connsiteX13" fmla="*/ 7886700 w 7886700"/>
              <a:gd name="connsiteY13" fmla="*/ 184681 h 6228714"/>
              <a:gd name="connsiteX14" fmla="*/ 7886700 w 7886700"/>
              <a:gd name="connsiteY14" fmla="*/ 718533 h 6228714"/>
              <a:gd name="connsiteX15" fmla="*/ 7886700 w 7886700"/>
              <a:gd name="connsiteY15" fmla="*/ 1428166 h 6228714"/>
              <a:gd name="connsiteX16" fmla="*/ 7886700 w 7886700"/>
              <a:gd name="connsiteY16" fmla="*/ 1903424 h 6228714"/>
              <a:gd name="connsiteX17" fmla="*/ 7886700 w 7886700"/>
              <a:gd name="connsiteY17" fmla="*/ 2671650 h 6228714"/>
              <a:gd name="connsiteX18" fmla="*/ 7886700 w 7886700"/>
              <a:gd name="connsiteY18" fmla="*/ 3381283 h 6228714"/>
              <a:gd name="connsiteX19" fmla="*/ 7886700 w 7886700"/>
              <a:gd name="connsiteY19" fmla="*/ 4149509 h 6228714"/>
              <a:gd name="connsiteX20" fmla="*/ 7886700 w 7886700"/>
              <a:gd name="connsiteY20" fmla="*/ 4624768 h 6228714"/>
              <a:gd name="connsiteX21" fmla="*/ 7886700 w 7886700"/>
              <a:gd name="connsiteY21" fmla="*/ 5217213 h 6228714"/>
              <a:gd name="connsiteX22" fmla="*/ 7886700 w 7886700"/>
              <a:gd name="connsiteY22" fmla="*/ 6044033 h 6228714"/>
              <a:gd name="connsiteX23" fmla="*/ 7702019 w 7886700"/>
              <a:gd name="connsiteY23" fmla="*/ 6228714 h 6228714"/>
              <a:gd name="connsiteX24" fmla="*/ 7093798 w 7886700"/>
              <a:gd name="connsiteY24" fmla="*/ 6228714 h 6228714"/>
              <a:gd name="connsiteX25" fmla="*/ 6485577 w 7886700"/>
              <a:gd name="connsiteY25" fmla="*/ 6228714 h 6228714"/>
              <a:gd name="connsiteX26" fmla="*/ 6027703 w 7886700"/>
              <a:gd name="connsiteY26" fmla="*/ 6228714 h 6228714"/>
              <a:gd name="connsiteX27" fmla="*/ 5193962 w 7886700"/>
              <a:gd name="connsiteY27" fmla="*/ 6228714 h 6228714"/>
              <a:gd name="connsiteX28" fmla="*/ 4435394 w 7886700"/>
              <a:gd name="connsiteY28" fmla="*/ 6228714 h 6228714"/>
              <a:gd name="connsiteX29" fmla="*/ 3902346 w 7886700"/>
              <a:gd name="connsiteY29" fmla="*/ 6228714 h 6228714"/>
              <a:gd name="connsiteX30" fmla="*/ 3369299 w 7886700"/>
              <a:gd name="connsiteY30" fmla="*/ 6228714 h 6228714"/>
              <a:gd name="connsiteX31" fmla="*/ 2535558 w 7886700"/>
              <a:gd name="connsiteY31" fmla="*/ 6228714 h 6228714"/>
              <a:gd name="connsiteX32" fmla="*/ 1776990 w 7886700"/>
              <a:gd name="connsiteY32" fmla="*/ 6228714 h 6228714"/>
              <a:gd name="connsiteX33" fmla="*/ 1319116 w 7886700"/>
              <a:gd name="connsiteY33" fmla="*/ 6228714 h 6228714"/>
              <a:gd name="connsiteX34" fmla="*/ 184681 w 7886700"/>
              <a:gd name="connsiteY34" fmla="*/ 6228714 h 6228714"/>
              <a:gd name="connsiteX35" fmla="*/ 0 w 7886700"/>
              <a:gd name="connsiteY35" fmla="*/ 6044033 h 6228714"/>
              <a:gd name="connsiteX36" fmla="*/ 0 w 7886700"/>
              <a:gd name="connsiteY36" fmla="*/ 5275807 h 6228714"/>
              <a:gd name="connsiteX37" fmla="*/ 0 w 7886700"/>
              <a:gd name="connsiteY37" fmla="*/ 4741955 h 6228714"/>
              <a:gd name="connsiteX38" fmla="*/ 0 w 7886700"/>
              <a:gd name="connsiteY38" fmla="*/ 4032322 h 6228714"/>
              <a:gd name="connsiteX39" fmla="*/ 0 w 7886700"/>
              <a:gd name="connsiteY39" fmla="*/ 3381283 h 6228714"/>
              <a:gd name="connsiteX40" fmla="*/ 0 w 7886700"/>
              <a:gd name="connsiteY40" fmla="*/ 2906024 h 6228714"/>
              <a:gd name="connsiteX41" fmla="*/ 0 w 7886700"/>
              <a:gd name="connsiteY41" fmla="*/ 2196392 h 6228714"/>
              <a:gd name="connsiteX42" fmla="*/ 0 w 7886700"/>
              <a:gd name="connsiteY42" fmla="*/ 1486759 h 6228714"/>
              <a:gd name="connsiteX43" fmla="*/ 0 w 7886700"/>
              <a:gd name="connsiteY43" fmla="*/ 835720 h 6228714"/>
              <a:gd name="connsiteX44" fmla="*/ 0 w 7886700"/>
              <a:gd name="connsiteY44" fmla="*/ 184681 h 622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886700" h="6228714" fill="none" extrusionOk="0">
                <a:moveTo>
                  <a:pt x="0" y="184681"/>
                </a:moveTo>
                <a:cubicBezTo>
                  <a:pt x="11720" y="80117"/>
                  <a:pt x="71331" y="17967"/>
                  <a:pt x="184681" y="0"/>
                </a:cubicBezTo>
                <a:cubicBezTo>
                  <a:pt x="368906" y="-8839"/>
                  <a:pt x="512985" y="9131"/>
                  <a:pt x="642555" y="0"/>
                </a:cubicBezTo>
                <a:cubicBezTo>
                  <a:pt x="772125" y="-9131"/>
                  <a:pt x="1101053" y="3208"/>
                  <a:pt x="1476296" y="0"/>
                </a:cubicBezTo>
                <a:cubicBezTo>
                  <a:pt x="1851539" y="-3208"/>
                  <a:pt x="1838337" y="8022"/>
                  <a:pt x="1934171" y="0"/>
                </a:cubicBezTo>
                <a:cubicBezTo>
                  <a:pt x="2030006" y="-8022"/>
                  <a:pt x="2336843" y="-23931"/>
                  <a:pt x="2692738" y="0"/>
                </a:cubicBezTo>
                <a:cubicBezTo>
                  <a:pt x="3048633" y="23931"/>
                  <a:pt x="3142989" y="-12892"/>
                  <a:pt x="3300959" y="0"/>
                </a:cubicBezTo>
                <a:cubicBezTo>
                  <a:pt x="3458929" y="12892"/>
                  <a:pt x="3561863" y="-21433"/>
                  <a:pt x="3758834" y="0"/>
                </a:cubicBezTo>
                <a:cubicBezTo>
                  <a:pt x="3955806" y="21433"/>
                  <a:pt x="4235288" y="-6665"/>
                  <a:pt x="4592575" y="0"/>
                </a:cubicBezTo>
                <a:cubicBezTo>
                  <a:pt x="4949862" y="6665"/>
                  <a:pt x="4880769" y="-4367"/>
                  <a:pt x="5050449" y="0"/>
                </a:cubicBezTo>
                <a:cubicBezTo>
                  <a:pt x="5220129" y="4367"/>
                  <a:pt x="5395237" y="-19108"/>
                  <a:pt x="5733843" y="0"/>
                </a:cubicBezTo>
                <a:cubicBezTo>
                  <a:pt x="6072449" y="19108"/>
                  <a:pt x="6160264" y="20541"/>
                  <a:pt x="6492411" y="0"/>
                </a:cubicBezTo>
                <a:cubicBezTo>
                  <a:pt x="6824558" y="-20541"/>
                  <a:pt x="7334269" y="54011"/>
                  <a:pt x="7702019" y="0"/>
                </a:cubicBezTo>
                <a:cubicBezTo>
                  <a:pt x="7819170" y="10411"/>
                  <a:pt x="7896074" y="93517"/>
                  <a:pt x="7886700" y="184681"/>
                </a:cubicBezTo>
                <a:cubicBezTo>
                  <a:pt x="7895280" y="317112"/>
                  <a:pt x="7889848" y="561816"/>
                  <a:pt x="7886700" y="718533"/>
                </a:cubicBezTo>
                <a:cubicBezTo>
                  <a:pt x="7883552" y="875250"/>
                  <a:pt x="7900346" y="1228845"/>
                  <a:pt x="7886700" y="1428166"/>
                </a:cubicBezTo>
                <a:cubicBezTo>
                  <a:pt x="7873054" y="1627487"/>
                  <a:pt x="7884191" y="1685177"/>
                  <a:pt x="7886700" y="1903424"/>
                </a:cubicBezTo>
                <a:cubicBezTo>
                  <a:pt x="7889209" y="2121671"/>
                  <a:pt x="7898563" y="2434295"/>
                  <a:pt x="7886700" y="2671650"/>
                </a:cubicBezTo>
                <a:cubicBezTo>
                  <a:pt x="7874837" y="2909005"/>
                  <a:pt x="7892258" y="3175117"/>
                  <a:pt x="7886700" y="3381283"/>
                </a:cubicBezTo>
                <a:cubicBezTo>
                  <a:pt x="7881142" y="3587449"/>
                  <a:pt x="7904816" y="3936291"/>
                  <a:pt x="7886700" y="4149509"/>
                </a:cubicBezTo>
                <a:cubicBezTo>
                  <a:pt x="7868584" y="4362727"/>
                  <a:pt x="7902127" y="4424729"/>
                  <a:pt x="7886700" y="4624768"/>
                </a:cubicBezTo>
                <a:cubicBezTo>
                  <a:pt x="7871273" y="4824807"/>
                  <a:pt x="7900579" y="5041863"/>
                  <a:pt x="7886700" y="5217213"/>
                </a:cubicBezTo>
                <a:cubicBezTo>
                  <a:pt x="7872821" y="5392563"/>
                  <a:pt x="7900902" y="5816037"/>
                  <a:pt x="7886700" y="6044033"/>
                </a:cubicBezTo>
                <a:cubicBezTo>
                  <a:pt x="7905333" y="6144589"/>
                  <a:pt x="7803943" y="6226053"/>
                  <a:pt x="7702019" y="6228714"/>
                </a:cubicBezTo>
                <a:cubicBezTo>
                  <a:pt x="7473737" y="6250251"/>
                  <a:pt x="7346584" y="6232216"/>
                  <a:pt x="7093798" y="6228714"/>
                </a:cubicBezTo>
                <a:cubicBezTo>
                  <a:pt x="6841012" y="6225212"/>
                  <a:pt x="6771487" y="6235053"/>
                  <a:pt x="6485577" y="6228714"/>
                </a:cubicBezTo>
                <a:cubicBezTo>
                  <a:pt x="6199667" y="6222375"/>
                  <a:pt x="6203238" y="6208489"/>
                  <a:pt x="6027703" y="6228714"/>
                </a:cubicBezTo>
                <a:cubicBezTo>
                  <a:pt x="5852168" y="6248939"/>
                  <a:pt x="5366730" y="6270253"/>
                  <a:pt x="5193962" y="6228714"/>
                </a:cubicBezTo>
                <a:cubicBezTo>
                  <a:pt x="5021194" y="6187175"/>
                  <a:pt x="4748429" y="6198575"/>
                  <a:pt x="4435394" y="6228714"/>
                </a:cubicBezTo>
                <a:cubicBezTo>
                  <a:pt x="4122359" y="6258853"/>
                  <a:pt x="4131036" y="6232151"/>
                  <a:pt x="3902346" y="6228714"/>
                </a:cubicBezTo>
                <a:cubicBezTo>
                  <a:pt x="3673656" y="6225277"/>
                  <a:pt x="3528376" y="6224884"/>
                  <a:pt x="3369299" y="6228714"/>
                </a:cubicBezTo>
                <a:cubicBezTo>
                  <a:pt x="3210222" y="6232544"/>
                  <a:pt x="2864981" y="6196375"/>
                  <a:pt x="2535558" y="6228714"/>
                </a:cubicBezTo>
                <a:cubicBezTo>
                  <a:pt x="2206135" y="6261053"/>
                  <a:pt x="2079480" y="6193018"/>
                  <a:pt x="1776990" y="6228714"/>
                </a:cubicBezTo>
                <a:cubicBezTo>
                  <a:pt x="1474500" y="6264410"/>
                  <a:pt x="1495701" y="6235446"/>
                  <a:pt x="1319116" y="6228714"/>
                </a:cubicBezTo>
                <a:cubicBezTo>
                  <a:pt x="1142531" y="6221982"/>
                  <a:pt x="476217" y="6224752"/>
                  <a:pt x="184681" y="6228714"/>
                </a:cubicBezTo>
                <a:cubicBezTo>
                  <a:pt x="99170" y="6230550"/>
                  <a:pt x="-19247" y="6132841"/>
                  <a:pt x="0" y="6044033"/>
                </a:cubicBezTo>
                <a:cubicBezTo>
                  <a:pt x="30574" y="5736569"/>
                  <a:pt x="-34351" y="5523649"/>
                  <a:pt x="0" y="5275807"/>
                </a:cubicBezTo>
                <a:cubicBezTo>
                  <a:pt x="34351" y="5027965"/>
                  <a:pt x="20138" y="4850290"/>
                  <a:pt x="0" y="4741955"/>
                </a:cubicBezTo>
                <a:cubicBezTo>
                  <a:pt x="-20138" y="4633620"/>
                  <a:pt x="-23003" y="4290369"/>
                  <a:pt x="0" y="4032322"/>
                </a:cubicBezTo>
                <a:cubicBezTo>
                  <a:pt x="23003" y="3774275"/>
                  <a:pt x="-10959" y="3528671"/>
                  <a:pt x="0" y="3381283"/>
                </a:cubicBezTo>
                <a:cubicBezTo>
                  <a:pt x="10959" y="3233895"/>
                  <a:pt x="-16974" y="3082627"/>
                  <a:pt x="0" y="2906024"/>
                </a:cubicBezTo>
                <a:cubicBezTo>
                  <a:pt x="16974" y="2729421"/>
                  <a:pt x="27389" y="2412761"/>
                  <a:pt x="0" y="2196392"/>
                </a:cubicBezTo>
                <a:cubicBezTo>
                  <a:pt x="-27389" y="1980023"/>
                  <a:pt x="-16741" y="1753041"/>
                  <a:pt x="0" y="1486759"/>
                </a:cubicBezTo>
                <a:cubicBezTo>
                  <a:pt x="16741" y="1220477"/>
                  <a:pt x="14585" y="1032672"/>
                  <a:pt x="0" y="835720"/>
                </a:cubicBezTo>
                <a:cubicBezTo>
                  <a:pt x="-14585" y="638768"/>
                  <a:pt x="-22590" y="432343"/>
                  <a:pt x="0" y="184681"/>
                </a:cubicBezTo>
                <a:close/>
              </a:path>
              <a:path w="7886700" h="6228714" stroke="0" extrusionOk="0">
                <a:moveTo>
                  <a:pt x="0" y="184681"/>
                </a:moveTo>
                <a:cubicBezTo>
                  <a:pt x="-8111" y="80500"/>
                  <a:pt x="59851" y="1433"/>
                  <a:pt x="184681" y="0"/>
                </a:cubicBezTo>
                <a:cubicBezTo>
                  <a:pt x="493532" y="6723"/>
                  <a:pt x="592524" y="-2050"/>
                  <a:pt x="943249" y="0"/>
                </a:cubicBezTo>
                <a:cubicBezTo>
                  <a:pt x="1293974" y="2050"/>
                  <a:pt x="1420215" y="-4610"/>
                  <a:pt x="1776990" y="0"/>
                </a:cubicBezTo>
                <a:cubicBezTo>
                  <a:pt x="2133765" y="4610"/>
                  <a:pt x="2015618" y="5196"/>
                  <a:pt x="2234864" y="0"/>
                </a:cubicBezTo>
                <a:cubicBezTo>
                  <a:pt x="2454110" y="-5196"/>
                  <a:pt x="2611549" y="17277"/>
                  <a:pt x="2918258" y="0"/>
                </a:cubicBezTo>
                <a:cubicBezTo>
                  <a:pt x="3224967" y="-17277"/>
                  <a:pt x="3226414" y="11602"/>
                  <a:pt x="3376133" y="0"/>
                </a:cubicBezTo>
                <a:cubicBezTo>
                  <a:pt x="3525852" y="-11602"/>
                  <a:pt x="3779010" y="-20689"/>
                  <a:pt x="4059527" y="0"/>
                </a:cubicBezTo>
                <a:cubicBezTo>
                  <a:pt x="4340044" y="20689"/>
                  <a:pt x="4484074" y="30318"/>
                  <a:pt x="4667748" y="0"/>
                </a:cubicBezTo>
                <a:cubicBezTo>
                  <a:pt x="4851422" y="-30318"/>
                  <a:pt x="5232166" y="25358"/>
                  <a:pt x="5426316" y="0"/>
                </a:cubicBezTo>
                <a:cubicBezTo>
                  <a:pt x="5620466" y="-25358"/>
                  <a:pt x="5768898" y="-11951"/>
                  <a:pt x="5884190" y="0"/>
                </a:cubicBezTo>
                <a:cubicBezTo>
                  <a:pt x="5999482" y="11951"/>
                  <a:pt x="6359767" y="-4295"/>
                  <a:pt x="6492411" y="0"/>
                </a:cubicBezTo>
                <a:cubicBezTo>
                  <a:pt x="6625055" y="4295"/>
                  <a:pt x="7187348" y="-53987"/>
                  <a:pt x="7702019" y="0"/>
                </a:cubicBezTo>
                <a:cubicBezTo>
                  <a:pt x="7821817" y="-2244"/>
                  <a:pt x="7894509" y="64819"/>
                  <a:pt x="7886700" y="184681"/>
                </a:cubicBezTo>
                <a:cubicBezTo>
                  <a:pt x="7907739" y="347972"/>
                  <a:pt x="7860017" y="640702"/>
                  <a:pt x="7886700" y="835720"/>
                </a:cubicBezTo>
                <a:cubicBezTo>
                  <a:pt x="7913383" y="1030738"/>
                  <a:pt x="7911803" y="1388166"/>
                  <a:pt x="7886700" y="1603946"/>
                </a:cubicBezTo>
                <a:cubicBezTo>
                  <a:pt x="7861597" y="1819726"/>
                  <a:pt x="7896483" y="2159826"/>
                  <a:pt x="7886700" y="2372172"/>
                </a:cubicBezTo>
                <a:cubicBezTo>
                  <a:pt x="7876917" y="2584518"/>
                  <a:pt x="7879968" y="2815878"/>
                  <a:pt x="7886700" y="3140399"/>
                </a:cubicBezTo>
                <a:cubicBezTo>
                  <a:pt x="7893432" y="3464920"/>
                  <a:pt x="7880457" y="3569960"/>
                  <a:pt x="7886700" y="3732844"/>
                </a:cubicBezTo>
                <a:cubicBezTo>
                  <a:pt x="7892943" y="3895729"/>
                  <a:pt x="7889399" y="4119008"/>
                  <a:pt x="7886700" y="4442477"/>
                </a:cubicBezTo>
                <a:cubicBezTo>
                  <a:pt x="7884001" y="4765946"/>
                  <a:pt x="7870622" y="4778596"/>
                  <a:pt x="7886700" y="5034922"/>
                </a:cubicBezTo>
                <a:cubicBezTo>
                  <a:pt x="7902778" y="5291248"/>
                  <a:pt x="7847521" y="5554788"/>
                  <a:pt x="7886700" y="6044033"/>
                </a:cubicBezTo>
                <a:cubicBezTo>
                  <a:pt x="7886932" y="6136914"/>
                  <a:pt x="7800835" y="6229049"/>
                  <a:pt x="7702019" y="6228714"/>
                </a:cubicBezTo>
                <a:cubicBezTo>
                  <a:pt x="7450646" y="6193432"/>
                  <a:pt x="7106170" y="6200186"/>
                  <a:pt x="6943451" y="6228714"/>
                </a:cubicBezTo>
                <a:cubicBezTo>
                  <a:pt x="6780732" y="6257242"/>
                  <a:pt x="6412060" y="6199118"/>
                  <a:pt x="6260057" y="6228714"/>
                </a:cubicBezTo>
                <a:cubicBezTo>
                  <a:pt x="6108054" y="6258310"/>
                  <a:pt x="5953698" y="6241536"/>
                  <a:pt x="5651836" y="6228714"/>
                </a:cubicBezTo>
                <a:cubicBezTo>
                  <a:pt x="5349974" y="6215892"/>
                  <a:pt x="5097423" y="6204173"/>
                  <a:pt x="4893268" y="6228714"/>
                </a:cubicBezTo>
                <a:cubicBezTo>
                  <a:pt x="4689113" y="6253255"/>
                  <a:pt x="4596147" y="6234400"/>
                  <a:pt x="4360221" y="6228714"/>
                </a:cubicBezTo>
                <a:cubicBezTo>
                  <a:pt x="4124295" y="6223028"/>
                  <a:pt x="3800483" y="6265121"/>
                  <a:pt x="3601653" y="6228714"/>
                </a:cubicBezTo>
                <a:cubicBezTo>
                  <a:pt x="3402823" y="6192307"/>
                  <a:pt x="3336115" y="6224437"/>
                  <a:pt x="3143779" y="6228714"/>
                </a:cubicBezTo>
                <a:cubicBezTo>
                  <a:pt x="2951443" y="6232991"/>
                  <a:pt x="2581902" y="6249992"/>
                  <a:pt x="2385211" y="6228714"/>
                </a:cubicBezTo>
                <a:cubicBezTo>
                  <a:pt x="2188520" y="6207436"/>
                  <a:pt x="2107920" y="6208345"/>
                  <a:pt x="1927337" y="6228714"/>
                </a:cubicBezTo>
                <a:cubicBezTo>
                  <a:pt x="1746754" y="6249083"/>
                  <a:pt x="1402866" y="6216482"/>
                  <a:pt x="1168769" y="6228714"/>
                </a:cubicBezTo>
                <a:cubicBezTo>
                  <a:pt x="934672" y="6240946"/>
                  <a:pt x="538971" y="6213331"/>
                  <a:pt x="184681" y="6228714"/>
                </a:cubicBezTo>
                <a:cubicBezTo>
                  <a:pt x="60069" y="6234698"/>
                  <a:pt x="-10029" y="6143826"/>
                  <a:pt x="0" y="6044033"/>
                </a:cubicBezTo>
                <a:cubicBezTo>
                  <a:pt x="-5049" y="5947757"/>
                  <a:pt x="12839" y="5690916"/>
                  <a:pt x="0" y="5568774"/>
                </a:cubicBezTo>
                <a:cubicBezTo>
                  <a:pt x="-12839" y="5446632"/>
                  <a:pt x="-16586" y="5208505"/>
                  <a:pt x="0" y="4917735"/>
                </a:cubicBezTo>
                <a:cubicBezTo>
                  <a:pt x="16586" y="4626965"/>
                  <a:pt x="-6933" y="4529488"/>
                  <a:pt x="0" y="4208103"/>
                </a:cubicBezTo>
                <a:cubicBezTo>
                  <a:pt x="6933" y="3886718"/>
                  <a:pt x="-17313" y="3787253"/>
                  <a:pt x="0" y="3498470"/>
                </a:cubicBezTo>
                <a:cubicBezTo>
                  <a:pt x="17313" y="3209687"/>
                  <a:pt x="14086" y="3169044"/>
                  <a:pt x="0" y="3023212"/>
                </a:cubicBezTo>
                <a:cubicBezTo>
                  <a:pt x="-14086" y="2877380"/>
                  <a:pt x="23532" y="2635061"/>
                  <a:pt x="0" y="2313579"/>
                </a:cubicBezTo>
                <a:cubicBezTo>
                  <a:pt x="-23532" y="1992097"/>
                  <a:pt x="-15617" y="1971617"/>
                  <a:pt x="0" y="1721133"/>
                </a:cubicBezTo>
                <a:cubicBezTo>
                  <a:pt x="15617" y="1470649"/>
                  <a:pt x="18073" y="1181837"/>
                  <a:pt x="0" y="1011501"/>
                </a:cubicBezTo>
                <a:cubicBezTo>
                  <a:pt x="-18073" y="841165"/>
                  <a:pt x="38637" y="462246"/>
                  <a:pt x="0" y="184681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742615537">
                  <a:prstGeom prst="roundRect">
                    <a:avLst>
                      <a:gd name="adj" fmla="val 296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7B20C-CDF0-4B20-8C05-0D60B5923E0E}" type="datetimeFigureOut">
              <a:rPr lang="en-US" smtClean="0"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487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CF08E-233C-44EF-B8FD-318DA66FD975}"/>
              </a:ext>
            </a:extLst>
          </p:cNvPr>
          <p:cNvSpPr txBox="1">
            <a:spLocks/>
          </p:cNvSpPr>
          <p:nvPr/>
        </p:nvSpPr>
        <p:spPr>
          <a:xfrm>
            <a:off x="924830" y="678479"/>
            <a:ext cx="4023360" cy="3204134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latin typeface="Arial Nova" panose="020B0504020202020204" pitchFamily="34" charset="0"/>
              </a:rPr>
              <a:t>My Servants The Prophets</a:t>
            </a:r>
            <a:br>
              <a:rPr lang="en-US" sz="4800" b="1" dirty="0">
                <a:latin typeface="Arial Nova" panose="020B0504020202020204" pitchFamily="34" charset="0"/>
              </a:rPr>
            </a:br>
            <a:br>
              <a:rPr lang="en-US" sz="4800" dirty="0">
                <a:latin typeface="Arial Nova" panose="020B0504020202020204" pitchFamily="34" charset="0"/>
              </a:rPr>
            </a:br>
            <a:r>
              <a:rPr lang="en-US" sz="4000" i="1" dirty="0">
                <a:latin typeface="Arial Nova" panose="020B0504020202020204" pitchFamily="34" charset="0"/>
              </a:rPr>
              <a:t>A Study of the Major Prophets</a:t>
            </a:r>
            <a:endParaRPr lang="en-US" sz="4800" i="1" dirty="0">
              <a:latin typeface="Arial Nova" panose="020B05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416CBC-5824-4484-BE2B-BC7A3726FAFD}"/>
              </a:ext>
            </a:extLst>
          </p:cNvPr>
          <p:cNvSpPr txBox="1">
            <a:spLocks/>
          </p:cNvSpPr>
          <p:nvPr/>
        </p:nvSpPr>
        <p:spPr>
          <a:xfrm>
            <a:off x="2560320" y="4856508"/>
            <a:ext cx="4023359" cy="120814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rgbClr val="0000FF"/>
                </a:solidFill>
                <a:latin typeface="Arial Nova" panose="020B0504020202020204" pitchFamily="34" charset="0"/>
              </a:rPr>
              <a:t>Lamentations</a:t>
            </a:r>
          </a:p>
        </p:txBody>
      </p:sp>
      <p:pic>
        <p:nvPicPr>
          <p:cNvPr id="5" name="Picture 4" descr="Prophet.jpg">
            <a:extLst>
              <a:ext uri="{FF2B5EF4-FFF2-40B4-BE49-F238E27FC236}">
                <a16:creationId xmlns:a16="http://schemas.microsoft.com/office/drawing/2014/main" id="{FF8882DB-EE98-4148-A9DA-421C809C1A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024"/>
          <a:stretch/>
        </p:blipFill>
        <p:spPr>
          <a:xfrm>
            <a:off x="5070110" y="678479"/>
            <a:ext cx="3474913" cy="37808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EFDB71B-D71D-4FFE-B08C-3EFD09DB5D2A}"/>
              </a:ext>
            </a:extLst>
          </p:cNvPr>
          <p:cNvCxnSpPr/>
          <p:nvPr/>
        </p:nvCxnSpPr>
        <p:spPr>
          <a:xfrm>
            <a:off x="863867" y="4459285"/>
            <a:ext cx="7496359" cy="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543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C24C529-3A55-4EEE-A834-C511DF823E1E}"/>
              </a:ext>
            </a:extLst>
          </p:cNvPr>
          <p:cNvSpPr/>
          <p:nvPr/>
        </p:nvSpPr>
        <p:spPr>
          <a:xfrm>
            <a:off x="1180011" y="611776"/>
            <a:ext cx="6783977" cy="65967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to Lamentations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AF365F-CFC1-4634-B011-849713DE8313}"/>
              </a:ext>
            </a:extLst>
          </p:cNvPr>
          <p:cNvSpPr txBox="1"/>
          <p:nvPr/>
        </p:nvSpPr>
        <p:spPr>
          <a:xfrm>
            <a:off x="622300" y="1498600"/>
            <a:ext cx="79375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The Author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Not mentioned in the book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Septuagint Translations (LXX) names Jeremiah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Early “church fathers” credit Jeremiah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Similarity to the book of Jeremiah</a:t>
            </a:r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30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C24C529-3A55-4EEE-A834-C511DF823E1E}"/>
              </a:ext>
            </a:extLst>
          </p:cNvPr>
          <p:cNvSpPr/>
          <p:nvPr/>
        </p:nvSpPr>
        <p:spPr>
          <a:xfrm>
            <a:off x="1180011" y="611776"/>
            <a:ext cx="6783977" cy="65967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to Lamentations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AF365F-CFC1-4634-B011-849713DE8313}"/>
              </a:ext>
            </a:extLst>
          </p:cNvPr>
          <p:cNvSpPr txBox="1"/>
          <p:nvPr/>
        </p:nvSpPr>
        <p:spPr>
          <a:xfrm>
            <a:off x="622300" y="1498600"/>
            <a:ext cx="79375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The Author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The Date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586 BC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Written in the 3 months between the fall of Jerusalem and being taken to Egypt</a:t>
            </a:r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68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C24C529-3A55-4EEE-A834-C511DF823E1E}"/>
              </a:ext>
            </a:extLst>
          </p:cNvPr>
          <p:cNvSpPr/>
          <p:nvPr/>
        </p:nvSpPr>
        <p:spPr>
          <a:xfrm>
            <a:off x="1180011" y="611776"/>
            <a:ext cx="6783977" cy="65967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to Lamentations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AF365F-CFC1-4634-B011-849713DE8313}"/>
              </a:ext>
            </a:extLst>
          </p:cNvPr>
          <p:cNvSpPr txBox="1"/>
          <p:nvPr/>
        </p:nvSpPr>
        <p:spPr>
          <a:xfrm>
            <a:off x="622300" y="1498600"/>
            <a:ext cx="79375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The Author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The Date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The Theme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The funeral message for the city of Jerusalem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Lamentation / grief over a nation that has gone into captivity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Yet, it expresses hope and consolation (3:22-26, 58)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“No book in the Bible reveals the suffering heart of God over sin as does this one” (Warren </a:t>
            </a:r>
            <a:r>
              <a:rPr lang="en-US" sz="2400" i="1" dirty="0" err="1">
                <a:latin typeface="Arial Narrow" panose="020B0606020202030204" pitchFamily="34" charset="0"/>
                <a:cs typeface="Arial" panose="020B0604020202020204" pitchFamily="34" charset="0"/>
              </a:rPr>
              <a:t>Wiersbe</a:t>
            </a: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)</a:t>
            </a:r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182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C24C529-3A55-4EEE-A834-C511DF823E1E}"/>
              </a:ext>
            </a:extLst>
          </p:cNvPr>
          <p:cNvSpPr/>
          <p:nvPr/>
        </p:nvSpPr>
        <p:spPr>
          <a:xfrm>
            <a:off x="1180011" y="611776"/>
            <a:ext cx="6783977" cy="65967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to Lamentations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AF365F-CFC1-4634-B011-849713DE8313}"/>
              </a:ext>
            </a:extLst>
          </p:cNvPr>
          <p:cNvSpPr txBox="1"/>
          <p:nvPr/>
        </p:nvSpPr>
        <p:spPr>
          <a:xfrm>
            <a:off x="622300" y="1498600"/>
            <a:ext cx="79375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The Author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The Date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The Theme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Literary Style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Five mournful funeral poems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Acrostic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Each of the 22 verse in chapter 1, 2, &amp; 4 start with succeeding letter of the Hebrew alphabet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Chapter 3 has three verses given to each letter</a:t>
            </a:r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437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C24C529-3A55-4EEE-A834-C511DF823E1E}"/>
              </a:ext>
            </a:extLst>
          </p:cNvPr>
          <p:cNvSpPr/>
          <p:nvPr/>
        </p:nvSpPr>
        <p:spPr>
          <a:xfrm>
            <a:off x="1180011" y="611776"/>
            <a:ext cx="6783977" cy="65967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to Lamentations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AF365F-CFC1-4634-B011-849713DE8313}"/>
              </a:ext>
            </a:extLst>
          </p:cNvPr>
          <p:cNvSpPr txBox="1"/>
          <p:nvPr/>
        </p:nvSpPr>
        <p:spPr>
          <a:xfrm>
            <a:off x="622300" y="1498600"/>
            <a:ext cx="79375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The Author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The Date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The Theme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Literary Style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u="sng" dirty="0">
                <a:latin typeface="Arial Narrow" panose="020B0606020202030204" pitchFamily="34" charset="0"/>
                <a:cs typeface="Arial" panose="020B0604020202020204" pitchFamily="34" charset="0"/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2459066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B07ABA-A1F4-49EA-931A-9BDCD877FED9}"/>
              </a:ext>
            </a:extLst>
          </p:cNvPr>
          <p:cNvSpPr txBox="1"/>
          <p:nvPr/>
        </p:nvSpPr>
        <p:spPr>
          <a:xfrm>
            <a:off x="1206137" y="174720"/>
            <a:ext cx="6731726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Outline of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Lamenations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A21A81-FBCB-4E6E-9A4C-6A9D8C9DD531}"/>
              </a:ext>
            </a:extLst>
          </p:cNvPr>
          <p:cNvSpPr txBox="1"/>
          <p:nvPr/>
        </p:nvSpPr>
        <p:spPr>
          <a:xfrm>
            <a:off x="1305832" y="1562917"/>
            <a:ext cx="732000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latin typeface="Arial Narrow" pitchFamily="34" charset="0"/>
              </a:rPr>
              <a:t>The Su</a:t>
            </a:r>
            <a:r>
              <a:rPr lang="en-US" sz="2800" b="1" u="sng" dirty="0">
                <a:latin typeface="Arial Narrow" panose="020B0606020202030204" pitchFamily="34" charset="0"/>
                <a:cs typeface="Arial" panose="020B0604020202020204" pitchFamily="34" charset="0"/>
              </a:rPr>
              <a:t>ffering of Jerusalem</a:t>
            </a: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 (1)</a:t>
            </a:r>
          </a:p>
          <a:p>
            <a:pPr marL="514350" indent="-514350">
              <a:buFont typeface="+mj-lt"/>
              <a:buAutoNum type="romanUcPeriod"/>
            </a:pPr>
            <a:endParaRPr lang="en-US" sz="1050" b="1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latin typeface="Arial Narrow" panose="020B0606020202030204" pitchFamily="34" charset="0"/>
                <a:cs typeface="Arial" panose="020B0604020202020204" pitchFamily="34" charset="0"/>
              </a:rPr>
              <a:t>God’s Anger against Jerusalem </a:t>
            </a: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(2)</a:t>
            </a:r>
          </a:p>
          <a:p>
            <a:pPr marL="514350" indent="-514350">
              <a:buFont typeface="+mj-lt"/>
              <a:buAutoNum type="romanUcPeriod"/>
            </a:pPr>
            <a:endParaRPr lang="en-US" sz="1050" b="1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latin typeface="Arial Narrow" pitchFamily="34" charset="0"/>
              </a:rPr>
              <a:t>The Prophet’s Suffering and Plea</a:t>
            </a:r>
            <a:r>
              <a:rPr lang="en-US" sz="2800" b="1" dirty="0">
                <a:latin typeface="Arial Narrow" pitchFamily="34" charset="0"/>
              </a:rPr>
              <a:t> (3)</a:t>
            </a:r>
          </a:p>
          <a:p>
            <a:pPr marL="514350" indent="-514350">
              <a:buFont typeface="+mj-lt"/>
              <a:buAutoNum type="romanUcPeriod"/>
            </a:pPr>
            <a:endParaRPr lang="en-US" sz="1050" b="1" dirty="0">
              <a:latin typeface="Arial Narrow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latin typeface="Arial Narrow" pitchFamily="34" charset="0"/>
              </a:rPr>
              <a:t>The Siege on Jerusalem and its Cause</a:t>
            </a:r>
            <a:r>
              <a:rPr lang="en-US" sz="2800" b="1" dirty="0">
                <a:latin typeface="Arial Narrow" pitchFamily="34" charset="0"/>
              </a:rPr>
              <a:t> (4)</a:t>
            </a:r>
          </a:p>
          <a:p>
            <a:pPr marL="514350" indent="-514350">
              <a:buFont typeface="+mj-lt"/>
              <a:buAutoNum type="romanUcPeriod"/>
            </a:pPr>
            <a:endParaRPr lang="en-US" sz="1050" b="1" dirty="0">
              <a:latin typeface="Arial Narrow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latin typeface="Arial Narrow" pitchFamily="34" charset="0"/>
              </a:rPr>
              <a:t>Prayer for Restoration</a:t>
            </a:r>
            <a:r>
              <a:rPr lang="en-US" sz="2800" b="1" dirty="0">
                <a:latin typeface="Arial Narrow" pitchFamily="34" charset="0"/>
              </a:rPr>
              <a:t> (5)</a:t>
            </a:r>
          </a:p>
        </p:txBody>
      </p:sp>
    </p:spTree>
    <p:extLst>
      <p:ext uri="{BB962C8B-B14F-4D97-AF65-F5344CB8AC3E}">
        <p14:creationId xmlns:p14="http://schemas.microsoft.com/office/powerpoint/2010/main" val="832473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43F104-7270-4653-8B07-445CE677C519}"/>
              </a:ext>
            </a:extLst>
          </p:cNvPr>
          <p:cNvSpPr txBox="1"/>
          <p:nvPr/>
        </p:nvSpPr>
        <p:spPr>
          <a:xfrm>
            <a:off x="1071880" y="1442720"/>
            <a:ext cx="7000240" cy="16312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Lamentations</a:t>
            </a:r>
          </a:p>
          <a:p>
            <a:pPr algn="ctr"/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400" i="1" dirty="0">
                <a:latin typeface="Arial" panose="020B0604020202020204" pitchFamily="34" charset="0"/>
                <a:cs typeface="Arial" panose="020B0604020202020204" pitchFamily="34" charset="0"/>
              </a:rPr>
              <a:t>Chapters 1-5</a:t>
            </a:r>
          </a:p>
        </p:txBody>
      </p:sp>
    </p:spTree>
    <p:extLst>
      <p:ext uri="{BB962C8B-B14F-4D97-AF65-F5344CB8AC3E}">
        <p14:creationId xmlns:p14="http://schemas.microsoft.com/office/powerpoint/2010/main" val="2986322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571500"/>
            <a:ext cx="8001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u="sng" dirty="0">
                <a:latin typeface="Arial Narrow" pitchFamily="34" charset="0"/>
              </a:rPr>
              <a:t>The Suffering of Jerusalem</a:t>
            </a:r>
            <a:r>
              <a:rPr lang="en-US" sz="2800" b="1" dirty="0">
                <a:latin typeface="Arial Narrow" pitchFamily="34" charset="0"/>
              </a:rPr>
              <a:t> (1)</a:t>
            </a:r>
          </a:p>
          <a:p>
            <a:pPr lvl="0" algn="ctr"/>
            <a:endParaRPr lang="en-US" sz="2800" b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Like a Lonely Widow (vv. 1-11)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Her greatness is past (v. 1)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Weeps with no help (v. 2)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Captivity (v. 3)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Feasts are over (v. 4)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Brought this on herself (vv. 5, 8)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Been embarrassed (vv. 8-11)</a:t>
            </a:r>
          </a:p>
        </p:txBody>
      </p:sp>
    </p:spTree>
    <p:extLst>
      <p:ext uri="{BB962C8B-B14F-4D97-AF65-F5344CB8AC3E}">
        <p14:creationId xmlns:p14="http://schemas.microsoft.com/office/powerpoint/2010/main" val="1275199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571500"/>
            <a:ext cx="8001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u="sng" dirty="0">
                <a:latin typeface="Arial Narrow" pitchFamily="34" charset="0"/>
              </a:rPr>
              <a:t>The Suffering of Jerusalem</a:t>
            </a:r>
            <a:r>
              <a:rPr lang="en-US" sz="2800" b="1" dirty="0">
                <a:latin typeface="Arial Narrow" pitchFamily="34" charset="0"/>
              </a:rPr>
              <a:t> (1)</a:t>
            </a:r>
          </a:p>
          <a:p>
            <a:pPr lvl="0" algn="ctr"/>
            <a:endParaRPr lang="en-US" sz="2800" b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Like a Lonely Widow (vv. 1-11)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Jerusalem Laments her Condition (vv. 12-17)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No sorrow like what experiencing (v. 12)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Overtaken by those more powerful (v. 14)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Eyes overflow with tears (v. 16)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Cry, but no help (v. 17)</a:t>
            </a:r>
          </a:p>
        </p:txBody>
      </p:sp>
    </p:spTree>
    <p:extLst>
      <p:ext uri="{BB962C8B-B14F-4D97-AF65-F5344CB8AC3E}">
        <p14:creationId xmlns:p14="http://schemas.microsoft.com/office/powerpoint/2010/main" val="1263013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571500"/>
            <a:ext cx="8001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u="sng" dirty="0">
                <a:latin typeface="Arial Narrow" pitchFamily="34" charset="0"/>
              </a:rPr>
              <a:t>The Suffering of Jerusalem</a:t>
            </a:r>
            <a:r>
              <a:rPr lang="en-US" sz="2800" b="1" dirty="0">
                <a:latin typeface="Arial Narrow" pitchFamily="34" charset="0"/>
              </a:rPr>
              <a:t> (1)</a:t>
            </a:r>
          </a:p>
          <a:p>
            <a:pPr lvl="0" algn="ctr"/>
            <a:endParaRPr lang="en-US" sz="2800" b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Like a Lonely Widow (vv. 1-11)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Jerusalem Laments her Condition (vv. 12-17)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Appeal to the Righteousness of God (vv. 18-22)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God is righteous (v. 18)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We have rebelled (vv. 18-20)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Let the wickedness of our enemy come before you (v.22)</a:t>
            </a:r>
          </a:p>
        </p:txBody>
      </p:sp>
    </p:spTree>
    <p:extLst>
      <p:ext uri="{BB962C8B-B14F-4D97-AF65-F5344CB8AC3E}">
        <p14:creationId xmlns:p14="http://schemas.microsoft.com/office/powerpoint/2010/main" val="849850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571500"/>
            <a:ext cx="8001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u="sng" dirty="0">
                <a:latin typeface="Arial Narrow" pitchFamily="34" charset="0"/>
              </a:rPr>
              <a:t>God’s Anger against Jerusalem</a:t>
            </a:r>
            <a:r>
              <a:rPr lang="en-US" sz="2800" b="1" dirty="0">
                <a:latin typeface="Arial Narrow" pitchFamily="34" charset="0"/>
              </a:rPr>
              <a:t> (2)</a:t>
            </a:r>
          </a:p>
          <a:p>
            <a:pPr lvl="0" algn="ctr"/>
            <a:endParaRPr lang="en-US" sz="2800" b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Jerusalem is Covered with Cloud of God’s Anger (vv. 1-10)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God’s anger, fury, and indignation is poured out (vv. 3, 4, 6)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Anger brought destruction (vv. 2-9)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Now Jerusalem weeps (v. 10)</a:t>
            </a:r>
          </a:p>
        </p:txBody>
      </p:sp>
    </p:spTree>
    <p:extLst>
      <p:ext uri="{BB962C8B-B14F-4D97-AF65-F5344CB8AC3E}">
        <p14:creationId xmlns:p14="http://schemas.microsoft.com/office/powerpoint/2010/main" val="3360159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571500"/>
            <a:ext cx="8001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u="sng" dirty="0">
                <a:latin typeface="Arial Narrow" pitchFamily="34" charset="0"/>
              </a:rPr>
              <a:t>God’s Anger against Jerusalem</a:t>
            </a:r>
            <a:r>
              <a:rPr lang="en-US" sz="2800" b="1" dirty="0">
                <a:latin typeface="Arial Narrow" pitchFamily="34" charset="0"/>
              </a:rPr>
              <a:t> (2)</a:t>
            </a:r>
          </a:p>
          <a:p>
            <a:pPr lvl="0" algn="ctr"/>
            <a:endParaRPr lang="en-US" sz="2800" b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Jerusalem is Covered with Cloud of God’s Anger (vv. 1-10)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No Comfort can be Found (vv. 11-17)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Eyes fail with tears (v. 11)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Who will comfort (v. 13)?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Prophets are no help (v. 14)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Other nations ridicule (vv. 15-16)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Lord did what he said (v. 17)</a:t>
            </a:r>
          </a:p>
        </p:txBody>
      </p:sp>
    </p:spTree>
    <p:extLst>
      <p:ext uri="{BB962C8B-B14F-4D97-AF65-F5344CB8AC3E}">
        <p14:creationId xmlns:p14="http://schemas.microsoft.com/office/powerpoint/2010/main" val="3163941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571500"/>
            <a:ext cx="8001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u="sng" dirty="0">
                <a:latin typeface="Arial Narrow" pitchFamily="34" charset="0"/>
              </a:rPr>
              <a:t>God’s Anger against Jerusalem</a:t>
            </a:r>
            <a:r>
              <a:rPr lang="en-US" sz="2800" b="1" dirty="0">
                <a:latin typeface="Arial Narrow" pitchFamily="34" charset="0"/>
              </a:rPr>
              <a:t> (2)</a:t>
            </a:r>
          </a:p>
          <a:p>
            <a:pPr lvl="0" algn="ctr"/>
            <a:endParaRPr lang="en-US" sz="2800" b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Jerusalem is Covered with Cloud of God’s Anger (vv. 1-10)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No Comfort can be Found (vv. 11-17)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Plea for Mercy (vv. 18-22)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Only the Lord can help – plea to him (vv. 18-19)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Plea for mercy on a suffering nation (vv. 20-22)</a:t>
            </a:r>
          </a:p>
        </p:txBody>
      </p:sp>
    </p:spTree>
    <p:extLst>
      <p:ext uri="{BB962C8B-B14F-4D97-AF65-F5344CB8AC3E}">
        <p14:creationId xmlns:p14="http://schemas.microsoft.com/office/powerpoint/2010/main" val="30580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571500"/>
            <a:ext cx="8001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u="sng" dirty="0">
                <a:latin typeface="Arial Narrow" pitchFamily="34" charset="0"/>
              </a:rPr>
              <a:t>The Prophet’s Suffering and Plea</a:t>
            </a:r>
            <a:r>
              <a:rPr lang="en-US" sz="2800" b="1" dirty="0">
                <a:latin typeface="Arial Narrow" pitchFamily="34" charset="0"/>
              </a:rPr>
              <a:t> (3)</a:t>
            </a:r>
          </a:p>
          <a:p>
            <a:pPr lvl="0" algn="ctr"/>
            <a:endParaRPr lang="en-US" sz="2800" b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Jeremiah’s Suffering (vv. 1-18)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Feels alone (vv. 1-3)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Hurts (vv. 4-6)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Suffering and can’t escape (vv. 7-9)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Feels ambushed (vv. 10-15)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Peace and strength are gone (vv. 16-18)</a:t>
            </a:r>
          </a:p>
        </p:txBody>
      </p:sp>
    </p:spTree>
    <p:extLst>
      <p:ext uri="{BB962C8B-B14F-4D97-AF65-F5344CB8AC3E}">
        <p14:creationId xmlns:p14="http://schemas.microsoft.com/office/powerpoint/2010/main" val="1786307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571500"/>
            <a:ext cx="80010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u="sng" dirty="0">
                <a:latin typeface="Arial Narrow" pitchFamily="34" charset="0"/>
              </a:rPr>
              <a:t>The Prophet’s Suffering and Plea</a:t>
            </a:r>
            <a:r>
              <a:rPr lang="en-US" sz="2800" b="1" dirty="0">
                <a:latin typeface="Arial Narrow" pitchFamily="34" charset="0"/>
              </a:rPr>
              <a:t> (3)</a:t>
            </a:r>
          </a:p>
          <a:p>
            <a:pPr lvl="0" algn="ctr"/>
            <a:endParaRPr lang="en-US" sz="2800" b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Jeremiah’s Suffering (vv. 1-18)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Hope is in the Lord (vv. 19-39)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Remember and thus have hope (v. 21)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God is faithful (v. 23)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Lord blesses those who severe him (v. 25)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Problem was not caused by the Lord (vv. 32-33)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Lord controls all (v. 37)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God is fair when he punishes (v. 39)</a:t>
            </a:r>
          </a:p>
        </p:txBody>
      </p:sp>
    </p:spTree>
    <p:extLst>
      <p:ext uri="{BB962C8B-B14F-4D97-AF65-F5344CB8AC3E}">
        <p14:creationId xmlns:p14="http://schemas.microsoft.com/office/powerpoint/2010/main" val="984688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571500"/>
            <a:ext cx="8001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u="sng" dirty="0">
                <a:latin typeface="Arial Narrow" pitchFamily="34" charset="0"/>
              </a:rPr>
              <a:t>The Prophet’s Suffering and Plea</a:t>
            </a:r>
            <a:r>
              <a:rPr lang="en-US" sz="2800" b="1" dirty="0">
                <a:latin typeface="Arial Narrow" pitchFamily="34" charset="0"/>
              </a:rPr>
              <a:t> (3)</a:t>
            </a:r>
          </a:p>
          <a:p>
            <a:pPr lvl="0" algn="ctr"/>
            <a:endParaRPr lang="en-US" sz="2800" b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Jeremiah’s Suffering (vv. 1-18)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Hope is in the Lord (vv. 19-39)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Plea to Jerusalem to Repent (vv. 40-47)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Turn back to the Lord (vv. 40-42)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Sin separates from God (vv. 43-47)</a:t>
            </a:r>
          </a:p>
        </p:txBody>
      </p:sp>
    </p:spTree>
    <p:extLst>
      <p:ext uri="{BB962C8B-B14F-4D97-AF65-F5344CB8AC3E}">
        <p14:creationId xmlns:p14="http://schemas.microsoft.com/office/powerpoint/2010/main" val="2104329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571500"/>
            <a:ext cx="8001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u="sng" dirty="0">
                <a:latin typeface="Arial Narrow" pitchFamily="34" charset="0"/>
              </a:rPr>
              <a:t>The Prophet’s Suffering and Plea</a:t>
            </a:r>
            <a:r>
              <a:rPr lang="en-US" sz="2800" b="1" dirty="0">
                <a:latin typeface="Arial Narrow" pitchFamily="34" charset="0"/>
              </a:rPr>
              <a:t> (3)</a:t>
            </a:r>
          </a:p>
          <a:p>
            <a:pPr lvl="0" algn="ctr"/>
            <a:endParaRPr lang="en-US" sz="2800" b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Jeremiah’s Suffering (vv. 1-18)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Hope is in the Lord (vv. 19-39)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Plea to Jerusalem to Repent (vv. 40-47)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Plea to the Lord for Deliverance (vv. 48-66)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Overwhelmed with sorrow (vv. 48-54)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Plea to punish the enemy (vv. 55-66)</a:t>
            </a:r>
          </a:p>
        </p:txBody>
      </p:sp>
    </p:spTree>
    <p:extLst>
      <p:ext uri="{BB962C8B-B14F-4D97-AF65-F5344CB8AC3E}">
        <p14:creationId xmlns:p14="http://schemas.microsoft.com/office/powerpoint/2010/main" val="433656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571500"/>
            <a:ext cx="80010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u="sng" dirty="0">
                <a:latin typeface="Arial Narrow" pitchFamily="34" charset="0"/>
              </a:rPr>
              <a:t>The Siege on Jerusalem and its Cause</a:t>
            </a:r>
            <a:r>
              <a:rPr lang="en-US" sz="2800" b="1" dirty="0">
                <a:latin typeface="Arial Narrow" pitchFamily="34" charset="0"/>
              </a:rPr>
              <a:t> (4)</a:t>
            </a:r>
          </a:p>
          <a:p>
            <a:pPr lvl="0" algn="ctr"/>
            <a:endParaRPr lang="en-US" sz="2800" b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Suffering During the Siege (vv. 1-10)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Like gold tarnished and becomes like clay pot (vv. 1-2)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Extreme hunger (vv. 3-4)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Had lived in luxury now welcome ash heaps (v. 5)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Worse that suffering of Sodom (v. 6)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The healthy now like they are nearly dead (vv. 7-8)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Painful death (v. 9)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Eating own (v. 10)</a:t>
            </a:r>
          </a:p>
        </p:txBody>
      </p:sp>
    </p:spTree>
    <p:extLst>
      <p:ext uri="{BB962C8B-B14F-4D97-AF65-F5344CB8AC3E}">
        <p14:creationId xmlns:p14="http://schemas.microsoft.com/office/powerpoint/2010/main" val="291581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571500"/>
            <a:ext cx="8001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u="sng" dirty="0">
                <a:latin typeface="Arial Narrow" pitchFamily="34" charset="0"/>
              </a:rPr>
              <a:t>The Siege on Jerusalem and its Cause</a:t>
            </a:r>
            <a:r>
              <a:rPr lang="en-US" sz="2800" b="1" dirty="0">
                <a:latin typeface="Arial Narrow" pitchFamily="34" charset="0"/>
              </a:rPr>
              <a:t> (4)</a:t>
            </a:r>
          </a:p>
          <a:p>
            <a:pPr lvl="0" algn="ctr"/>
            <a:endParaRPr lang="en-US" sz="2800" b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Suffering During the Siege (vv. 1-10)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Sin is the Reason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Leaders lead them astray (v. 13)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Lost respect for God’s leaders (v. 16)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Rejected God and put confidence in man (v. 17)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Sinned (v. 17)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Edom will face same punishment (vv. 21-22)</a:t>
            </a:r>
          </a:p>
        </p:txBody>
      </p:sp>
    </p:spTree>
    <p:extLst>
      <p:ext uri="{BB962C8B-B14F-4D97-AF65-F5344CB8AC3E}">
        <p14:creationId xmlns:p14="http://schemas.microsoft.com/office/powerpoint/2010/main" val="21853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571500"/>
            <a:ext cx="8001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u="sng" dirty="0">
                <a:latin typeface="Arial Narrow" pitchFamily="34" charset="0"/>
              </a:rPr>
              <a:t>Prayer for Restoration</a:t>
            </a:r>
            <a:r>
              <a:rPr lang="en-US" sz="2800" b="1" dirty="0">
                <a:latin typeface="Arial Narrow" pitchFamily="34" charset="0"/>
              </a:rPr>
              <a:t> (5)</a:t>
            </a:r>
          </a:p>
          <a:p>
            <a:pPr lvl="0" algn="ctr"/>
            <a:endParaRPr lang="en-US" sz="2800" b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Asks the Lord to Remember What has Happened (vv. 1-18)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How tragic the suffering is (vv. 1-14)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itchFamily="34" charset="0"/>
              </a:rPr>
              <a:t>Reason: we have sinned (vv. 15-18)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endParaRPr lang="en-US" sz="2400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Asks the Lord to Renew the Days of Old (vv. 19-22)</a:t>
            </a:r>
          </a:p>
        </p:txBody>
      </p:sp>
    </p:spTree>
    <p:extLst>
      <p:ext uri="{BB962C8B-B14F-4D97-AF65-F5344CB8AC3E}">
        <p14:creationId xmlns:p14="http://schemas.microsoft.com/office/powerpoint/2010/main" val="3879385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43F104-7270-4653-8B07-445CE677C519}"/>
              </a:ext>
            </a:extLst>
          </p:cNvPr>
          <p:cNvSpPr txBox="1"/>
          <p:nvPr/>
        </p:nvSpPr>
        <p:spPr>
          <a:xfrm>
            <a:off x="1071880" y="1442720"/>
            <a:ext cx="7000240" cy="16312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Lamentations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Chapters 1-5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2F5496-CDA6-4AA4-A44D-22126789B033}"/>
              </a:ext>
            </a:extLst>
          </p:cNvPr>
          <p:cNvSpPr txBox="1"/>
          <p:nvPr/>
        </p:nvSpPr>
        <p:spPr>
          <a:xfrm>
            <a:off x="1158240" y="680720"/>
            <a:ext cx="3078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Lessons Learned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61F9B7-99CF-4858-A5EC-2A4ADA9470C3}"/>
              </a:ext>
            </a:extLst>
          </p:cNvPr>
          <p:cNvSpPr txBox="1"/>
          <p:nvPr/>
        </p:nvSpPr>
        <p:spPr>
          <a:xfrm>
            <a:off x="1071880" y="3737908"/>
            <a:ext cx="7000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God’s warnings come true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Consequences of sin – bring on self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Consequences of sin are great</a:t>
            </a:r>
          </a:p>
        </p:txBody>
      </p:sp>
    </p:spTree>
    <p:extLst>
      <p:ext uri="{BB962C8B-B14F-4D97-AF65-F5344CB8AC3E}">
        <p14:creationId xmlns:p14="http://schemas.microsoft.com/office/powerpoint/2010/main" val="301081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AccentBoxVTI">
  <a:themeElements>
    <a:clrScheme name="AnalogousFromDarkSeedLeftStep">
      <a:dk1>
        <a:srgbClr val="000000"/>
      </a:dk1>
      <a:lt1>
        <a:srgbClr val="FFFFFF"/>
      </a:lt1>
      <a:dk2>
        <a:srgbClr val="243841"/>
      </a:dk2>
      <a:lt2>
        <a:srgbClr val="E8E4E2"/>
      </a:lt2>
      <a:accent1>
        <a:srgbClr val="33A7DD"/>
      </a:accent1>
      <a:accent2>
        <a:srgbClr val="1DB5A6"/>
      </a:accent2>
      <a:accent3>
        <a:srgbClr val="2AB76E"/>
      </a:accent3>
      <a:accent4>
        <a:srgbClr val="1EBA29"/>
      </a:accent4>
      <a:accent5>
        <a:srgbClr val="5BB62A"/>
      </a:accent5>
      <a:accent6>
        <a:srgbClr val="8BAD1C"/>
      </a:accent6>
      <a:hlink>
        <a:srgbClr val="429230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1_AccentBoxVTI">
  <a:themeElements>
    <a:clrScheme name="AnalogousFromDarkSeedLeftStep">
      <a:dk1>
        <a:srgbClr val="000000"/>
      </a:dk1>
      <a:lt1>
        <a:srgbClr val="FFFFFF"/>
      </a:lt1>
      <a:dk2>
        <a:srgbClr val="243841"/>
      </a:dk2>
      <a:lt2>
        <a:srgbClr val="E8E4E2"/>
      </a:lt2>
      <a:accent1>
        <a:srgbClr val="33A7DD"/>
      </a:accent1>
      <a:accent2>
        <a:srgbClr val="1DB5A6"/>
      </a:accent2>
      <a:accent3>
        <a:srgbClr val="2AB76E"/>
      </a:accent3>
      <a:accent4>
        <a:srgbClr val="1EBA29"/>
      </a:accent4>
      <a:accent5>
        <a:srgbClr val="5BB62A"/>
      </a:accent5>
      <a:accent6>
        <a:srgbClr val="8BAD1C"/>
      </a:accent6>
      <a:hlink>
        <a:srgbClr val="429230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err="1" smtClean="0">
            <a:latin typeface="Arial Narrow" panose="020B060602020203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8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12007</TotalTime>
  <Words>1111</Words>
  <Application>Microsoft Office PowerPoint</Application>
  <PresentationFormat>On-screen Show (4:3)</PresentationFormat>
  <Paragraphs>162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 Nova</vt:lpstr>
      <vt:lpstr>Arial Narrow</vt:lpstr>
      <vt:lpstr>Avenir Next LT Pro</vt:lpstr>
      <vt:lpstr>Calibri</vt:lpstr>
      <vt:lpstr>Calibri Light</vt:lpstr>
      <vt:lpstr>Arial</vt:lpstr>
      <vt:lpstr>AccentBoxVTI</vt:lpstr>
      <vt:lpstr>1_AccentBoxVTI</vt:lpstr>
      <vt:lpstr>5_Office Theme</vt:lpstr>
      <vt:lpstr>8_Office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95</cp:revision>
  <cp:lastPrinted>2020-07-12T21:24:23Z</cp:lastPrinted>
  <dcterms:created xsi:type="dcterms:W3CDTF">2020-01-23T16:47:22Z</dcterms:created>
  <dcterms:modified xsi:type="dcterms:W3CDTF">2020-07-12T21:24:46Z</dcterms:modified>
</cp:coreProperties>
</file>