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31" r:id="rId1"/>
    <p:sldMasterId id="2147483732" r:id="rId2"/>
    <p:sldMasterId id="2147483744" r:id="rId3"/>
    <p:sldMasterId id="2147483768" r:id="rId4"/>
    <p:sldMasterId id="2147483811" r:id="rId5"/>
    <p:sldMasterId id="2147483823" r:id="rId6"/>
  </p:sldMasterIdLst>
  <p:sldIdLst>
    <p:sldId id="257" r:id="rId7"/>
    <p:sldId id="259" r:id="rId8"/>
    <p:sldId id="292" r:id="rId9"/>
    <p:sldId id="293" r:id="rId10"/>
    <p:sldId id="294" r:id="rId11"/>
    <p:sldId id="269" r:id="rId12"/>
    <p:sldId id="258" r:id="rId13"/>
    <p:sldId id="305" r:id="rId14"/>
    <p:sldId id="296" r:id="rId15"/>
    <p:sldId id="321" r:id="rId16"/>
    <p:sldId id="306" r:id="rId17"/>
    <p:sldId id="307" r:id="rId18"/>
    <p:sldId id="299" r:id="rId19"/>
    <p:sldId id="308" r:id="rId20"/>
    <p:sldId id="309" r:id="rId21"/>
    <p:sldId id="300" r:id="rId22"/>
    <p:sldId id="310" r:id="rId23"/>
    <p:sldId id="311" r:id="rId24"/>
    <p:sldId id="301" r:id="rId25"/>
    <p:sldId id="312" r:id="rId26"/>
    <p:sldId id="313" r:id="rId27"/>
    <p:sldId id="302" r:id="rId28"/>
    <p:sldId id="314" r:id="rId29"/>
    <p:sldId id="315" r:id="rId30"/>
    <p:sldId id="303" r:id="rId31"/>
    <p:sldId id="322" r:id="rId32"/>
    <p:sldId id="298" r:id="rId33"/>
    <p:sldId id="316" r:id="rId34"/>
    <p:sldId id="317" r:id="rId35"/>
    <p:sldId id="304" r:id="rId36"/>
    <p:sldId id="318" r:id="rId37"/>
    <p:sldId id="323" r:id="rId38"/>
    <p:sldId id="324" r:id="rId39"/>
    <p:sldId id="325" r:id="rId40"/>
    <p:sldId id="326" r:id="rId41"/>
    <p:sldId id="327" r:id="rId42"/>
    <p:sldId id="328" r:id="rId43"/>
    <p:sldId id="329" r:id="rId44"/>
    <p:sldId id="319" r:id="rId45"/>
    <p:sldId id="320" r:id="rId46"/>
    <p:sldId id="297" r:id="rId47"/>
    <p:sldId id="330" r:id="rId48"/>
    <p:sldId id="282" r:id="rId49"/>
  </p:sldIdLst>
  <p:sldSz cx="9144000" cy="6858000" type="screen4x3"/>
  <p:notesSz cx="7010400" cy="9296400"/>
  <p:embeddedFontLst>
    <p:embeddedFont>
      <p:font typeface="Arial Narrow" panose="020B0606020202030204" pitchFamily="34" charset="0"/>
      <p:regular r:id="rId50"/>
      <p:bold r:id="rId51"/>
      <p:italic r:id="rId52"/>
      <p:boldItalic r:id="rId53"/>
    </p:embeddedFont>
    <p:embeddedFont>
      <p:font typeface="Arial Nova" panose="020B0504020202020204" pitchFamily="34" charset="0"/>
      <p:regular r:id="rId54"/>
      <p:bold r:id="rId55"/>
      <p:italic r:id="rId56"/>
      <p:boldItalic r:id="rId57"/>
    </p:embeddedFont>
    <p:embeddedFont>
      <p:font typeface="Avenir Next LT Pro" panose="020B0504020202020204" pitchFamily="34" charset="0"/>
      <p:regular r:id="rId58"/>
      <p:bold r:id="rId59"/>
      <p:italic r:id="rId60"/>
      <p:boldItalic r:id="rId61"/>
    </p:embeddedFont>
    <p:embeddedFont>
      <p:font typeface="Calibri" panose="020F0502020204030204" pitchFamily="34" charset="0"/>
      <p:regular r:id="rId62"/>
      <p:bold r:id="rId63"/>
      <p:italic r:id="rId64"/>
      <p:boldItalic r:id="rId65"/>
    </p:embeddedFont>
    <p:embeddedFont>
      <p:font typeface="Calibri Light" panose="020F0302020204030204" pitchFamily="34" charset="0"/>
      <p:regular r:id="rId66"/>
      <p:italic r:id="rId67"/>
    </p:embeddedFont>
    <p:embeddedFont>
      <p:font typeface="Lucida Sans Unicode" panose="020B0602030504020204" pitchFamily="34" charset="0"/>
      <p:regular r:id="rId68"/>
    </p:embeddedFont>
    <p:embeddedFont>
      <p:font typeface="Verdana" panose="020B0604030504040204" pitchFamily="34" charset="0"/>
      <p:regular r:id="rId69"/>
      <p:bold r:id="rId70"/>
      <p:italic r:id="rId71"/>
      <p:boldItalic r:id="rId72"/>
    </p:embeddedFont>
    <p:embeddedFont>
      <p:font typeface="Wingdings 2" panose="05020102010507070707" pitchFamily="18" charset="2"/>
      <p:regular r:id="rId73"/>
    </p:embeddedFont>
    <p:embeddedFont>
      <p:font typeface="Wingdings 3" panose="05040102010807070707" pitchFamily="18" charset="2"/>
      <p:regular r:id="rId7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ADDCF1"/>
    <a:srgbClr val="262626"/>
    <a:srgbClr val="000000"/>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3" d="100"/>
          <a:sy n="63" d="100"/>
        </p:scale>
        <p:origin x="1296"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font" Target="fonts/font14.fntdata"/><Relationship Id="rId68" Type="http://schemas.openxmlformats.org/officeDocument/2006/relationships/font" Target="fonts/font19.fntdata"/><Relationship Id="rId16" Type="http://schemas.openxmlformats.org/officeDocument/2006/relationships/slide" Target="slides/slide10.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font" Target="fonts/font4.fntdata"/><Relationship Id="rId58" Type="http://schemas.openxmlformats.org/officeDocument/2006/relationships/font" Target="fonts/font9.fntdata"/><Relationship Id="rId66" Type="http://schemas.openxmlformats.org/officeDocument/2006/relationships/font" Target="fonts/font17.fntdata"/><Relationship Id="rId74" Type="http://schemas.openxmlformats.org/officeDocument/2006/relationships/font" Target="fonts/font25.fntdata"/><Relationship Id="rId5" Type="http://schemas.openxmlformats.org/officeDocument/2006/relationships/slideMaster" Target="slideMasters/slideMaster5.xml"/><Relationship Id="rId61" Type="http://schemas.openxmlformats.org/officeDocument/2006/relationships/font" Target="fonts/font12.fntdata"/><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font" Target="fonts/font7.fntdata"/><Relationship Id="rId64" Type="http://schemas.openxmlformats.org/officeDocument/2006/relationships/font" Target="fonts/font15.fntdata"/><Relationship Id="rId69" Type="http://schemas.openxmlformats.org/officeDocument/2006/relationships/font" Target="fonts/font20.fntdata"/><Relationship Id="rId77"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font" Target="fonts/font2.fntdata"/><Relationship Id="rId72" Type="http://schemas.openxmlformats.org/officeDocument/2006/relationships/font" Target="fonts/font23.fntdata"/><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font" Target="fonts/font10.fntdata"/><Relationship Id="rId67" Type="http://schemas.openxmlformats.org/officeDocument/2006/relationships/font" Target="fonts/font18.fntdata"/><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font" Target="fonts/font5.fntdata"/><Relationship Id="rId62" Type="http://schemas.openxmlformats.org/officeDocument/2006/relationships/font" Target="fonts/font13.fntdata"/><Relationship Id="rId70" Type="http://schemas.openxmlformats.org/officeDocument/2006/relationships/font" Target="fonts/font21.fntdata"/><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font" Target="fonts/font8.fntdata"/><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font" Target="fonts/font3.fntdata"/><Relationship Id="rId60" Type="http://schemas.openxmlformats.org/officeDocument/2006/relationships/font" Target="fonts/font11.fntdata"/><Relationship Id="rId65" Type="http://schemas.openxmlformats.org/officeDocument/2006/relationships/font" Target="fonts/font16.fntdata"/><Relationship Id="rId73" Type="http://schemas.openxmlformats.org/officeDocument/2006/relationships/font" Target="fonts/font24.fntdata"/><Relationship Id="rId78"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font" Target="fonts/font1.fntdata"/><Relationship Id="rId55" Type="http://schemas.openxmlformats.org/officeDocument/2006/relationships/font" Target="fonts/font6.fntdata"/><Relationship Id="rId76" Type="http://schemas.openxmlformats.org/officeDocument/2006/relationships/viewProps" Target="viewProps.xml"/><Relationship Id="rId7" Type="http://schemas.openxmlformats.org/officeDocument/2006/relationships/slide" Target="slides/slide1.xml"/><Relationship Id="rId71" Type="http://schemas.openxmlformats.org/officeDocument/2006/relationships/font" Target="fonts/font22.fntdata"/><Relationship Id="rId2" Type="http://schemas.openxmlformats.org/officeDocument/2006/relationships/slideMaster" Target="slideMasters/slideMaster2.xml"/><Relationship Id="rId29" Type="http://schemas.openxmlformats.org/officeDocument/2006/relationships/slide" Target="slides/slide2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432054" y="1124712"/>
            <a:ext cx="8277606"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432054" y="4727448"/>
            <a:ext cx="8277606"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432054" y="6356351"/>
            <a:ext cx="2057400" cy="365125"/>
          </a:xfrm>
        </p:spPr>
        <p:txBody>
          <a:bodyPr/>
          <a:lstStyle/>
          <a:p>
            <a:fld id="{02AC24A9-CCB6-4F8D-B8DB-C2F3692CFA5A}" type="datetimeFigureOut">
              <a:rPr lang="en-US" smtClean="0"/>
              <a:t>6/28/2020</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6652260" y="6356351"/>
            <a:ext cx="20574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624870" y="434802"/>
            <a:ext cx="146304" cy="5280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433989" y="4501201"/>
            <a:ext cx="8276022"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121110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418657" y="0"/>
            <a:ext cx="8375585"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425196" y="0"/>
            <a:ext cx="836676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374126" y="787352"/>
            <a:ext cx="96012"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836676" y="548640"/>
            <a:ext cx="7626096"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836676" y="2478024"/>
            <a:ext cx="7626096"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836676" y="6356351"/>
            <a:ext cx="2057400" cy="365125"/>
          </a:xfrm>
        </p:spPr>
        <p:txBody>
          <a:bodyPr/>
          <a:lstStyle/>
          <a:p>
            <a:fld id="{02AC24A9-CCB6-4F8D-B8DB-C2F3692CFA5A}" type="datetimeFigureOut">
              <a:rPr lang="en-US" smtClean="0"/>
              <a:t>6/28/2020</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6405372" y="6356351"/>
            <a:ext cx="20574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22805959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418658" y="4981421"/>
            <a:ext cx="8351217"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374126" y="5118581"/>
            <a:ext cx="109728"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418338" y="640080"/>
            <a:ext cx="8167878"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630936" y="5102352"/>
            <a:ext cx="795528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6/28/2020</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67026123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418657" y="0"/>
            <a:ext cx="8375585"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425196" y="0"/>
            <a:ext cx="836676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374126" y="787352"/>
            <a:ext cx="96012"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836676" y="548640"/>
            <a:ext cx="7626096"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836676" y="2478024"/>
            <a:ext cx="370332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4759452" y="2478024"/>
            <a:ext cx="370332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836676" y="6356351"/>
            <a:ext cx="2057400" cy="365125"/>
          </a:xfrm>
        </p:spPr>
        <p:txBody>
          <a:bodyPr/>
          <a:lstStyle/>
          <a:p>
            <a:fld id="{02AC24A9-CCB6-4F8D-B8DB-C2F3692CFA5A}" type="datetimeFigureOut">
              <a:rPr lang="en-US" smtClean="0"/>
              <a:t>6/28/2020</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6405372" y="6356351"/>
            <a:ext cx="20574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9145623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418657" y="0"/>
            <a:ext cx="8375585"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425196" y="0"/>
            <a:ext cx="836676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374126" y="787352"/>
            <a:ext cx="96012"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836676" y="548640"/>
            <a:ext cx="7626096"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836676" y="2372650"/>
            <a:ext cx="370332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836676" y="3203688"/>
            <a:ext cx="370332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4759452" y="2372650"/>
            <a:ext cx="370332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4759452" y="3203688"/>
            <a:ext cx="370332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836676" y="6356351"/>
            <a:ext cx="2057400" cy="365125"/>
          </a:xfrm>
        </p:spPr>
        <p:txBody>
          <a:bodyPr/>
          <a:lstStyle/>
          <a:p>
            <a:fld id="{02AC24A9-CCB6-4F8D-B8DB-C2F3692CFA5A}" type="datetimeFigureOut">
              <a:rPr lang="en-US" smtClean="0"/>
              <a:t>6/28/2020</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6405372" y="6356351"/>
            <a:ext cx="20574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93202751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499390" y="1533525"/>
            <a:ext cx="8187797"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456813" y="2971798"/>
            <a:ext cx="96012"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809244" y="1938528"/>
            <a:ext cx="7632954"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6/28/2020</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3283382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6/28/2020</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1611075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418658" y="1162033"/>
            <a:ext cx="2805555"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374126" y="1618375"/>
            <a:ext cx="109728"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651510" y="1709928"/>
            <a:ext cx="2324862"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3723894" y="1709928"/>
            <a:ext cx="5047488"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651510" y="3429000"/>
            <a:ext cx="2324862"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651510" y="6356351"/>
            <a:ext cx="2057400" cy="365125"/>
          </a:xfrm>
        </p:spPr>
        <p:txBody>
          <a:bodyPr/>
          <a:lstStyle/>
          <a:p>
            <a:fld id="{02AC24A9-CCB6-4F8D-B8DB-C2F3692CFA5A}" type="datetimeFigureOut">
              <a:rPr lang="en-US" smtClean="0"/>
              <a:t>6/28/2020</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6816714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418658" y="1162033"/>
            <a:ext cx="2805555"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374126" y="1618375"/>
            <a:ext cx="109728"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651510" y="1709928"/>
            <a:ext cx="2324862"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3723894" y="1161288"/>
            <a:ext cx="5047488"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651510" y="3438144"/>
            <a:ext cx="2324862"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651510" y="6356351"/>
            <a:ext cx="2057400" cy="365125"/>
          </a:xfrm>
        </p:spPr>
        <p:txBody>
          <a:bodyPr/>
          <a:lstStyle/>
          <a:p>
            <a:fld id="{02AC24A9-CCB6-4F8D-B8DB-C2F3692CFA5A}" type="datetimeFigureOut">
              <a:rPr lang="en-US" smtClean="0"/>
              <a:t>6/28/2020</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0637022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6/28/2020</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75743959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6/28/2020</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88882004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432054" y="1124712"/>
            <a:ext cx="8277606"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432054" y="4727448"/>
            <a:ext cx="8277606"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432054" y="6356351"/>
            <a:ext cx="2057400" cy="365125"/>
          </a:xfrm>
        </p:spPr>
        <p:txBody>
          <a:bodyPr/>
          <a:lstStyle/>
          <a:p>
            <a:fld id="{02AC24A9-CCB6-4F8D-B8DB-C2F3692CFA5A}" type="datetimeFigureOut">
              <a:rPr lang="en-US" smtClean="0"/>
              <a:t>6/28/2020</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6652260" y="6356351"/>
            <a:ext cx="20574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624870" y="434802"/>
            <a:ext cx="146304" cy="5280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433989" y="4501201"/>
            <a:ext cx="8276022"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58113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418657" y="0"/>
            <a:ext cx="8375585"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425196" y="0"/>
            <a:ext cx="836676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374126" y="787352"/>
            <a:ext cx="96012"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836676" y="548640"/>
            <a:ext cx="7626096"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836676" y="2478024"/>
            <a:ext cx="7626096"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836676" y="6356351"/>
            <a:ext cx="2057400" cy="365125"/>
          </a:xfrm>
        </p:spPr>
        <p:txBody>
          <a:bodyPr/>
          <a:lstStyle/>
          <a:p>
            <a:fld id="{02AC24A9-CCB6-4F8D-B8DB-C2F3692CFA5A}" type="datetimeFigureOut">
              <a:rPr lang="en-US" smtClean="0"/>
              <a:t>6/28/2020</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6405372" y="6356351"/>
            <a:ext cx="20574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15269370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418658" y="4981421"/>
            <a:ext cx="8351217"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374126" y="5118581"/>
            <a:ext cx="109728"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418338" y="640080"/>
            <a:ext cx="8167878"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630936" y="5102352"/>
            <a:ext cx="795528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6/28/2020</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6238266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418657" y="0"/>
            <a:ext cx="8375585"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425196" y="0"/>
            <a:ext cx="836676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374126" y="787352"/>
            <a:ext cx="96012"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836676" y="548640"/>
            <a:ext cx="7626096"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836676" y="2478024"/>
            <a:ext cx="370332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4759452" y="2478024"/>
            <a:ext cx="370332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836676" y="6356351"/>
            <a:ext cx="2057400" cy="365125"/>
          </a:xfrm>
        </p:spPr>
        <p:txBody>
          <a:bodyPr/>
          <a:lstStyle/>
          <a:p>
            <a:fld id="{02AC24A9-CCB6-4F8D-B8DB-C2F3692CFA5A}" type="datetimeFigureOut">
              <a:rPr lang="en-US" smtClean="0"/>
              <a:t>6/28/2020</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6405372" y="6356351"/>
            <a:ext cx="20574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932466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418657" y="0"/>
            <a:ext cx="8375585"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425196" y="0"/>
            <a:ext cx="836676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374126" y="787352"/>
            <a:ext cx="96012"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836676" y="548640"/>
            <a:ext cx="7626096"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836676" y="2372650"/>
            <a:ext cx="370332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836676" y="3203688"/>
            <a:ext cx="370332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4759452" y="2372650"/>
            <a:ext cx="370332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4759452" y="3203688"/>
            <a:ext cx="370332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836676" y="6356351"/>
            <a:ext cx="2057400" cy="365125"/>
          </a:xfrm>
        </p:spPr>
        <p:txBody>
          <a:bodyPr/>
          <a:lstStyle/>
          <a:p>
            <a:fld id="{02AC24A9-CCB6-4F8D-B8DB-C2F3692CFA5A}" type="datetimeFigureOut">
              <a:rPr lang="en-US" smtClean="0"/>
              <a:t>6/28/2020</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6405372" y="6356351"/>
            <a:ext cx="20574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5939184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499390" y="1533525"/>
            <a:ext cx="8187797"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456813" y="2971798"/>
            <a:ext cx="96012"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809244" y="1938528"/>
            <a:ext cx="7632954"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6/28/2020</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88955927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6/28/2020</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64607076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418658" y="1162033"/>
            <a:ext cx="2805555"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374126" y="1618375"/>
            <a:ext cx="109728"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651510" y="1709928"/>
            <a:ext cx="2324862"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3723894" y="1709928"/>
            <a:ext cx="5047488"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651510" y="3429000"/>
            <a:ext cx="2324862"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651510" y="6356351"/>
            <a:ext cx="2057400" cy="365125"/>
          </a:xfrm>
        </p:spPr>
        <p:txBody>
          <a:bodyPr/>
          <a:lstStyle/>
          <a:p>
            <a:fld id="{02AC24A9-CCB6-4F8D-B8DB-C2F3692CFA5A}" type="datetimeFigureOut">
              <a:rPr lang="en-US" smtClean="0"/>
              <a:t>6/28/2020</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702892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418658" y="1162033"/>
            <a:ext cx="2805555"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374126" y="1618375"/>
            <a:ext cx="109728"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651510" y="1709928"/>
            <a:ext cx="2324862"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3723894" y="1161288"/>
            <a:ext cx="5047488"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651510" y="3438144"/>
            <a:ext cx="2324862"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651510" y="6356351"/>
            <a:ext cx="2057400" cy="365125"/>
          </a:xfrm>
        </p:spPr>
        <p:txBody>
          <a:bodyPr/>
          <a:lstStyle/>
          <a:p>
            <a:fld id="{02AC24A9-CCB6-4F8D-B8DB-C2F3692CFA5A}" type="datetimeFigureOut">
              <a:rPr lang="en-US" smtClean="0"/>
              <a:t>6/28/2020</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09444152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6/28/2020</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13209478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6/28/2020</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45981044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90F4FC5A-5D43-469D-BA8D-592A15F008C6}" type="datetimeFigureOut">
              <a:rPr lang="en-US"/>
              <a:pPr>
                <a:defRPr/>
              </a:pPr>
              <a:t>6/28/2020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A74E386D-87E6-4D49-8829-2D1419513CB0}" type="slidenum">
              <a:rPr lang="en-US"/>
              <a:pPr>
                <a:defRPr/>
              </a:pPr>
              <a:t>‹#›</a:t>
            </a:fld>
            <a:endParaRPr lang="en-US" dirty="0"/>
          </a:p>
        </p:txBody>
      </p:sp>
    </p:spTree>
    <p:extLst>
      <p:ext uri="{BB962C8B-B14F-4D97-AF65-F5344CB8AC3E}">
        <p14:creationId xmlns:p14="http://schemas.microsoft.com/office/powerpoint/2010/main" val="50610595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7CEC876-80B2-471A-AE9B-B80DF281412C}" type="datetimeFigureOut">
              <a:rPr lang="en-US"/>
              <a:pPr>
                <a:defRPr/>
              </a:pPr>
              <a:t>6/28/2020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223940F7-F04E-46B2-91B2-BD21F2FA417A}" type="slidenum">
              <a:rPr lang="en-US"/>
              <a:pPr>
                <a:defRPr/>
              </a:pPr>
              <a:t>‹#›</a:t>
            </a:fld>
            <a:endParaRPr lang="en-US" dirty="0"/>
          </a:p>
        </p:txBody>
      </p:sp>
    </p:spTree>
    <p:extLst>
      <p:ext uri="{BB962C8B-B14F-4D97-AF65-F5344CB8AC3E}">
        <p14:creationId xmlns:p14="http://schemas.microsoft.com/office/powerpoint/2010/main" val="381275924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600A8D1C-B0D9-40BA-B7EC-B9EFF85CF7AD}" type="datetimeFigureOut">
              <a:rPr lang="en-US"/>
              <a:pPr>
                <a:defRPr/>
              </a:pPr>
              <a:t>6/28/2020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5D7A9D1-13CC-4D56-A425-1BA0837BD63F}" type="slidenum">
              <a:rPr lang="en-US"/>
              <a:pPr>
                <a:defRPr/>
              </a:pPr>
              <a:t>‹#›</a:t>
            </a:fld>
            <a:endParaRPr lang="en-US" dirty="0"/>
          </a:p>
        </p:txBody>
      </p:sp>
    </p:spTree>
    <p:extLst>
      <p:ext uri="{BB962C8B-B14F-4D97-AF65-F5344CB8AC3E}">
        <p14:creationId xmlns:p14="http://schemas.microsoft.com/office/powerpoint/2010/main" val="427063670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B7229C39-B8E2-416B-8294-358A10AD89FB}" type="datetimeFigureOut">
              <a:rPr lang="en-US"/>
              <a:pPr>
                <a:defRPr/>
              </a:pPr>
              <a:t>6/28/2020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F480DB2-4E13-4734-9C24-47DC79ADD0CB}" type="slidenum">
              <a:rPr lang="en-US"/>
              <a:pPr>
                <a:defRPr/>
              </a:pPr>
              <a:t>‹#›</a:t>
            </a:fld>
            <a:endParaRPr lang="en-US" dirty="0"/>
          </a:p>
        </p:txBody>
      </p:sp>
    </p:spTree>
    <p:extLst>
      <p:ext uri="{BB962C8B-B14F-4D97-AF65-F5344CB8AC3E}">
        <p14:creationId xmlns:p14="http://schemas.microsoft.com/office/powerpoint/2010/main" val="227529380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8983DD06-3BDE-4DFA-96C9-AE48F74035AF}" type="datetimeFigureOut">
              <a:rPr lang="en-US"/>
              <a:pPr>
                <a:defRPr/>
              </a:pPr>
              <a:t>6/28/2020</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6E50E728-C92F-46FE-95CC-F669B268D9F0}" type="slidenum">
              <a:rPr lang="en-US"/>
              <a:pPr>
                <a:defRPr/>
              </a:pPr>
              <a:t>‹#›</a:t>
            </a:fld>
            <a:endParaRPr lang="en-US" dirty="0"/>
          </a:p>
        </p:txBody>
      </p:sp>
    </p:spTree>
    <p:extLst>
      <p:ext uri="{BB962C8B-B14F-4D97-AF65-F5344CB8AC3E}">
        <p14:creationId xmlns:p14="http://schemas.microsoft.com/office/powerpoint/2010/main" val="336282094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208ADF40-EC34-4EB8-9A7B-59DCC3F23508}" type="datetimeFigureOut">
              <a:rPr lang="en-US"/>
              <a:pPr>
                <a:defRPr/>
              </a:pPr>
              <a:t>6/28/2020</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047AD794-116A-46A2-A9FC-832497B210B3}" type="slidenum">
              <a:rPr lang="en-US"/>
              <a:pPr>
                <a:defRPr/>
              </a:pPr>
              <a:t>‹#›</a:t>
            </a:fld>
            <a:endParaRPr lang="en-US" dirty="0"/>
          </a:p>
        </p:txBody>
      </p:sp>
    </p:spTree>
    <p:extLst>
      <p:ext uri="{BB962C8B-B14F-4D97-AF65-F5344CB8AC3E}">
        <p14:creationId xmlns:p14="http://schemas.microsoft.com/office/powerpoint/2010/main" val="325503993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86CBF91-4D3A-4E6A-806F-391E9C550485}" type="datetimeFigureOut">
              <a:rPr lang="en-US"/>
              <a:pPr>
                <a:defRPr/>
              </a:pPr>
              <a:t>6/28/2020</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A0F32983-0A8F-40C4-8664-6401412E84EE}" type="slidenum">
              <a:rPr lang="en-US"/>
              <a:pPr>
                <a:defRPr/>
              </a:pPr>
              <a:t>‹#›</a:t>
            </a:fld>
            <a:endParaRPr lang="en-US" dirty="0"/>
          </a:p>
        </p:txBody>
      </p:sp>
    </p:spTree>
    <p:extLst>
      <p:ext uri="{BB962C8B-B14F-4D97-AF65-F5344CB8AC3E}">
        <p14:creationId xmlns:p14="http://schemas.microsoft.com/office/powerpoint/2010/main" val="227125209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C942A3B4-FEB9-4CCB-8BEC-18D6BAB8CC00}" type="datetimeFigureOut">
              <a:rPr lang="en-US"/>
              <a:pPr>
                <a:defRPr/>
              </a:pPr>
              <a:t>6/28/2020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DC3EE87-D65B-46A8-98C4-7C8D0CECA826}" type="slidenum">
              <a:rPr lang="en-US"/>
              <a:pPr>
                <a:defRPr/>
              </a:pPr>
              <a:t>‹#›</a:t>
            </a:fld>
            <a:endParaRPr lang="en-US" dirty="0"/>
          </a:p>
        </p:txBody>
      </p:sp>
    </p:spTree>
    <p:extLst>
      <p:ext uri="{BB962C8B-B14F-4D97-AF65-F5344CB8AC3E}">
        <p14:creationId xmlns:p14="http://schemas.microsoft.com/office/powerpoint/2010/main" val="131049300"/>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0957AEA6-4D67-449C-876A-BF9923BAB370}" type="datetimeFigureOut">
              <a:rPr lang="en-US"/>
              <a:pPr>
                <a:defRPr/>
              </a:pPr>
              <a:t>6/28/2020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A108E3C2-95F4-4660-8EBE-3E99E839BE5E}" type="slidenum">
              <a:rPr lang="en-US"/>
              <a:pPr>
                <a:defRPr/>
              </a:pPr>
              <a:t>‹#›</a:t>
            </a:fld>
            <a:endParaRPr lang="en-US" dirty="0"/>
          </a:p>
        </p:txBody>
      </p:sp>
    </p:spTree>
    <p:extLst>
      <p:ext uri="{BB962C8B-B14F-4D97-AF65-F5344CB8AC3E}">
        <p14:creationId xmlns:p14="http://schemas.microsoft.com/office/powerpoint/2010/main" val="244948703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D6EF155-50EE-41AF-B822-ECD18D4D0982}" type="datetimeFigureOut">
              <a:rPr lang="en-US"/>
              <a:pPr>
                <a:defRPr/>
              </a:pPr>
              <a:t>6/28/2020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8B9B674-211D-41BC-99D9-523EF738A33D}" type="slidenum">
              <a:rPr lang="en-US"/>
              <a:pPr>
                <a:defRPr/>
              </a:pPr>
              <a:t>‹#›</a:t>
            </a:fld>
            <a:endParaRPr lang="en-US" dirty="0"/>
          </a:p>
        </p:txBody>
      </p:sp>
    </p:spTree>
    <p:extLst>
      <p:ext uri="{BB962C8B-B14F-4D97-AF65-F5344CB8AC3E}">
        <p14:creationId xmlns:p14="http://schemas.microsoft.com/office/powerpoint/2010/main" val="359243348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C0705C2-23BA-43B6-A315-B73D9FAF4F9C}" type="datetimeFigureOut">
              <a:rPr lang="en-US"/>
              <a:pPr>
                <a:defRPr/>
              </a:pPr>
              <a:t>6/28/2020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D96B326-E97D-4EA6-8C5F-535D008CF6CB}" type="slidenum">
              <a:rPr lang="en-US"/>
              <a:pPr>
                <a:defRPr/>
              </a:pPr>
              <a:t>‹#›</a:t>
            </a:fld>
            <a:endParaRPr lang="en-US" dirty="0"/>
          </a:p>
        </p:txBody>
      </p:sp>
    </p:spTree>
    <p:extLst>
      <p:ext uri="{BB962C8B-B14F-4D97-AF65-F5344CB8AC3E}">
        <p14:creationId xmlns:p14="http://schemas.microsoft.com/office/powerpoint/2010/main" val="128622053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D57B20C-CDF0-4B20-8C05-0D60B5923E0E}" type="datetimeFigureOut">
              <a:rPr lang="en-US" smtClean="0"/>
              <a:t>6/28/2020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331587565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57B20C-CDF0-4B20-8C05-0D60B5923E0E}" type="datetimeFigureOut">
              <a:rPr lang="en-US" smtClean="0"/>
              <a:t>6/28/2020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381621172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57B20C-CDF0-4B20-8C05-0D60B5923E0E}" type="datetimeFigureOut">
              <a:rPr lang="en-US" smtClean="0"/>
              <a:t>6/28/2020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1751952127"/>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D57B20C-CDF0-4B20-8C05-0D60B5923E0E}" type="datetimeFigureOut">
              <a:rPr lang="en-US" smtClean="0"/>
              <a:t>6/28/2020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303450268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D57B20C-CDF0-4B20-8C05-0D60B5923E0E}" type="datetimeFigureOut">
              <a:rPr lang="en-US" smtClean="0"/>
              <a:t>6/28/2020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224095300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D57B20C-CDF0-4B20-8C05-0D60B5923E0E}" type="datetimeFigureOut">
              <a:rPr lang="en-US" smtClean="0"/>
              <a:t>6/28/2020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360367419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57B20C-CDF0-4B20-8C05-0D60B5923E0E}" type="datetimeFigureOut">
              <a:rPr lang="en-US" smtClean="0"/>
              <a:t>6/28/2020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253123707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D57B20C-CDF0-4B20-8C05-0D60B5923E0E}" type="datetimeFigureOut">
              <a:rPr lang="en-US" smtClean="0"/>
              <a:t>6/28/2020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334416862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D57B20C-CDF0-4B20-8C05-0D60B5923E0E}" type="datetimeFigureOut">
              <a:rPr lang="en-US" smtClean="0"/>
              <a:t>6/28/2020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4285350047"/>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57B20C-CDF0-4B20-8C05-0D60B5923E0E}" type="datetimeFigureOut">
              <a:rPr lang="en-US" smtClean="0"/>
              <a:t>6/28/2020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154434588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57B20C-CDF0-4B20-8C05-0D60B5923E0E}" type="datetimeFigureOut">
              <a:rPr lang="en-US" smtClean="0"/>
              <a:t>6/28/2020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49401F-55CA-4D2C-BF2E-6AD548BC3EFE}" type="slidenum">
              <a:rPr lang="en-US" smtClean="0"/>
              <a:t>‹#›</a:t>
            </a:fld>
            <a:endParaRPr lang="en-US" dirty="0"/>
          </a:p>
        </p:txBody>
      </p:sp>
    </p:spTree>
    <p:extLst>
      <p:ext uri="{BB962C8B-B14F-4D97-AF65-F5344CB8AC3E}">
        <p14:creationId xmlns:p14="http://schemas.microsoft.com/office/powerpoint/2010/main" val="1018379017"/>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D099CC0-6ABF-462D-96EA-7235282C23FE}" type="datetimeFigureOut">
              <a:rPr lang="en-US" smtClean="0"/>
              <a:t>6/28/2020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697481851"/>
      </p:ext>
    </p:extLst>
  </p:cSld>
  <p:clrMapOvr>
    <a:masterClrMapping/>
  </p:clrMapOvr>
  <mc:AlternateContent xmlns:mc="http://schemas.openxmlformats.org/markup-compatibility/2006" xmlns:p14="http://schemas.microsoft.com/office/powerpoint/2010/main">
    <mc:Choice Requires="p14">
      <p:transition spd="slow" p14:dur="1250">
        <p:cover/>
      </p:transition>
    </mc:Choice>
    <mc:Fallback xmlns="">
      <p:transition spd="slow">
        <p:cover/>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099CC0-6ABF-462D-96EA-7235282C23FE}" type="datetimeFigureOut">
              <a:rPr lang="en-US" smtClean="0"/>
              <a:t>6/28/2020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1317508643"/>
      </p:ext>
    </p:extLst>
  </p:cSld>
  <p:clrMapOvr>
    <a:masterClrMapping/>
  </p:clrMapOvr>
  <mc:AlternateContent xmlns:mc="http://schemas.openxmlformats.org/markup-compatibility/2006" xmlns:p14="http://schemas.microsoft.com/office/powerpoint/2010/main">
    <mc:Choice Requires="p14">
      <p:transition spd="slow" p14:dur="1250">
        <p:cover/>
      </p:transition>
    </mc:Choice>
    <mc:Fallback xmlns="">
      <p:transition spd="slow">
        <p:cover/>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D099CC0-6ABF-462D-96EA-7235282C23FE}" type="datetimeFigureOut">
              <a:rPr lang="en-US" smtClean="0"/>
              <a:t>6/28/2020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2229264383"/>
      </p:ext>
    </p:extLst>
  </p:cSld>
  <p:clrMapOvr>
    <a:masterClrMapping/>
  </p:clrMapOvr>
  <mc:AlternateContent xmlns:mc="http://schemas.openxmlformats.org/markup-compatibility/2006" xmlns:p14="http://schemas.microsoft.com/office/powerpoint/2010/main">
    <mc:Choice Requires="p14">
      <p:transition spd="slow" p14:dur="1250">
        <p:cover/>
      </p:transition>
    </mc:Choice>
    <mc:Fallback xmlns="">
      <p:transition spd="slow">
        <p:cover/>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D099CC0-6ABF-462D-96EA-7235282C23FE}" type="datetimeFigureOut">
              <a:rPr lang="en-US" smtClean="0"/>
              <a:t>6/28/2020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553374631"/>
      </p:ext>
    </p:extLst>
  </p:cSld>
  <p:clrMapOvr>
    <a:masterClrMapping/>
  </p:clrMapOvr>
  <mc:AlternateContent xmlns:mc="http://schemas.openxmlformats.org/markup-compatibility/2006" xmlns:p14="http://schemas.microsoft.com/office/powerpoint/2010/main">
    <mc:Choice Requires="p14">
      <p:transition spd="slow" p14:dur="1250">
        <p:cover/>
      </p:transition>
    </mc:Choice>
    <mc:Fallback xmlns="">
      <p:transition spd="slow">
        <p:cover/>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D099CC0-6ABF-462D-96EA-7235282C23FE}" type="datetimeFigureOut">
              <a:rPr lang="en-US" smtClean="0"/>
              <a:t>6/28/2020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1224800004"/>
      </p:ext>
    </p:extLst>
  </p:cSld>
  <p:clrMapOvr>
    <a:masterClrMapping/>
  </p:clrMapOvr>
  <mc:AlternateContent xmlns:mc="http://schemas.openxmlformats.org/markup-compatibility/2006" xmlns:p14="http://schemas.microsoft.com/office/powerpoint/2010/main">
    <mc:Choice Requires="p14">
      <p:transition spd="slow" p14:dur="1250">
        <p:cover/>
      </p:transition>
    </mc:Choice>
    <mc:Fallback xmlns="">
      <p:transition spd="slow">
        <p:cover/>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D099CC0-6ABF-462D-96EA-7235282C23FE}" type="datetimeFigureOut">
              <a:rPr lang="en-US" smtClean="0"/>
              <a:t>6/28/2020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4010649"/>
      </p:ext>
    </p:extLst>
  </p:cSld>
  <p:clrMapOvr>
    <a:masterClrMapping/>
  </p:clrMapOvr>
  <mc:AlternateContent xmlns:mc="http://schemas.openxmlformats.org/markup-compatibility/2006" xmlns:p14="http://schemas.microsoft.com/office/powerpoint/2010/main">
    <mc:Choice Requires="p14">
      <p:transition spd="slow" p14:dur="1250">
        <p:cover/>
      </p:transition>
    </mc:Choice>
    <mc:Fallback xmlns="">
      <p:transition spd="slow">
        <p:cover/>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099CC0-6ABF-462D-96EA-7235282C23FE}" type="datetimeFigureOut">
              <a:rPr lang="en-US" smtClean="0"/>
              <a:t>6/28/2020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3208181668"/>
      </p:ext>
    </p:extLst>
  </p:cSld>
  <p:clrMapOvr>
    <a:masterClrMapping/>
  </p:clrMapOvr>
  <mc:AlternateContent xmlns:mc="http://schemas.openxmlformats.org/markup-compatibility/2006" xmlns:p14="http://schemas.microsoft.com/office/powerpoint/2010/main">
    <mc:Choice Requires="p14">
      <p:transition spd="slow" p14:dur="1250">
        <p:cover/>
      </p:transition>
    </mc:Choice>
    <mc:Fallback xmlns="">
      <p:transition spd="slow">
        <p:cover/>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D099CC0-6ABF-462D-96EA-7235282C23FE}" type="datetimeFigureOut">
              <a:rPr lang="en-US" smtClean="0"/>
              <a:t>6/28/2020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4222554774"/>
      </p:ext>
    </p:extLst>
  </p:cSld>
  <p:clrMapOvr>
    <a:masterClrMapping/>
  </p:clrMapOvr>
  <mc:AlternateContent xmlns:mc="http://schemas.openxmlformats.org/markup-compatibility/2006" xmlns:p14="http://schemas.microsoft.com/office/powerpoint/2010/main">
    <mc:Choice Requires="p14">
      <p:transition spd="slow" p14:dur="1250">
        <p:cover/>
      </p:transition>
    </mc:Choice>
    <mc:Fallback xmlns="">
      <p:transition spd="slow">
        <p:cover/>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D099CC0-6ABF-462D-96EA-7235282C23FE}" type="datetimeFigureOut">
              <a:rPr lang="en-US" smtClean="0"/>
              <a:t>6/28/2020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3112412037"/>
      </p:ext>
    </p:extLst>
  </p:cSld>
  <p:clrMapOvr>
    <a:masterClrMapping/>
  </p:clrMapOvr>
  <mc:AlternateContent xmlns:mc="http://schemas.openxmlformats.org/markup-compatibility/2006" xmlns:p14="http://schemas.microsoft.com/office/powerpoint/2010/main">
    <mc:Choice Requires="p14">
      <p:transition spd="slow" p14:dur="1250">
        <p:cover/>
      </p:transition>
    </mc:Choice>
    <mc:Fallback xmlns="">
      <p:transition spd="slow">
        <p:cover/>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099CC0-6ABF-462D-96EA-7235282C23FE}" type="datetimeFigureOut">
              <a:rPr lang="en-US" smtClean="0"/>
              <a:t>6/28/2020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1248054941"/>
      </p:ext>
    </p:extLst>
  </p:cSld>
  <p:clrMapOvr>
    <a:masterClrMapping/>
  </p:clrMapOvr>
  <mc:AlternateContent xmlns:mc="http://schemas.openxmlformats.org/markup-compatibility/2006" xmlns:p14="http://schemas.microsoft.com/office/powerpoint/2010/main">
    <mc:Choice Requires="p14">
      <p:transition spd="slow" p14:dur="1250">
        <p:cover/>
      </p:transition>
    </mc:Choice>
    <mc:Fallback xmlns="">
      <p:transition spd="slow">
        <p:cover/>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099CC0-6ABF-462D-96EA-7235282C23FE}" type="datetimeFigureOut">
              <a:rPr lang="en-US" smtClean="0"/>
              <a:t>6/28/2020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2236349323"/>
      </p:ext>
    </p:extLst>
  </p:cSld>
  <p:clrMapOvr>
    <a:masterClrMapping/>
  </p:clrMapOvr>
  <mc:AlternateContent xmlns:mc="http://schemas.openxmlformats.org/markup-compatibility/2006" xmlns:p14="http://schemas.microsoft.com/office/powerpoint/2010/main">
    <mc:Choice Requires="p14">
      <p:transition spd="slow" p14:dur="1250">
        <p:cover/>
      </p:transition>
    </mc:Choice>
    <mc:Fallback xmlns="">
      <p:transition spd="slow">
        <p:cover/>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D9F7D60D-A713-40E7-8585-DF71678712AB}" type="datetime1">
              <a:rPr lang="en-US" smtClean="0"/>
              <a:pPr/>
              <a:t>6/28/2020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11905BFA-DBB3-4DB5-A98E-947D76C79EB1}" type="slidenum">
              <a:rPr lang="en-US" smtClean="0"/>
              <a:pPr/>
              <a:t>‹#›</a:t>
            </a:fld>
            <a:endParaRPr lang="en-US"/>
          </a:p>
        </p:txBody>
      </p:sp>
    </p:spTree>
    <p:extLst>
      <p:ext uri="{BB962C8B-B14F-4D97-AF65-F5344CB8AC3E}">
        <p14:creationId xmlns:p14="http://schemas.microsoft.com/office/powerpoint/2010/main" val="3755274905"/>
      </p:ext>
    </p:extLst>
  </p:cSld>
  <p:clrMapOvr>
    <a:masterClrMapping/>
  </p:clrMapOvr>
  <p:transition spd="slow">
    <p:circl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8912C16-2FFE-4E34-9B3C-7745C10B0B2A}" type="datetime1">
              <a:rPr lang="en-US" smtClean="0"/>
              <a:pPr/>
              <a:t>6/28/2020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905BFA-DBB3-4DB5-A98E-947D76C79EB1}" type="slidenum">
              <a:rPr lang="en-US" smtClean="0"/>
              <a:pPr/>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extLst>
      <p:ext uri="{BB962C8B-B14F-4D97-AF65-F5344CB8AC3E}">
        <p14:creationId xmlns:p14="http://schemas.microsoft.com/office/powerpoint/2010/main" val="1525668505"/>
      </p:ext>
    </p:extLst>
  </p:cSld>
  <p:clrMapOvr>
    <a:masterClrMapping/>
  </p:clrMapOvr>
  <p:transition spd="slow">
    <p:circl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F249FFD3-18C2-4CF7-801A-82969B1B0F60}" type="datetime1">
              <a:rPr lang="en-US" smtClean="0"/>
              <a:pPr/>
              <a:t>6/28/2020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905BFA-DBB3-4DB5-A98E-947D76C79EB1}"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extLst>
      <p:ext uri="{BB962C8B-B14F-4D97-AF65-F5344CB8AC3E}">
        <p14:creationId xmlns:p14="http://schemas.microsoft.com/office/powerpoint/2010/main" val="201173555"/>
      </p:ext>
    </p:extLst>
  </p:cSld>
  <p:clrMapOvr>
    <a:overrideClrMapping bg1="dk1" tx1="lt1" bg2="dk2" tx2="lt2" accent1="accent1" accent2="accent2" accent3="accent3" accent4="accent4" accent5="accent5" accent6="accent6" hlink="hlink" folHlink="folHlink"/>
  </p:clrMapOvr>
  <p:transition spd="slow">
    <p:circl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60F42464-BE61-426E-BDFE-A8293A1E9BB5}" type="datetime1">
              <a:rPr lang="en-US" smtClean="0"/>
              <a:pPr/>
              <a:t>6/28/2020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905BFA-DBB3-4DB5-A98E-947D76C79EB1}" type="slidenum">
              <a:rPr lang="en-US" smtClean="0"/>
              <a:pPr/>
              <a:t>‹#›</a:t>
            </a:fld>
            <a:endParaRPr lang="en-US"/>
          </a:p>
        </p:txBody>
      </p:sp>
      <p:sp>
        <p:nvSpPr>
          <p:cNvPr id="8" name="Title 7"/>
          <p:cNvSpPr>
            <a:spLocks noGrp="1"/>
          </p:cNvSpPr>
          <p:nvPr>
            <p:ph type="title"/>
          </p:nvPr>
        </p:nvSpPr>
        <p:spPr/>
        <p:txBody>
          <a:bodyPr rtlCol="0"/>
          <a:lstStyle/>
          <a:p>
            <a:r>
              <a:rPr kumimoji="0" lang="en-US"/>
              <a:t>Click to edit Master title style</a:t>
            </a:r>
          </a:p>
        </p:txBody>
      </p:sp>
    </p:spTree>
    <p:extLst>
      <p:ext uri="{BB962C8B-B14F-4D97-AF65-F5344CB8AC3E}">
        <p14:creationId xmlns:p14="http://schemas.microsoft.com/office/powerpoint/2010/main" val="1388746262"/>
      </p:ext>
    </p:extLst>
  </p:cSld>
  <p:clrMapOvr>
    <a:overrideClrMapping bg1="dk1" tx1="lt1" bg2="dk2" tx2="lt2" accent1="accent1" accent2="accent2" accent3="accent3" accent4="accent4" accent5="accent5" accent6="accent6" hlink="hlink" folHlink="folHlink"/>
  </p:clrMapOvr>
  <p:transition spd="slow">
    <p:circl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24509841-AC30-4DED-8D65-BB7E7F57B723}" type="datetime1">
              <a:rPr lang="en-US" smtClean="0"/>
              <a:pPr/>
              <a:t>6/28/2020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905BFA-DBB3-4DB5-A98E-947D76C79EB1}" type="slidenum">
              <a:rPr lang="en-US" smtClean="0"/>
              <a:pPr/>
              <a:t>‹#›</a:t>
            </a:fld>
            <a:endParaRPr lang="en-US"/>
          </a:p>
        </p:txBody>
      </p:sp>
    </p:spTree>
    <p:extLst>
      <p:ext uri="{BB962C8B-B14F-4D97-AF65-F5344CB8AC3E}">
        <p14:creationId xmlns:p14="http://schemas.microsoft.com/office/powerpoint/2010/main" val="2923380498"/>
      </p:ext>
    </p:extLst>
  </p:cSld>
  <p:clrMapOvr>
    <a:overrideClrMapping bg1="lt1" tx1="dk1" bg2="lt2" tx2="dk2" accent1="accent1" accent2="accent2" accent3="accent3" accent4="accent4" accent5="accent5" accent6="accent6" hlink="hlink" folHlink="folHlink"/>
  </p:clrMapOvr>
  <p:transition spd="slow">
    <p:circl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202A61B-8E0D-47A1-9D62-B3DF16BB8499}" type="datetime1">
              <a:rPr lang="en-US" smtClean="0"/>
              <a:pPr/>
              <a:t>6/28/2020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1905BFA-DBB3-4DB5-A98E-947D76C79EB1}" type="slidenum">
              <a:rPr lang="en-US" smtClean="0"/>
              <a:pPr/>
              <a:t>‹#›</a:t>
            </a:fld>
            <a:endParaRPr lang="en-US"/>
          </a:p>
        </p:txBody>
      </p:sp>
      <p:sp>
        <p:nvSpPr>
          <p:cNvPr id="6" name="Title 5"/>
          <p:cNvSpPr>
            <a:spLocks noGrp="1"/>
          </p:cNvSpPr>
          <p:nvPr>
            <p:ph type="title"/>
          </p:nvPr>
        </p:nvSpPr>
        <p:spPr/>
        <p:txBody>
          <a:bodyPr rtlCol="0"/>
          <a:lstStyle/>
          <a:p>
            <a:r>
              <a:rPr kumimoji="0" lang="en-US"/>
              <a:t>Click to edit Master title style</a:t>
            </a:r>
          </a:p>
        </p:txBody>
      </p:sp>
    </p:spTree>
    <p:extLst>
      <p:ext uri="{BB962C8B-B14F-4D97-AF65-F5344CB8AC3E}">
        <p14:creationId xmlns:p14="http://schemas.microsoft.com/office/powerpoint/2010/main" val="16268022"/>
      </p:ext>
    </p:extLst>
  </p:cSld>
  <p:clrMapOvr>
    <a:overrideClrMapping bg1="dk1" tx1="lt1" bg2="dk2" tx2="lt2" accent1="accent1" accent2="accent2" accent3="accent3" accent4="accent4" accent5="accent5" accent6="accent6" hlink="hlink" folHlink="folHlink"/>
  </p:clrMapOvr>
  <p:transition spd="slow">
    <p:circl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FE27C4-DFE7-42B9-829A-AB535D1B3566}" type="datetime1">
              <a:rPr lang="en-US" smtClean="0"/>
              <a:pPr/>
              <a:t>6/28/2020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8382000" y="6407944"/>
            <a:ext cx="631032" cy="365125"/>
          </a:xfrm>
        </p:spPr>
        <p:txBody>
          <a:bodyPr/>
          <a:lstStyle>
            <a:lvl1pPr>
              <a:defRPr sz="1800"/>
            </a:lvl1pPr>
            <a:extLst/>
          </a:lstStyle>
          <a:p>
            <a:fld id="{11905BFA-DBB3-4DB5-A98E-947D76C79EB1}" type="slidenum">
              <a:rPr lang="en-US" smtClean="0"/>
              <a:pPr/>
              <a:t>‹#›</a:t>
            </a:fld>
            <a:endParaRPr lang="en-US" dirty="0"/>
          </a:p>
        </p:txBody>
      </p:sp>
    </p:spTree>
    <p:extLst>
      <p:ext uri="{BB962C8B-B14F-4D97-AF65-F5344CB8AC3E}">
        <p14:creationId xmlns:p14="http://schemas.microsoft.com/office/powerpoint/2010/main" val="1517974464"/>
      </p:ext>
    </p:extLst>
  </p:cSld>
  <p:clrMapOvr>
    <a:masterClrMapping/>
  </p:clrMapOvr>
  <p:transition spd="slow">
    <p:circl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7DD23653-A3B2-42FC-B10F-BA34B21D2077}" type="datetime1">
              <a:rPr lang="en-US" smtClean="0"/>
              <a:pPr/>
              <a:t>6/28/2020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905BFA-DBB3-4DB5-A98E-947D76C79EB1}" type="slidenum">
              <a:rPr lang="en-US" smtClean="0"/>
              <a:pPr/>
              <a:t>‹#›</a:t>
            </a:fld>
            <a:endParaRPr lang="en-US"/>
          </a:p>
        </p:txBody>
      </p:sp>
    </p:spTree>
    <p:extLst>
      <p:ext uri="{BB962C8B-B14F-4D97-AF65-F5344CB8AC3E}">
        <p14:creationId xmlns:p14="http://schemas.microsoft.com/office/powerpoint/2010/main" val="4104690772"/>
      </p:ext>
    </p:extLst>
  </p:cSld>
  <p:clrMapOvr>
    <a:overrideClrMapping bg1="lt1" tx1="dk1" bg2="lt2" tx2="dk2" accent1="accent1" accent2="accent2" accent3="accent3" accent4="accent4" accent5="accent5" accent6="accent6" hlink="hlink" folHlink="folHlink"/>
  </p:clrMapOvr>
  <p:transition spd="slow">
    <p:circl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64EE0908-4A94-4E9E-9346-73DCC72E8D0A}" type="datetime1">
              <a:rPr lang="en-US" smtClean="0"/>
              <a:pPr/>
              <a:t>6/28/2020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11905BFA-DBB3-4DB5-A98E-947D76C79EB1}"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extLst>
      <p:ext uri="{BB962C8B-B14F-4D97-AF65-F5344CB8AC3E}">
        <p14:creationId xmlns:p14="http://schemas.microsoft.com/office/powerpoint/2010/main" val="263997211"/>
      </p:ext>
    </p:extLst>
  </p:cSld>
  <p:clrMapOvr>
    <a:overrideClrMapping bg1="dk1" tx1="lt1" bg2="dk2" tx2="lt2" accent1="accent1" accent2="accent2" accent3="accent3" accent4="accent4" accent5="accent5" accent6="accent6" hlink="hlink" folHlink="folHlink"/>
  </p:clrMapOvr>
  <p:transition spd="slow">
    <p:circl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EF0A783-5119-499D-BDD0-6185A543F5BB}" type="datetime1">
              <a:rPr lang="en-US" smtClean="0"/>
              <a:pPr/>
              <a:t>6/28/2020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905BFA-DBB3-4DB5-A98E-947D76C79EB1}" type="slidenum">
              <a:rPr lang="en-US" smtClean="0"/>
              <a:pPr/>
              <a:t>‹#›</a:t>
            </a:fld>
            <a:endParaRPr lang="en-US"/>
          </a:p>
        </p:txBody>
      </p:sp>
    </p:spTree>
    <p:extLst>
      <p:ext uri="{BB962C8B-B14F-4D97-AF65-F5344CB8AC3E}">
        <p14:creationId xmlns:p14="http://schemas.microsoft.com/office/powerpoint/2010/main" val="1224010718"/>
      </p:ext>
    </p:extLst>
  </p:cSld>
  <p:clrMapOvr>
    <a:masterClrMapping/>
  </p:clrMapOvr>
  <p:transition spd="slow">
    <p:circl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3A98557-FC4B-4D45-8B3E-B818B65C92CF}" type="datetime1">
              <a:rPr lang="en-US" smtClean="0"/>
              <a:pPr/>
              <a:t>6/28/2020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905BFA-DBB3-4DB5-A98E-947D76C79EB1}" type="slidenum">
              <a:rPr lang="en-US" smtClean="0"/>
              <a:pPr/>
              <a:t>‹#›</a:t>
            </a:fld>
            <a:endParaRPr lang="en-US"/>
          </a:p>
        </p:txBody>
      </p:sp>
    </p:spTree>
    <p:extLst>
      <p:ext uri="{BB962C8B-B14F-4D97-AF65-F5344CB8AC3E}">
        <p14:creationId xmlns:p14="http://schemas.microsoft.com/office/powerpoint/2010/main" val="1588315692"/>
      </p:ext>
    </p:extLst>
  </p:cSld>
  <p:clrMapOvr>
    <a:masterClrMapping/>
  </p:clrMapOvr>
  <p:transition spd="slow">
    <p:circl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2.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6/28/2020</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sp>
        <p:nvSpPr>
          <p:cNvPr id="7" name="Rectangle: Rounded Corners 6">
            <a:extLst>
              <a:ext uri="{FF2B5EF4-FFF2-40B4-BE49-F238E27FC236}">
                <a16:creationId xmlns:a16="http://schemas.microsoft.com/office/drawing/2014/main" id="{343B000F-F3F3-4995-9C43-B4D2648E4C54}"/>
              </a:ext>
            </a:extLst>
          </p:cNvPr>
          <p:cNvSpPr/>
          <p:nvPr userDrawn="1"/>
        </p:nvSpPr>
        <p:spPr>
          <a:xfrm>
            <a:off x="463149" y="337603"/>
            <a:ext cx="8238478" cy="6205491"/>
          </a:xfrm>
          <a:prstGeom prst="roundRect">
            <a:avLst>
              <a:gd name="adj" fmla="val 3506"/>
            </a:avLst>
          </a:prstGeom>
          <a:solidFill>
            <a:schemeClr val="accent5">
              <a:lumMod val="40000"/>
              <a:lumOff val="60000"/>
            </a:schemeClr>
          </a:solidFill>
          <a:ln>
            <a:solidFill>
              <a:schemeClr val="accent5">
                <a:lumMod val="50000"/>
              </a:schemeClr>
            </a:solid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1687288"/>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30" r:id="rId5"/>
    <p:sldLayoutId id="2147483724" r:id="rId6"/>
    <p:sldLayoutId id="2147483725" r:id="rId7"/>
    <p:sldLayoutId id="2147483726" r:id="rId8"/>
    <p:sldLayoutId id="2147483729" r:id="rId9"/>
    <p:sldLayoutId id="2147483727" r:id="rId10"/>
    <p:sldLayoutId id="2147483728"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6/28/2020</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sp>
        <p:nvSpPr>
          <p:cNvPr id="7" name="Rectangle: Rounded Corners 6">
            <a:extLst>
              <a:ext uri="{FF2B5EF4-FFF2-40B4-BE49-F238E27FC236}">
                <a16:creationId xmlns:a16="http://schemas.microsoft.com/office/drawing/2014/main" id="{343B000F-F3F3-4995-9C43-B4D2648E4C54}"/>
              </a:ext>
            </a:extLst>
          </p:cNvPr>
          <p:cNvSpPr/>
          <p:nvPr userDrawn="1"/>
        </p:nvSpPr>
        <p:spPr>
          <a:xfrm>
            <a:off x="471775" y="346229"/>
            <a:ext cx="8238478" cy="6205491"/>
          </a:xfrm>
          <a:prstGeom prst="roundRect">
            <a:avLst>
              <a:gd name="adj" fmla="val 3506"/>
            </a:avLst>
          </a:prstGeom>
          <a:solidFill>
            <a:schemeClr val="bg1"/>
          </a:solidFill>
          <a:ln>
            <a:solidFill>
              <a:schemeClr val="accent5">
                <a:lumMod val="50000"/>
              </a:schemeClr>
            </a:solid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9089427"/>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50000"/>
          </a:schemeClr>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07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E818C05A-1434-44EA-AC28-4112CAAF04E1}" type="datetimeFigureOut">
              <a:rPr lang="en-US"/>
              <a:pPr>
                <a:defRPr/>
              </a:pPr>
              <a:t>6/28/2020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022D4F40-4301-436E-979E-AF66EA187D7F}" type="slidenum">
              <a:rPr lang="en-US"/>
              <a:pPr>
                <a:defRPr/>
              </a:pPr>
              <a:t>‹#›</a:t>
            </a:fld>
            <a:endParaRPr lang="en-US" dirty="0"/>
          </a:p>
        </p:txBody>
      </p:sp>
      <p:grpSp>
        <p:nvGrpSpPr>
          <p:cNvPr id="3079" name="Group 10"/>
          <p:cNvGrpSpPr>
            <a:grpSpLocks/>
          </p:cNvGrpSpPr>
          <p:nvPr userDrawn="1"/>
        </p:nvGrpSpPr>
        <p:grpSpPr bwMode="auto">
          <a:xfrm rot="5400000">
            <a:off x="8191500" y="38100"/>
            <a:ext cx="609600" cy="1295400"/>
            <a:chOff x="228600" y="0"/>
            <a:chExt cx="609600" cy="6858000"/>
          </a:xfrm>
        </p:grpSpPr>
        <p:sp>
          <p:nvSpPr>
            <p:cNvPr id="12" name="Rectangle 11"/>
            <p:cNvSpPr/>
            <p:nvPr/>
          </p:nvSpPr>
          <p:spPr>
            <a:xfrm>
              <a:off x="228600" y="0"/>
              <a:ext cx="152400" cy="6858000"/>
            </a:xfrm>
            <a:prstGeom prst="rect">
              <a:avLst/>
            </a:prstGeom>
            <a:solidFill>
              <a:schemeClr val="bg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13" name="Rectangle 12"/>
            <p:cNvSpPr/>
            <p:nvPr/>
          </p:nvSpPr>
          <p:spPr>
            <a:xfrm>
              <a:off x="457200" y="0"/>
              <a:ext cx="152400" cy="6858000"/>
            </a:xfrm>
            <a:prstGeom prst="rect">
              <a:avLst/>
            </a:prstGeom>
            <a:solidFill>
              <a:schemeClr val="bg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14" name="Rectangle 13"/>
            <p:cNvSpPr/>
            <p:nvPr/>
          </p:nvSpPr>
          <p:spPr>
            <a:xfrm>
              <a:off x="685800" y="0"/>
              <a:ext cx="152400" cy="6858000"/>
            </a:xfrm>
            <a:prstGeom prst="rect">
              <a:avLst/>
            </a:prstGeom>
            <a:solidFill>
              <a:schemeClr val="bg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grpSp>
      <p:grpSp>
        <p:nvGrpSpPr>
          <p:cNvPr id="3080" name="Group 18"/>
          <p:cNvGrpSpPr>
            <a:grpSpLocks/>
          </p:cNvGrpSpPr>
          <p:nvPr userDrawn="1"/>
        </p:nvGrpSpPr>
        <p:grpSpPr bwMode="auto">
          <a:xfrm rot="5400000">
            <a:off x="342900" y="38100"/>
            <a:ext cx="609600" cy="1295400"/>
            <a:chOff x="228600" y="0"/>
            <a:chExt cx="609600" cy="6858000"/>
          </a:xfrm>
        </p:grpSpPr>
        <p:sp>
          <p:nvSpPr>
            <p:cNvPr id="20" name="Rectangle 19"/>
            <p:cNvSpPr/>
            <p:nvPr/>
          </p:nvSpPr>
          <p:spPr>
            <a:xfrm>
              <a:off x="228600" y="0"/>
              <a:ext cx="152400" cy="6858000"/>
            </a:xfrm>
            <a:prstGeom prst="rect">
              <a:avLst/>
            </a:prstGeom>
            <a:solidFill>
              <a:schemeClr val="bg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21" name="Rectangle 20"/>
            <p:cNvSpPr/>
            <p:nvPr/>
          </p:nvSpPr>
          <p:spPr>
            <a:xfrm>
              <a:off x="457200" y="0"/>
              <a:ext cx="152400" cy="6858000"/>
            </a:xfrm>
            <a:prstGeom prst="rect">
              <a:avLst/>
            </a:prstGeom>
            <a:solidFill>
              <a:schemeClr val="bg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22" name="Rectangle 21"/>
            <p:cNvSpPr/>
            <p:nvPr/>
          </p:nvSpPr>
          <p:spPr>
            <a:xfrm>
              <a:off x="685800" y="0"/>
              <a:ext cx="152400" cy="6858000"/>
            </a:xfrm>
            <a:prstGeom prst="rect">
              <a:avLst/>
            </a:prstGeom>
            <a:solidFill>
              <a:schemeClr val="bg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grpSp>
    </p:spTree>
    <p:extLst>
      <p:ext uri="{BB962C8B-B14F-4D97-AF65-F5344CB8AC3E}">
        <p14:creationId xmlns:p14="http://schemas.microsoft.com/office/powerpoint/2010/main" val="3026337059"/>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38793283-4566-4043-B1CB-AA3553EF92C3}"/>
              </a:ext>
            </a:extLst>
          </p:cNvPr>
          <p:cNvSpPr/>
          <p:nvPr userDrawn="1"/>
        </p:nvSpPr>
        <p:spPr>
          <a:xfrm>
            <a:off x="628650" y="365126"/>
            <a:ext cx="7886700" cy="6228714"/>
          </a:xfrm>
          <a:custGeom>
            <a:avLst/>
            <a:gdLst>
              <a:gd name="connsiteX0" fmla="*/ 0 w 7886700"/>
              <a:gd name="connsiteY0" fmla="*/ 184681 h 6228714"/>
              <a:gd name="connsiteX1" fmla="*/ 184681 w 7886700"/>
              <a:gd name="connsiteY1" fmla="*/ 0 h 6228714"/>
              <a:gd name="connsiteX2" fmla="*/ 642555 w 7886700"/>
              <a:gd name="connsiteY2" fmla="*/ 0 h 6228714"/>
              <a:gd name="connsiteX3" fmla="*/ 1476296 w 7886700"/>
              <a:gd name="connsiteY3" fmla="*/ 0 h 6228714"/>
              <a:gd name="connsiteX4" fmla="*/ 1934171 w 7886700"/>
              <a:gd name="connsiteY4" fmla="*/ 0 h 6228714"/>
              <a:gd name="connsiteX5" fmla="*/ 2692738 w 7886700"/>
              <a:gd name="connsiteY5" fmla="*/ 0 h 6228714"/>
              <a:gd name="connsiteX6" fmla="*/ 3300959 w 7886700"/>
              <a:gd name="connsiteY6" fmla="*/ 0 h 6228714"/>
              <a:gd name="connsiteX7" fmla="*/ 3758834 w 7886700"/>
              <a:gd name="connsiteY7" fmla="*/ 0 h 6228714"/>
              <a:gd name="connsiteX8" fmla="*/ 4592575 w 7886700"/>
              <a:gd name="connsiteY8" fmla="*/ 0 h 6228714"/>
              <a:gd name="connsiteX9" fmla="*/ 5050449 w 7886700"/>
              <a:gd name="connsiteY9" fmla="*/ 0 h 6228714"/>
              <a:gd name="connsiteX10" fmla="*/ 5733843 w 7886700"/>
              <a:gd name="connsiteY10" fmla="*/ 0 h 6228714"/>
              <a:gd name="connsiteX11" fmla="*/ 6492411 w 7886700"/>
              <a:gd name="connsiteY11" fmla="*/ 0 h 6228714"/>
              <a:gd name="connsiteX12" fmla="*/ 7702019 w 7886700"/>
              <a:gd name="connsiteY12" fmla="*/ 0 h 6228714"/>
              <a:gd name="connsiteX13" fmla="*/ 7886700 w 7886700"/>
              <a:gd name="connsiteY13" fmla="*/ 184681 h 6228714"/>
              <a:gd name="connsiteX14" fmla="*/ 7886700 w 7886700"/>
              <a:gd name="connsiteY14" fmla="*/ 718533 h 6228714"/>
              <a:gd name="connsiteX15" fmla="*/ 7886700 w 7886700"/>
              <a:gd name="connsiteY15" fmla="*/ 1428166 h 6228714"/>
              <a:gd name="connsiteX16" fmla="*/ 7886700 w 7886700"/>
              <a:gd name="connsiteY16" fmla="*/ 1903424 h 6228714"/>
              <a:gd name="connsiteX17" fmla="*/ 7886700 w 7886700"/>
              <a:gd name="connsiteY17" fmla="*/ 2671650 h 6228714"/>
              <a:gd name="connsiteX18" fmla="*/ 7886700 w 7886700"/>
              <a:gd name="connsiteY18" fmla="*/ 3381283 h 6228714"/>
              <a:gd name="connsiteX19" fmla="*/ 7886700 w 7886700"/>
              <a:gd name="connsiteY19" fmla="*/ 4149509 h 6228714"/>
              <a:gd name="connsiteX20" fmla="*/ 7886700 w 7886700"/>
              <a:gd name="connsiteY20" fmla="*/ 4624768 h 6228714"/>
              <a:gd name="connsiteX21" fmla="*/ 7886700 w 7886700"/>
              <a:gd name="connsiteY21" fmla="*/ 5217213 h 6228714"/>
              <a:gd name="connsiteX22" fmla="*/ 7886700 w 7886700"/>
              <a:gd name="connsiteY22" fmla="*/ 6044033 h 6228714"/>
              <a:gd name="connsiteX23" fmla="*/ 7702019 w 7886700"/>
              <a:gd name="connsiteY23" fmla="*/ 6228714 h 6228714"/>
              <a:gd name="connsiteX24" fmla="*/ 7093798 w 7886700"/>
              <a:gd name="connsiteY24" fmla="*/ 6228714 h 6228714"/>
              <a:gd name="connsiteX25" fmla="*/ 6485577 w 7886700"/>
              <a:gd name="connsiteY25" fmla="*/ 6228714 h 6228714"/>
              <a:gd name="connsiteX26" fmla="*/ 6027703 w 7886700"/>
              <a:gd name="connsiteY26" fmla="*/ 6228714 h 6228714"/>
              <a:gd name="connsiteX27" fmla="*/ 5193962 w 7886700"/>
              <a:gd name="connsiteY27" fmla="*/ 6228714 h 6228714"/>
              <a:gd name="connsiteX28" fmla="*/ 4435394 w 7886700"/>
              <a:gd name="connsiteY28" fmla="*/ 6228714 h 6228714"/>
              <a:gd name="connsiteX29" fmla="*/ 3902346 w 7886700"/>
              <a:gd name="connsiteY29" fmla="*/ 6228714 h 6228714"/>
              <a:gd name="connsiteX30" fmla="*/ 3369299 w 7886700"/>
              <a:gd name="connsiteY30" fmla="*/ 6228714 h 6228714"/>
              <a:gd name="connsiteX31" fmla="*/ 2535558 w 7886700"/>
              <a:gd name="connsiteY31" fmla="*/ 6228714 h 6228714"/>
              <a:gd name="connsiteX32" fmla="*/ 1776990 w 7886700"/>
              <a:gd name="connsiteY32" fmla="*/ 6228714 h 6228714"/>
              <a:gd name="connsiteX33" fmla="*/ 1319116 w 7886700"/>
              <a:gd name="connsiteY33" fmla="*/ 6228714 h 6228714"/>
              <a:gd name="connsiteX34" fmla="*/ 184681 w 7886700"/>
              <a:gd name="connsiteY34" fmla="*/ 6228714 h 6228714"/>
              <a:gd name="connsiteX35" fmla="*/ 0 w 7886700"/>
              <a:gd name="connsiteY35" fmla="*/ 6044033 h 6228714"/>
              <a:gd name="connsiteX36" fmla="*/ 0 w 7886700"/>
              <a:gd name="connsiteY36" fmla="*/ 5275807 h 6228714"/>
              <a:gd name="connsiteX37" fmla="*/ 0 w 7886700"/>
              <a:gd name="connsiteY37" fmla="*/ 4741955 h 6228714"/>
              <a:gd name="connsiteX38" fmla="*/ 0 w 7886700"/>
              <a:gd name="connsiteY38" fmla="*/ 4032322 h 6228714"/>
              <a:gd name="connsiteX39" fmla="*/ 0 w 7886700"/>
              <a:gd name="connsiteY39" fmla="*/ 3381283 h 6228714"/>
              <a:gd name="connsiteX40" fmla="*/ 0 w 7886700"/>
              <a:gd name="connsiteY40" fmla="*/ 2906024 h 6228714"/>
              <a:gd name="connsiteX41" fmla="*/ 0 w 7886700"/>
              <a:gd name="connsiteY41" fmla="*/ 2196392 h 6228714"/>
              <a:gd name="connsiteX42" fmla="*/ 0 w 7886700"/>
              <a:gd name="connsiteY42" fmla="*/ 1486759 h 6228714"/>
              <a:gd name="connsiteX43" fmla="*/ 0 w 7886700"/>
              <a:gd name="connsiteY43" fmla="*/ 835720 h 6228714"/>
              <a:gd name="connsiteX44" fmla="*/ 0 w 7886700"/>
              <a:gd name="connsiteY44" fmla="*/ 184681 h 6228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886700" h="6228714" fill="none" extrusionOk="0">
                <a:moveTo>
                  <a:pt x="0" y="184681"/>
                </a:moveTo>
                <a:cubicBezTo>
                  <a:pt x="11720" y="80117"/>
                  <a:pt x="71331" y="17967"/>
                  <a:pt x="184681" y="0"/>
                </a:cubicBezTo>
                <a:cubicBezTo>
                  <a:pt x="368906" y="-8839"/>
                  <a:pt x="512985" y="9131"/>
                  <a:pt x="642555" y="0"/>
                </a:cubicBezTo>
                <a:cubicBezTo>
                  <a:pt x="772125" y="-9131"/>
                  <a:pt x="1101053" y="3208"/>
                  <a:pt x="1476296" y="0"/>
                </a:cubicBezTo>
                <a:cubicBezTo>
                  <a:pt x="1851539" y="-3208"/>
                  <a:pt x="1838337" y="8022"/>
                  <a:pt x="1934171" y="0"/>
                </a:cubicBezTo>
                <a:cubicBezTo>
                  <a:pt x="2030006" y="-8022"/>
                  <a:pt x="2336843" y="-23931"/>
                  <a:pt x="2692738" y="0"/>
                </a:cubicBezTo>
                <a:cubicBezTo>
                  <a:pt x="3048633" y="23931"/>
                  <a:pt x="3142989" y="-12892"/>
                  <a:pt x="3300959" y="0"/>
                </a:cubicBezTo>
                <a:cubicBezTo>
                  <a:pt x="3458929" y="12892"/>
                  <a:pt x="3561863" y="-21433"/>
                  <a:pt x="3758834" y="0"/>
                </a:cubicBezTo>
                <a:cubicBezTo>
                  <a:pt x="3955806" y="21433"/>
                  <a:pt x="4235288" y="-6665"/>
                  <a:pt x="4592575" y="0"/>
                </a:cubicBezTo>
                <a:cubicBezTo>
                  <a:pt x="4949862" y="6665"/>
                  <a:pt x="4880769" y="-4367"/>
                  <a:pt x="5050449" y="0"/>
                </a:cubicBezTo>
                <a:cubicBezTo>
                  <a:pt x="5220129" y="4367"/>
                  <a:pt x="5395237" y="-19108"/>
                  <a:pt x="5733843" y="0"/>
                </a:cubicBezTo>
                <a:cubicBezTo>
                  <a:pt x="6072449" y="19108"/>
                  <a:pt x="6160264" y="20541"/>
                  <a:pt x="6492411" y="0"/>
                </a:cubicBezTo>
                <a:cubicBezTo>
                  <a:pt x="6824558" y="-20541"/>
                  <a:pt x="7334269" y="54011"/>
                  <a:pt x="7702019" y="0"/>
                </a:cubicBezTo>
                <a:cubicBezTo>
                  <a:pt x="7819170" y="10411"/>
                  <a:pt x="7896074" y="93517"/>
                  <a:pt x="7886700" y="184681"/>
                </a:cubicBezTo>
                <a:cubicBezTo>
                  <a:pt x="7895280" y="317112"/>
                  <a:pt x="7889848" y="561816"/>
                  <a:pt x="7886700" y="718533"/>
                </a:cubicBezTo>
                <a:cubicBezTo>
                  <a:pt x="7883552" y="875250"/>
                  <a:pt x="7900346" y="1228845"/>
                  <a:pt x="7886700" y="1428166"/>
                </a:cubicBezTo>
                <a:cubicBezTo>
                  <a:pt x="7873054" y="1627487"/>
                  <a:pt x="7884191" y="1685177"/>
                  <a:pt x="7886700" y="1903424"/>
                </a:cubicBezTo>
                <a:cubicBezTo>
                  <a:pt x="7889209" y="2121671"/>
                  <a:pt x="7898563" y="2434295"/>
                  <a:pt x="7886700" y="2671650"/>
                </a:cubicBezTo>
                <a:cubicBezTo>
                  <a:pt x="7874837" y="2909005"/>
                  <a:pt x="7892258" y="3175117"/>
                  <a:pt x="7886700" y="3381283"/>
                </a:cubicBezTo>
                <a:cubicBezTo>
                  <a:pt x="7881142" y="3587449"/>
                  <a:pt x="7904816" y="3936291"/>
                  <a:pt x="7886700" y="4149509"/>
                </a:cubicBezTo>
                <a:cubicBezTo>
                  <a:pt x="7868584" y="4362727"/>
                  <a:pt x="7902127" y="4424729"/>
                  <a:pt x="7886700" y="4624768"/>
                </a:cubicBezTo>
                <a:cubicBezTo>
                  <a:pt x="7871273" y="4824807"/>
                  <a:pt x="7900579" y="5041863"/>
                  <a:pt x="7886700" y="5217213"/>
                </a:cubicBezTo>
                <a:cubicBezTo>
                  <a:pt x="7872821" y="5392563"/>
                  <a:pt x="7900902" y="5816037"/>
                  <a:pt x="7886700" y="6044033"/>
                </a:cubicBezTo>
                <a:cubicBezTo>
                  <a:pt x="7905333" y="6144589"/>
                  <a:pt x="7803943" y="6226053"/>
                  <a:pt x="7702019" y="6228714"/>
                </a:cubicBezTo>
                <a:cubicBezTo>
                  <a:pt x="7473737" y="6250251"/>
                  <a:pt x="7346584" y="6232216"/>
                  <a:pt x="7093798" y="6228714"/>
                </a:cubicBezTo>
                <a:cubicBezTo>
                  <a:pt x="6841012" y="6225212"/>
                  <a:pt x="6771487" y="6235053"/>
                  <a:pt x="6485577" y="6228714"/>
                </a:cubicBezTo>
                <a:cubicBezTo>
                  <a:pt x="6199667" y="6222375"/>
                  <a:pt x="6203238" y="6208489"/>
                  <a:pt x="6027703" y="6228714"/>
                </a:cubicBezTo>
                <a:cubicBezTo>
                  <a:pt x="5852168" y="6248939"/>
                  <a:pt x="5366730" y="6270253"/>
                  <a:pt x="5193962" y="6228714"/>
                </a:cubicBezTo>
                <a:cubicBezTo>
                  <a:pt x="5021194" y="6187175"/>
                  <a:pt x="4748429" y="6198575"/>
                  <a:pt x="4435394" y="6228714"/>
                </a:cubicBezTo>
                <a:cubicBezTo>
                  <a:pt x="4122359" y="6258853"/>
                  <a:pt x="4131036" y="6232151"/>
                  <a:pt x="3902346" y="6228714"/>
                </a:cubicBezTo>
                <a:cubicBezTo>
                  <a:pt x="3673656" y="6225277"/>
                  <a:pt x="3528376" y="6224884"/>
                  <a:pt x="3369299" y="6228714"/>
                </a:cubicBezTo>
                <a:cubicBezTo>
                  <a:pt x="3210222" y="6232544"/>
                  <a:pt x="2864981" y="6196375"/>
                  <a:pt x="2535558" y="6228714"/>
                </a:cubicBezTo>
                <a:cubicBezTo>
                  <a:pt x="2206135" y="6261053"/>
                  <a:pt x="2079480" y="6193018"/>
                  <a:pt x="1776990" y="6228714"/>
                </a:cubicBezTo>
                <a:cubicBezTo>
                  <a:pt x="1474500" y="6264410"/>
                  <a:pt x="1495701" y="6235446"/>
                  <a:pt x="1319116" y="6228714"/>
                </a:cubicBezTo>
                <a:cubicBezTo>
                  <a:pt x="1142531" y="6221982"/>
                  <a:pt x="476217" y="6224752"/>
                  <a:pt x="184681" y="6228714"/>
                </a:cubicBezTo>
                <a:cubicBezTo>
                  <a:pt x="99170" y="6230550"/>
                  <a:pt x="-19247" y="6132841"/>
                  <a:pt x="0" y="6044033"/>
                </a:cubicBezTo>
                <a:cubicBezTo>
                  <a:pt x="30574" y="5736569"/>
                  <a:pt x="-34351" y="5523649"/>
                  <a:pt x="0" y="5275807"/>
                </a:cubicBezTo>
                <a:cubicBezTo>
                  <a:pt x="34351" y="5027965"/>
                  <a:pt x="20138" y="4850290"/>
                  <a:pt x="0" y="4741955"/>
                </a:cubicBezTo>
                <a:cubicBezTo>
                  <a:pt x="-20138" y="4633620"/>
                  <a:pt x="-23003" y="4290369"/>
                  <a:pt x="0" y="4032322"/>
                </a:cubicBezTo>
                <a:cubicBezTo>
                  <a:pt x="23003" y="3774275"/>
                  <a:pt x="-10959" y="3528671"/>
                  <a:pt x="0" y="3381283"/>
                </a:cubicBezTo>
                <a:cubicBezTo>
                  <a:pt x="10959" y="3233895"/>
                  <a:pt x="-16974" y="3082627"/>
                  <a:pt x="0" y="2906024"/>
                </a:cubicBezTo>
                <a:cubicBezTo>
                  <a:pt x="16974" y="2729421"/>
                  <a:pt x="27389" y="2412761"/>
                  <a:pt x="0" y="2196392"/>
                </a:cubicBezTo>
                <a:cubicBezTo>
                  <a:pt x="-27389" y="1980023"/>
                  <a:pt x="-16741" y="1753041"/>
                  <a:pt x="0" y="1486759"/>
                </a:cubicBezTo>
                <a:cubicBezTo>
                  <a:pt x="16741" y="1220477"/>
                  <a:pt x="14585" y="1032672"/>
                  <a:pt x="0" y="835720"/>
                </a:cubicBezTo>
                <a:cubicBezTo>
                  <a:pt x="-14585" y="638768"/>
                  <a:pt x="-22590" y="432343"/>
                  <a:pt x="0" y="184681"/>
                </a:cubicBezTo>
                <a:close/>
              </a:path>
              <a:path w="7886700" h="6228714" stroke="0" extrusionOk="0">
                <a:moveTo>
                  <a:pt x="0" y="184681"/>
                </a:moveTo>
                <a:cubicBezTo>
                  <a:pt x="-8111" y="80500"/>
                  <a:pt x="59851" y="1433"/>
                  <a:pt x="184681" y="0"/>
                </a:cubicBezTo>
                <a:cubicBezTo>
                  <a:pt x="493532" y="6723"/>
                  <a:pt x="592524" y="-2050"/>
                  <a:pt x="943249" y="0"/>
                </a:cubicBezTo>
                <a:cubicBezTo>
                  <a:pt x="1293974" y="2050"/>
                  <a:pt x="1420215" y="-4610"/>
                  <a:pt x="1776990" y="0"/>
                </a:cubicBezTo>
                <a:cubicBezTo>
                  <a:pt x="2133765" y="4610"/>
                  <a:pt x="2015618" y="5196"/>
                  <a:pt x="2234864" y="0"/>
                </a:cubicBezTo>
                <a:cubicBezTo>
                  <a:pt x="2454110" y="-5196"/>
                  <a:pt x="2611549" y="17277"/>
                  <a:pt x="2918258" y="0"/>
                </a:cubicBezTo>
                <a:cubicBezTo>
                  <a:pt x="3224967" y="-17277"/>
                  <a:pt x="3226414" y="11602"/>
                  <a:pt x="3376133" y="0"/>
                </a:cubicBezTo>
                <a:cubicBezTo>
                  <a:pt x="3525852" y="-11602"/>
                  <a:pt x="3779010" y="-20689"/>
                  <a:pt x="4059527" y="0"/>
                </a:cubicBezTo>
                <a:cubicBezTo>
                  <a:pt x="4340044" y="20689"/>
                  <a:pt x="4484074" y="30318"/>
                  <a:pt x="4667748" y="0"/>
                </a:cubicBezTo>
                <a:cubicBezTo>
                  <a:pt x="4851422" y="-30318"/>
                  <a:pt x="5232166" y="25358"/>
                  <a:pt x="5426316" y="0"/>
                </a:cubicBezTo>
                <a:cubicBezTo>
                  <a:pt x="5620466" y="-25358"/>
                  <a:pt x="5768898" y="-11951"/>
                  <a:pt x="5884190" y="0"/>
                </a:cubicBezTo>
                <a:cubicBezTo>
                  <a:pt x="5999482" y="11951"/>
                  <a:pt x="6359767" y="-4295"/>
                  <a:pt x="6492411" y="0"/>
                </a:cubicBezTo>
                <a:cubicBezTo>
                  <a:pt x="6625055" y="4295"/>
                  <a:pt x="7187348" y="-53987"/>
                  <a:pt x="7702019" y="0"/>
                </a:cubicBezTo>
                <a:cubicBezTo>
                  <a:pt x="7821817" y="-2244"/>
                  <a:pt x="7894509" y="64819"/>
                  <a:pt x="7886700" y="184681"/>
                </a:cubicBezTo>
                <a:cubicBezTo>
                  <a:pt x="7907739" y="347972"/>
                  <a:pt x="7860017" y="640702"/>
                  <a:pt x="7886700" y="835720"/>
                </a:cubicBezTo>
                <a:cubicBezTo>
                  <a:pt x="7913383" y="1030738"/>
                  <a:pt x="7911803" y="1388166"/>
                  <a:pt x="7886700" y="1603946"/>
                </a:cubicBezTo>
                <a:cubicBezTo>
                  <a:pt x="7861597" y="1819726"/>
                  <a:pt x="7896483" y="2159826"/>
                  <a:pt x="7886700" y="2372172"/>
                </a:cubicBezTo>
                <a:cubicBezTo>
                  <a:pt x="7876917" y="2584518"/>
                  <a:pt x="7879968" y="2815878"/>
                  <a:pt x="7886700" y="3140399"/>
                </a:cubicBezTo>
                <a:cubicBezTo>
                  <a:pt x="7893432" y="3464920"/>
                  <a:pt x="7880457" y="3569960"/>
                  <a:pt x="7886700" y="3732844"/>
                </a:cubicBezTo>
                <a:cubicBezTo>
                  <a:pt x="7892943" y="3895729"/>
                  <a:pt x="7889399" y="4119008"/>
                  <a:pt x="7886700" y="4442477"/>
                </a:cubicBezTo>
                <a:cubicBezTo>
                  <a:pt x="7884001" y="4765946"/>
                  <a:pt x="7870622" y="4778596"/>
                  <a:pt x="7886700" y="5034922"/>
                </a:cubicBezTo>
                <a:cubicBezTo>
                  <a:pt x="7902778" y="5291248"/>
                  <a:pt x="7847521" y="5554788"/>
                  <a:pt x="7886700" y="6044033"/>
                </a:cubicBezTo>
                <a:cubicBezTo>
                  <a:pt x="7886932" y="6136914"/>
                  <a:pt x="7800835" y="6229049"/>
                  <a:pt x="7702019" y="6228714"/>
                </a:cubicBezTo>
                <a:cubicBezTo>
                  <a:pt x="7450646" y="6193432"/>
                  <a:pt x="7106170" y="6200186"/>
                  <a:pt x="6943451" y="6228714"/>
                </a:cubicBezTo>
                <a:cubicBezTo>
                  <a:pt x="6780732" y="6257242"/>
                  <a:pt x="6412060" y="6199118"/>
                  <a:pt x="6260057" y="6228714"/>
                </a:cubicBezTo>
                <a:cubicBezTo>
                  <a:pt x="6108054" y="6258310"/>
                  <a:pt x="5953698" y="6241536"/>
                  <a:pt x="5651836" y="6228714"/>
                </a:cubicBezTo>
                <a:cubicBezTo>
                  <a:pt x="5349974" y="6215892"/>
                  <a:pt x="5097423" y="6204173"/>
                  <a:pt x="4893268" y="6228714"/>
                </a:cubicBezTo>
                <a:cubicBezTo>
                  <a:pt x="4689113" y="6253255"/>
                  <a:pt x="4596147" y="6234400"/>
                  <a:pt x="4360221" y="6228714"/>
                </a:cubicBezTo>
                <a:cubicBezTo>
                  <a:pt x="4124295" y="6223028"/>
                  <a:pt x="3800483" y="6265121"/>
                  <a:pt x="3601653" y="6228714"/>
                </a:cubicBezTo>
                <a:cubicBezTo>
                  <a:pt x="3402823" y="6192307"/>
                  <a:pt x="3336115" y="6224437"/>
                  <a:pt x="3143779" y="6228714"/>
                </a:cubicBezTo>
                <a:cubicBezTo>
                  <a:pt x="2951443" y="6232991"/>
                  <a:pt x="2581902" y="6249992"/>
                  <a:pt x="2385211" y="6228714"/>
                </a:cubicBezTo>
                <a:cubicBezTo>
                  <a:pt x="2188520" y="6207436"/>
                  <a:pt x="2107920" y="6208345"/>
                  <a:pt x="1927337" y="6228714"/>
                </a:cubicBezTo>
                <a:cubicBezTo>
                  <a:pt x="1746754" y="6249083"/>
                  <a:pt x="1402866" y="6216482"/>
                  <a:pt x="1168769" y="6228714"/>
                </a:cubicBezTo>
                <a:cubicBezTo>
                  <a:pt x="934672" y="6240946"/>
                  <a:pt x="538971" y="6213331"/>
                  <a:pt x="184681" y="6228714"/>
                </a:cubicBezTo>
                <a:cubicBezTo>
                  <a:pt x="60069" y="6234698"/>
                  <a:pt x="-10029" y="6143826"/>
                  <a:pt x="0" y="6044033"/>
                </a:cubicBezTo>
                <a:cubicBezTo>
                  <a:pt x="-5049" y="5947757"/>
                  <a:pt x="12839" y="5690916"/>
                  <a:pt x="0" y="5568774"/>
                </a:cubicBezTo>
                <a:cubicBezTo>
                  <a:pt x="-12839" y="5446632"/>
                  <a:pt x="-16586" y="5208505"/>
                  <a:pt x="0" y="4917735"/>
                </a:cubicBezTo>
                <a:cubicBezTo>
                  <a:pt x="16586" y="4626965"/>
                  <a:pt x="-6933" y="4529488"/>
                  <a:pt x="0" y="4208103"/>
                </a:cubicBezTo>
                <a:cubicBezTo>
                  <a:pt x="6933" y="3886718"/>
                  <a:pt x="-17313" y="3787253"/>
                  <a:pt x="0" y="3498470"/>
                </a:cubicBezTo>
                <a:cubicBezTo>
                  <a:pt x="17313" y="3209687"/>
                  <a:pt x="14086" y="3169044"/>
                  <a:pt x="0" y="3023212"/>
                </a:cubicBezTo>
                <a:cubicBezTo>
                  <a:pt x="-14086" y="2877380"/>
                  <a:pt x="23532" y="2635061"/>
                  <a:pt x="0" y="2313579"/>
                </a:cubicBezTo>
                <a:cubicBezTo>
                  <a:pt x="-23532" y="1992097"/>
                  <a:pt x="-15617" y="1971617"/>
                  <a:pt x="0" y="1721133"/>
                </a:cubicBezTo>
                <a:cubicBezTo>
                  <a:pt x="15617" y="1470649"/>
                  <a:pt x="18073" y="1181837"/>
                  <a:pt x="0" y="1011501"/>
                </a:cubicBezTo>
                <a:cubicBezTo>
                  <a:pt x="-18073" y="841165"/>
                  <a:pt x="38637" y="462246"/>
                  <a:pt x="0" y="184681"/>
                </a:cubicBezTo>
                <a:close/>
              </a:path>
            </a:pathLst>
          </a:custGeom>
          <a:solidFill>
            <a:schemeClr val="bg1"/>
          </a:solidFill>
          <a:ln>
            <a:extLst>
              <a:ext uri="{C807C97D-BFC1-408E-A445-0C87EB9F89A2}">
                <ask:lineSketchStyleProps xmlns:ask="http://schemas.microsoft.com/office/drawing/2018/sketchyshapes" sd="2742615537">
                  <a:prstGeom prst="roundRect">
                    <a:avLst>
                      <a:gd name="adj" fmla="val 2965"/>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57B20C-CDF0-4B20-8C05-0D60B5923E0E}" type="datetimeFigureOut">
              <a:rPr lang="en-US" smtClean="0"/>
              <a:t>6/28/2020</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49401F-55CA-4D2C-BF2E-6AD548BC3EFE}" type="slidenum">
              <a:rPr lang="en-US" smtClean="0"/>
              <a:t>‹#›</a:t>
            </a:fld>
            <a:endParaRPr lang="en-US" dirty="0"/>
          </a:p>
        </p:txBody>
      </p:sp>
    </p:spTree>
    <p:extLst>
      <p:ext uri="{BB962C8B-B14F-4D97-AF65-F5344CB8AC3E}">
        <p14:creationId xmlns:p14="http://schemas.microsoft.com/office/powerpoint/2010/main" val="2166487145"/>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099CC0-6ABF-462D-96EA-7235282C23FE}" type="datetimeFigureOut">
              <a:rPr lang="en-US" smtClean="0"/>
              <a:t>6/28/2020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55C16E-1559-4077-82F3-B215D244207A}" type="slidenum">
              <a:rPr lang="en-US" smtClean="0"/>
              <a:t>‹#›</a:t>
            </a:fld>
            <a:endParaRPr lang="en-US"/>
          </a:p>
        </p:txBody>
      </p:sp>
      <p:pic>
        <p:nvPicPr>
          <p:cNvPr id="7" name="Picture 6" descr="A close up of a book&#10;&#10;Description automatically generated">
            <a:extLst>
              <a:ext uri="{FF2B5EF4-FFF2-40B4-BE49-F238E27FC236}">
                <a16:creationId xmlns:a16="http://schemas.microsoft.com/office/drawing/2014/main" id="{47FF2D97-ADDB-4478-B27E-18923F3C2163}"/>
              </a:ext>
            </a:extLst>
          </p:cNvPr>
          <p:cNvPicPr>
            <a:picLocks noChangeAspect="1"/>
          </p:cNvPicPr>
          <p:nvPr userDrawn="1"/>
        </p:nvPicPr>
        <p:blipFill rotWithShape="1">
          <a:blip r:embed="rId13">
            <a:duotone>
              <a:schemeClr val="accent1">
                <a:shade val="45000"/>
                <a:satMod val="135000"/>
              </a:schemeClr>
              <a:prstClr val="white"/>
            </a:duotone>
            <a:extLst>
              <a:ext uri="{28A0092B-C50C-407E-A947-70E740481C1C}">
                <a14:useLocalDpi xmlns:a14="http://schemas.microsoft.com/office/drawing/2010/main" val="0"/>
              </a:ext>
            </a:extLst>
          </a:blip>
          <a:srcRect l="10037" r="-2" b="-2"/>
          <a:stretch/>
        </p:blipFill>
        <p:spPr>
          <a:xfrm>
            <a:off x="-1" y="-1"/>
            <a:ext cx="9243061" cy="6858001"/>
          </a:xfrm>
          <a:prstGeom prst="rect">
            <a:avLst/>
          </a:prstGeom>
        </p:spPr>
      </p:pic>
    </p:spTree>
    <p:extLst>
      <p:ext uri="{BB962C8B-B14F-4D97-AF65-F5344CB8AC3E}">
        <p14:creationId xmlns:p14="http://schemas.microsoft.com/office/powerpoint/2010/main" val="1591456566"/>
      </p:ext>
    </p:extLst>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17" r:id="rId6"/>
    <p:sldLayoutId id="2147483818" r:id="rId7"/>
    <p:sldLayoutId id="2147483819" r:id="rId8"/>
    <p:sldLayoutId id="2147483820" r:id="rId9"/>
    <p:sldLayoutId id="2147483821" r:id="rId10"/>
    <p:sldLayoutId id="2147483822" r:id="rId11"/>
  </p:sldLayoutIdLst>
  <mc:AlternateContent xmlns:mc="http://schemas.openxmlformats.org/markup-compatibility/2006" xmlns:p14="http://schemas.microsoft.com/office/powerpoint/2010/main">
    <mc:Choice Requires="p14">
      <p:transition spd="slow" p14:dur="1250">
        <p:cover/>
      </p:transition>
    </mc:Choice>
    <mc:Fallback xmlns="">
      <p:transition spd="slow">
        <p:cover/>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A2677ED8-1409-43F7-98F6-CB1F074B2A8A}" type="datetime1">
              <a:rPr lang="en-US" smtClean="0"/>
              <a:pPr/>
              <a:t>6/28/2020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11905BFA-DBB3-4DB5-A98E-947D76C79EB1}" type="slidenum">
              <a:rPr lang="en-US" smtClean="0"/>
              <a:pPr/>
              <a:t>‹#›</a:t>
            </a:fld>
            <a:endParaRPr lang="en-US"/>
          </a:p>
        </p:txBody>
      </p:sp>
    </p:spTree>
    <p:extLst>
      <p:ext uri="{BB962C8B-B14F-4D97-AF65-F5344CB8AC3E}">
        <p14:creationId xmlns:p14="http://schemas.microsoft.com/office/powerpoint/2010/main" val="1669796533"/>
      </p:ext>
    </p:extLst>
  </p:cSld>
  <p:clrMap bg1="lt1" tx1="dk1" bg2="lt2" tx2="dk2" accent1="accent1" accent2="accent2" accent3="accent3" accent4="accent4" accent5="accent5" accent6="accent6" hlink="hlink" folHlink="folHlink"/>
  <p:sldLayoutIdLst>
    <p:sldLayoutId id="2147483824" r:id="rId1"/>
    <p:sldLayoutId id="2147483825" r:id="rId2"/>
    <p:sldLayoutId id="2147483826" r:id="rId3"/>
    <p:sldLayoutId id="2147483827" r:id="rId4"/>
    <p:sldLayoutId id="2147483828" r:id="rId5"/>
    <p:sldLayoutId id="2147483829" r:id="rId6"/>
    <p:sldLayoutId id="2147483830" r:id="rId7"/>
    <p:sldLayoutId id="2147483831" r:id="rId8"/>
    <p:sldLayoutId id="2147483832" r:id="rId9"/>
    <p:sldLayoutId id="2147483833" r:id="rId10"/>
    <p:sldLayoutId id="2147483834" r:id="rId11"/>
  </p:sldLayoutIdLst>
  <p:transition spd="slow">
    <p:circle/>
  </p:transition>
  <p:hf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2.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2.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CF08E-233C-44EF-B8FD-318DA66FD975}"/>
              </a:ext>
            </a:extLst>
          </p:cNvPr>
          <p:cNvSpPr txBox="1">
            <a:spLocks/>
          </p:cNvSpPr>
          <p:nvPr/>
        </p:nvSpPr>
        <p:spPr>
          <a:xfrm>
            <a:off x="924830" y="678479"/>
            <a:ext cx="4023360" cy="3204134"/>
          </a:xfrm>
          <a:prstGeom prst="rect">
            <a:avLst/>
          </a:prstGeom>
        </p:spPr>
        <p:txBody>
          <a:bodyPr anchor="b">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a:latin typeface="Arial Nova" panose="020B0504020202020204" pitchFamily="34" charset="0"/>
              </a:rPr>
              <a:t>My Servants The Prophets</a:t>
            </a:r>
            <a:br>
              <a:rPr lang="en-US" sz="4800" b="1">
                <a:latin typeface="Arial Nova" panose="020B0504020202020204" pitchFamily="34" charset="0"/>
              </a:rPr>
            </a:br>
            <a:br>
              <a:rPr lang="en-US" sz="4800">
                <a:latin typeface="Arial Nova" panose="020B0504020202020204" pitchFamily="34" charset="0"/>
              </a:rPr>
            </a:br>
            <a:r>
              <a:rPr lang="en-US" sz="4000" i="1">
                <a:latin typeface="Arial Nova" panose="020B0504020202020204" pitchFamily="34" charset="0"/>
              </a:rPr>
              <a:t>A Study of the Major Prophets</a:t>
            </a:r>
            <a:endParaRPr lang="en-US" sz="4800" i="1" dirty="0">
              <a:latin typeface="Arial Nova" panose="020B0504020202020204" pitchFamily="34" charset="0"/>
            </a:endParaRPr>
          </a:p>
        </p:txBody>
      </p:sp>
      <p:sp>
        <p:nvSpPr>
          <p:cNvPr id="3" name="Subtitle 2">
            <a:extLst>
              <a:ext uri="{FF2B5EF4-FFF2-40B4-BE49-F238E27FC236}">
                <a16:creationId xmlns:a16="http://schemas.microsoft.com/office/drawing/2014/main" id="{FC416CBC-5824-4484-BE2B-BC7A3726FAFD}"/>
              </a:ext>
            </a:extLst>
          </p:cNvPr>
          <p:cNvSpPr txBox="1">
            <a:spLocks/>
          </p:cNvSpPr>
          <p:nvPr/>
        </p:nvSpPr>
        <p:spPr>
          <a:xfrm>
            <a:off x="2560320" y="4856508"/>
            <a:ext cx="4023359" cy="1208141"/>
          </a:xfrm>
          <a:prstGeom prst="rect">
            <a:avLst/>
          </a:prstGeom>
        </p:spPr>
        <p:txBody>
          <a:bodyPr anchor="ctr">
            <a:normAutofit fontScale="85000" lnSpcReduction="20000"/>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dirty="0">
                <a:solidFill>
                  <a:srgbClr val="0000FF"/>
                </a:solidFill>
                <a:latin typeface="Arial Nova" panose="020B0504020202020204" pitchFamily="34" charset="0"/>
              </a:rPr>
              <a:t>Jeremiah</a:t>
            </a:r>
          </a:p>
          <a:p>
            <a:pPr marL="0" indent="0" algn="ctr">
              <a:buNone/>
            </a:pPr>
            <a:r>
              <a:rPr lang="en-US" sz="2100" dirty="0">
                <a:latin typeface="Arial Nova" panose="020B0504020202020204" pitchFamily="34" charset="0"/>
              </a:rPr>
              <a:t>Lesson 3</a:t>
            </a:r>
          </a:p>
          <a:p>
            <a:pPr marL="0" indent="0" algn="ctr">
              <a:buNone/>
            </a:pPr>
            <a:r>
              <a:rPr lang="en-US" sz="2100" dirty="0">
                <a:latin typeface="Arial Nova" panose="020B0504020202020204" pitchFamily="34" charset="0"/>
              </a:rPr>
              <a:t>Chapters 46-52</a:t>
            </a:r>
            <a:endParaRPr lang="en-US" dirty="0">
              <a:latin typeface="Arial Nova" panose="020B0504020202020204" pitchFamily="34" charset="0"/>
            </a:endParaRPr>
          </a:p>
        </p:txBody>
      </p:sp>
      <p:pic>
        <p:nvPicPr>
          <p:cNvPr id="5" name="Picture 4" descr="Prophet.jpg">
            <a:extLst>
              <a:ext uri="{FF2B5EF4-FFF2-40B4-BE49-F238E27FC236}">
                <a16:creationId xmlns:a16="http://schemas.microsoft.com/office/drawing/2014/main" id="{FF8882DB-EE98-4148-A9DA-421C809C1AF9}"/>
              </a:ext>
            </a:extLst>
          </p:cNvPr>
          <p:cNvPicPr>
            <a:picLocks noChangeAspect="1"/>
          </p:cNvPicPr>
          <p:nvPr/>
        </p:nvPicPr>
        <p:blipFill rotWithShape="1">
          <a:blip r:embed="rId2"/>
          <a:srcRect r="31024"/>
          <a:stretch/>
        </p:blipFill>
        <p:spPr>
          <a:xfrm>
            <a:off x="5070110" y="678479"/>
            <a:ext cx="3474913" cy="3780806"/>
          </a:xfrm>
          <a:prstGeom prst="ellipse">
            <a:avLst/>
          </a:prstGeom>
          <a:ln>
            <a:noFill/>
          </a:ln>
          <a:effectLst>
            <a:softEdge rad="112500"/>
          </a:effectLst>
        </p:spPr>
      </p:pic>
      <p:cxnSp>
        <p:nvCxnSpPr>
          <p:cNvPr id="7" name="Straight Connector 6">
            <a:extLst>
              <a:ext uri="{FF2B5EF4-FFF2-40B4-BE49-F238E27FC236}">
                <a16:creationId xmlns:a16="http://schemas.microsoft.com/office/drawing/2014/main" id="{CEFDB71B-D71D-4FFE-B08C-3EFD09DB5D2A}"/>
              </a:ext>
            </a:extLst>
          </p:cNvPr>
          <p:cNvCxnSpPr/>
          <p:nvPr/>
        </p:nvCxnSpPr>
        <p:spPr>
          <a:xfrm>
            <a:off x="863867" y="4459285"/>
            <a:ext cx="7496359" cy="0"/>
          </a:xfrm>
          <a:prstGeom prst="line">
            <a:avLst/>
          </a:prstGeom>
          <a:ln w="190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543441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EB07ABA-A1F4-49EA-931A-9BDCD877FED9}"/>
              </a:ext>
            </a:extLst>
          </p:cNvPr>
          <p:cNvSpPr txBox="1"/>
          <p:nvPr/>
        </p:nvSpPr>
        <p:spPr>
          <a:xfrm>
            <a:off x="1206137" y="174720"/>
            <a:ext cx="6731726" cy="584775"/>
          </a:xfrm>
          <a:prstGeom prst="rect">
            <a:avLst/>
          </a:prstGeom>
          <a:solidFill>
            <a:schemeClr val="bg1"/>
          </a:solidFill>
          <a:ln>
            <a:solidFill>
              <a:schemeClr val="accent5">
                <a:lumMod val="50000"/>
              </a:schemeClr>
            </a:solidFill>
          </a:ln>
        </p:spPr>
        <p:txBody>
          <a:bodyPr wrap="square" rtlCol="0">
            <a:spAutoFit/>
          </a:bodyPr>
          <a:lstStyle/>
          <a:p>
            <a:pPr algn="ctr"/>
            <a:r>
              <a:rPr lang="en-US" sz="3200" dirty="0">
                <a:latin typeface="Arial" panose="020B0604020202020204" pitchFamily="34" charset="0"/>
                <a:cs typeface="Arial" panose="020B0604020202020204" pitchFamily="34" charset="0"/>
              </a:rPr>
              <a:t>Outline of Jeremiah</a:t>
            </a:r>
          </a:p>
        </p:txBody>
      </p:sp>
      <p:sp>
        <p:nvSpPr>
          <p:cNvPr id="5" name="TextBox 4">
            <a:extLst>
              <a:ext uri="{FF2B5EF4-FFF2-40B4-BE49-F238E27FC236}">
                <a16:creationId xmlns:a16="http://schemas.microsoft.com/office/drawing/2014/main" id="{E9A21A81-FBCB-4E6E-9A4C-6A9D8C9DD531}"/>
              </a:ext>
            </a:extLst>
          </p:cNvPr>
          <p:cNvSpPr txBox="1"/>
          <p:nvPr/>
        </p:nvSpPr>
        <p:spPr>
          <a:xfrm>
            <a:off x="1082312" y="1136197"/>
            <a:ext cx="7628708" cy="3108543"/>
          </a:xfrm>
          <a:prstGeom prst="rect">
            <a:avLst/>
          </a:prstGeom>
          <a:noFill/>
        </p:spPr>
        <p:txBody>
          <a:bodyPr wrap="square" rtlCol="0">
            <a:spAutoFit/>
          </a:bodyPr>
          <a:lstStyle/>
          <a:p>
            <a:r>
              <a:rPr lang="en-US" sz="2400" dirty="0">
                <a:latin typeface="Arial Narrow" pitchFamily="34" charset="0"/>
              </a:rPr>
              <a:t>Introduction: The prophet’s call (1)</a:t>
            </a:r>
          </a:p>
          <a:p>
            <a:endParaRPr lang="en-US" sz="1200" dirty="0">
              <a:latin typeface="Arial Narrow" pitchFamily="34" charset="0"/>
            </a:endParaRPr>
          </a:p>
          <a:p>
            <a:pPr marL="514350" indent="-514350">
              <a:buFont typeface="+mj-lt"/>
              <a:buAutoNum type="romanUcPeriod"/>
            </a:pPr>
            <a:r>
              <a:rPr lang="en-US" sz="2400" b="1" u="sng" dirty="0">
                <a:latin typeface="Arial Narrow" pitchFamily="34" charset="0"/>
              </a:rPr>
              <a:t>National – Messages to Judah </a:t>
            </a:r>
            <a:r>
              <a:rPr lang="en-US" sz="2400" dirty="0">
                <a:latin typeface="Arial Narrow" pitchFamily="34" charset="0"/>
              </a:rPr>
              <a:t>(2-33)</a:t>
            </a:r>
          </a:p>
          <a:p>
            <a:pPr marL="514350" indent="-514350">
              <a:buFont typeface="+mj-lt"/>
              <a:buAutoNum type="romanUcPeriod"/>
            </a:pPr>
            <a:endParaRPr lang="en-US" sz="1200" dirty="0">
              <a:latin typeface="Arial Narrow" pitchFamily="34" charset="0"/>
            </a:endParaRPr>
          </a:p>
          <a:p>
            <a:pPr marL="514350" indent="-514350">
              <a:buFont typeface="+mj-lt"/>
              <a:buAutoNum type="romanUcPeriod"/>
            </a:pPr>
            <a:r>
              <a:rPr lang="en-US" sz="2400" b="1" u="sng" dirty="0">
                <a:latin typeface="Arial Narrow" pitchFamily="34" charset="0"/>
              </a:rPr>
              <a:t>Personal – Jeremiah’s Suffering </a:t>
            </a:r>
            <a:r>
              <a:rPr lang="en-US" sz="2400" dirty="0">
                <a:latin typeface="Arial Narrow" pitchFamily="34" charset="0"/>
              </a:rPr>
              <a:t>(34-45)</a:t>
            </a:r>
          </a:p>
          <a:p>
            <a:pPr marL="514350" indent="-514350">
              <a:buFont typeface="+mj-lt"/>
              <a:buAutoNum type="romanUcPeriod"/>
            </a:pPr>
            <a:endParaRPr lang="en-US" sz="1200" dirty="0">
              <a:latin typeface="Arial Narrow" pitchFamily="34" charset="0"/>
            </a:endParaRPr>
          </a:p>
          <a:p>
            <a:pPr marL="514350" indent="-514350">
              <a:buFont typeface="+mj-lt"/>
              <a:buAutoNum type="romanUcPeriod"/>
            </a:pPr>
            <a:r>
              <a:rPr lang="en-US" sz="2400" b="1" u="sng" dirty="0">
                <a:latin typeface="Arial Narrow" pitchFamily="34" charset="0"/>
              </a:rPr>
              <a:t>International – Message to the Nations </a:t>
            </a:r>
            <a:r>
              <a:rPr lang="en-US" sz="2400" dirty="0">
                <a:latin typeface="Arial Narrow" pitchFamily="34" charset="0"/>
              </a:rPr>
              <a:t>(46-51)</a:t>
            </a:r>
          </a:p>
          <a:p>
            <a:pPr marL="514350" indent="-514350">
              <a:buFont typeface="+mj-lt"/>
              <a:buAutoNum type="romanUcPeriod"/>
            </a:pPr>
            <a:endParaRPr lang="en-US" sz="1200" dirty="0">
              <a:latin typeface="Arial Narrow" pitchFamily="34" charset="0"/>
            </a:endParaRPr>
          </a:p>
          <a:p>
            <a:pPr marL="514350" indent="-514350"/>
            <a:r>
              <a:rPr lang="en-US" sz="2400" dirty="0">
                <a:latin typeface="Arial Narrow" pitchFamily="34" charset="0"/>
              </a:rPr>
              <a:t>Conclusion: The prophet’s captivity and release (52)</a:t>
            </a:r>
          </a:p>
          <a:p>
            <a:endParaRPr lang="en-US" sz="2400" dirty="0">
              <a:latin typeface="Arial Narrow" panose="020B0606020202030204" pitchFamily="34" charset="0"/>
              <a:cs typeface="Arial" panose="020B0604020202020204" pitchFamily="34" charset="0"/>
            </a:endParaRPr>
          </a:p>
        </p:txBody>
      </p:sp>
      <p:sp>
        <p:nvSpPr>
          <p:cNvPr id="3" name="TextBox 2">
            <a:extLst>
              <a:ext uri="{FF2B5EF4-FFF2-40B4-BE49-F238E27FC236}">
                <a16:creationId xmlns:a16="http://schemas.microsoft.com/office/drawing/2014/main" id="{4D1161F5-220C-42D0-9E0B-66A8E46370EA}"/>
              </a:ext>
            </a:extLst>
          </p:cNvPr>
          <p:cNvSpPr txBox="1"/>
          <p:nvPr/>
        </p:nvSpPr>
        <p:spPr>
          <a:xfrm>
            <a:off x="1005841" y="6146256"/>
            <a:ext cx="7829004" cy="338554"/>
          </a:xfrm>
          <a:prstGeom prst="rect">
            <a:avLst/>
          </a:prstGeom>
          <a:noFill/>
        </p:spPr>
        <p:txBody>
          <a:bodyPr wrap="square" rtlCol="0">
            <a:spAutoFit/>
          </a:bodyPr>
          <a:lstStyle/>
          <a:p>
            <a:pPr algn="l"/>
            <a:r>
              <a:rPr lang="en-US" sz="1600" dirty="0">
                <a:latin typeface="Arial" panose="020B0604020202020204" pitchFamily="34" charset="0"/>
                <a:cs typeface="Arial" panose="020B0604020202020204" pitchFamily="34" charset="0"/>
              </a:rPr>
              <a:t>Warren W. </a:t>
            </a:r>
            <a:r>
              <a:rPr lang="en-US" sz="1600" dirty="0" err="1">
                <a:latin typeface="Arial" panose="020B0604020202020204" pitchFamily="34" charset="0"/>
                <a:cs typeface="Arial" panose="020B0604020202020204" pitchFamily="34" charset="0"/>
              </a:rPr>
              <a:t>Wiersbe</a:t>
            </a:r>
            <a:r>
              <a:rPr lang="en-US" sz="1600" dirty="0">
                <a:latin typeface="Arial" panose="020B0604020202020204" pitchFamily="34" charset="0"/>
                <a:cs typeface="Arial" panose="020B0604020202020204" pitchFamily="34" charset="0"/>
              </a:rPr>
              <a:t> , </a:t>
            </a:r>
            <a:r>
              <a:rPr lang="en-US" sz="1600" i="1" dirty="0" err="1">
                <a:latin typeface="Arial" panose="020B0604020202020204" pitchFamily="34" charset="0"/>
                <a:cs typeface="Arial" panose="020B0604020202020204" pitchFamily="34" charset="0"/>
              </a:rPr>
              <a:t>Wiersbe’s</a:t>
            </a:r>
            <a:r>
              <a:rPr lang="en-US" sz="1600" i="1" dirty="0">
                <a:latin typeface="Arial" panose="020B0604020202020204" pitchFamily="34" charset="0"/>
                <a:cs typeface="Arial" panose="020B0604020202020204" pitchFamily="34" charset="0"/>
              </a:rPr>
              <a:t> Expository Outlines on the Old Testament</a:t>
            </a:r>
            <a:r>
              <a:rPr lang="en-US" sz="1600" dirty="0">
                <a:latin typeface="Arial" panose="020B0604020202020204" pitchFamily="34" charset="0"/>
                <a:cs typeface="Arial" panose="020B0604020202020204" pitchFamily="34" charset="0"/>
              </a:rPr>
              <a:t>, 521</a:t>
            </a:r>
          </a:p>
        </p:txBody>
      </p:sp>
    </p:spTree>
    <p:extLst>
      <p:ext uri="{BB962C8B-B14F-4D97-AF65-F5344CB8AC3E}">
        <p14:creationId xmlns:p14="http://schemas.microsoft.com/office/powerpoint/2010/main" val="40278805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EB07ABA-A1F4-49EA-931A-9BDCD877FED9}"/>
              </a:ext>
            </a:extLst>
          </p:cNvPr>
          <p:cNvSpPr txBox="1"/>
          <p:nvPr/>
        </p:nvSpPr>
        <p:spPr>
          <a:xfrm>
            <a:off x="1206137" y="174720"/>
            <a:ext cx="6731726" cy="584775"/>
          </a:xfrm>
          <a:prstGeom prst="rect">
            <a:avLst/>
          </a:prstGeom>
          <a:solidFill>
            <a:schemeClr val="bg1"/>
          </a:solidFill>
          <a:ln>
            <a:solidFill>
              <a:schemeClr val="accent5">
                <a:lumMod val="50000"/>
              </a:schemeClr>
            </a:solidFill>
          </a:ln>
        </p:spPr>
        <p:txBody>
          <a:bodyPr wrap="square" rtlCol="0">
            <a:spAutoFit/>
          </a:bodyPr>
          <a:lstStyle/>
          <a:p>
            <a:pPr algn="ctr"/>
            <a:r>
              <a:rPr lang="en-US" sz="3200" dirty="0">
                <a:latin typeface="Arial" panose="020B0604020202020204" pitchFamily="34" charset="0"/>
                <a:cs typeface="Arial" panose="020B0604020202020204" pitchFamily="34" charset="0"/>
              </a:rPr>
              <a:t>Outline of Jeremiah</a:t>
            </a:r>
          </a:p>
        </p:txBody>
      </p:sp>
      <p:sp>
        <p:nvSpPr>
          <p:cNvPr id="5" name="TextBox 4">
            <a:extLst>
              <a:ext uri="{FF2B5EF4-FFF2-40B4-BE49-F238E27FC236}">
                <a16:creationId xmlns:a16="http://schemas.microsoft.com/office/drawing/2014/main" id="{E9A21A81-FBCB-4E6E-9A4C-6A9D8C9DD531}"/>
              </a:ext>
            </a:extLst>
          </p:cNvPr>
          <p:cNvSpPr txBox="1"/>
          <p:nvPr/>
        </p:nvSpPr>
        <p:spPr>
          <a:xfrm>
            <a:off x="1082312" y="1136197"/>
            <a:ext cx="7628708" cy="2862322"/>
          </a:xfrm>
          <a:prstGeom prst="rect">
            <a:avLst/>
          </a:prstGeom>
          <a:noFill/>
        </p:spPr>
        <p:txBody>
          <a:bodyPr wrap="square" rtlCol="0">
            <a:spAutoFit/>
          </a:bodyPr>
          <a:lstStyle/>
          <a:p>
            <a:r>
              <a:rPr lang="en-US" sz="2400" dirty="0">
                <a:latin typeface="Arial Narrow" pitchFamily="34" charset="0"/>
              </a:rPr>
              <a:t>Introduction: The prophet’s call (1)</a:t>
            </a:r>
          </a:p>
          <a:p>
            <a:endParaRPr lang="en-US" sz="1200" dirty="0">
              <a:latin typeface="Arial Narrow" pitchFamily="34" charset="0"/>
            </a:endParaRPr>
          </a:p>
          <a:p>
            <a:pPr marL="514350" indent="-514350">
              <a:buFont typeface="+mj-lt"/>
              <a:buAutoNum type="romanUcPeriod"/>
            </a:pPr>
            <a:r>
              <a:rPr lang="en-US" sz="2400" b="1" u="sng" dirty="0">
                <a:latin typeface="Arial Narrow" pitchFamily="34" charset="0"/>
              </a:rPr>
              <a:t>National – Messages to Judah </a:t>
            </a:r>
            <a:r>
              <a:rPr lang="en-US" sz="2400" dirty="0">
                <a:latin typeface="Arial Narrow" pitchFamily="34" charset="0"/>
              </a:rPr>
              <a:t>(2-33)</a:t>
            </a:r>
          </a:p>
          <a:p>
            <a:pPr marL="971550" lvl="1" indent="-514350">
              <a:buFont typeface="+mj-lt"/>
              <a:buAutoNum type="alphaUcPeriod"/>
            </a:pPr>
            <a:r>
              <a:rPr lang="en-US" sz="2400" i="1" dirty="0">
                <a:latin typeface="Arial Narrow" pitchFamily="34" charset="0"/>
              </a:rPr>
              <a:t>Condemnation </a:t>
            </a:r>
            <a:r>
              <a:rPr lang="en-US" sz="2400" dirty="0">
                <a:latin typeface="Arial Narrow" pitchFamily="34" charset="0"/>
              </a:rPr>
              <a:t>(2-24)</a:t>
            </a:r>
          </a:p>
          <a:p>
            <a:pPr marL="1428750" lvl="2" indent="-514350">
              <a:buFont typeface="+mj-lt"/>
              <a:buAutoNum type="arabicPeriod"/>
            </a:pPr>
            <a:r>
              <a:rPr lang="en-US" sz="2400" dirty="0">
                <a:latin typeface="Arial Narrow" pitchFamily="34" charset="0"/>
              </a:rPr>
              <a:t>The nation generally (2-20)</a:t>
            </a:r>
          </a:p>
          <a:p>
            <a:pPr marL="1428750" lvl="2" indent="-514350">
              <a:buFont typeface="+mj-lt"/>
              <a:buAutoNum type="arabicPeriod"/>
            </a:pPr>
            <a:r>
              <a:rPr lang="en-US" sz="2400" dirty="0">
                <a:latin typeface="Arial Narrow" pitchFamily="34" charset="0"/>
              </a:rPr>
              <a:t>The leaders specifically (21-24)</a:t>
            </a:r>
          </a:p>
          <a:p>
            <a:pPr marL="971550" lvl="1" indent="-514350">
              <a:buFont typeface="+mj-lt"/>
              <a:buAutoNum type="alphaUcPeriod"/>
            </a:pPr>
            <a:r>
              <a:rPr lang="en-US" sz="2400" i="1" dirty="0">
                <a:latin typeface="Arial Narrow" pitchFamily="34" charset="0"/>
              </a:rPr>
              <a:t>Captivity </a:t>
            </a:r>
            <a:r>
              <a:rPr lang="en-US" sz="2400" dirty="0">
                <a:latin typeface="Arial Narrow" pitchFamily="34" charset="0"/>
              </a:rPr>
              <a:t>(25-29)</a:t>
            </a:r>
          </a:p>
          <a:p>
            <a:pPr marL="971550" lvl="1" indent="-514350">
              <a:buFont typeface="+mj-lt"/>
              <a:buAutoNum type="alphaUcPeriod"/>
            </a:pPr>
            <a:r>
              <a:rPr lang="en-US" sz="2400" i="1" dirty="0">
                <a:latin typeface="Arial Narrow" pitchFamily="34" charset="0"/>
              </a:rPr>
              <a:t>Restoration </a:t>
            </a:r>
            <a:r>
              <a:rPr lang="en-US" sz="2400" dirty="0">
                <a:latin typeface="Arial Narrow" pitchFamily="34" charset="0"/>
              </a:rPr>
              <a:t>(30-33)</a:t>
            </a:r>
          </a:p>
        </p:txBody>
      </p:sp>
      <p:sp>
        <p:nvSpPr>
          <p:cNvPr id="3" name="TextBox 2">
            <a:extLst>
              <a:ext uri="{FF2B5EF4-FFF2-40B4-BE49-F238E27FC236}">
                <a16:creationId xmlns:a16="http://schemas.microsoft.com/office/drawing/2014/main" id="{4D1161F5-220C-42D0-9E0B-66A8E46370EA}"/>
              </a:ext>
            </a:extLst>
          </p:cNvPr>
          <p:cNvSpPr txBox="1"/>
          <p:nvPr/>
        </p:nvSpPr>
        <p:spPr>
          <a:xfrm>
            <a:off x="1005841" y="6146256"/>
            <a:ext cx="7829004" cy="338554"/>
          </a:xfrm>
          <a:prstGeom prst="rect">
            <a:avLst/>
          </a:prstGeom>
          <a:noFill/>
        </p:spPr>
        <p:txBody>
          <a:bodyPr wrap="square" rtlCol="0">
            <a:spAutoFit/>
          </a:bodyPr>
          <a:lstStyle/>
          <a:p>
            <a:pPr algn="l"/>
            <a:r>
              <a:rPr lang="en-US" sz="1600" dirty="0">
                <a:latin typeface="Arial" panose="020B0604020202020204" pitchFamily="34" charset="0"/>
                <a:cs typeface="Arial" panose="020B0604020202020204" pitchFamily="34" charset="0"/>
              </a:rPr>
              <a:t>Warren W. </a:t>
            </a:r>
            <a:r>
              <a:rPr lang="en-US" sz="1600" dirty="0" err="1">
                <a:latin typeface="Arial" panose="020B0604020202020204" pitchFamily="34" charset="0"/>
                <a:cs typeface="Arial" panose="020B0604020202020204" pitchFamily="34" charset="0"/>
              </a:rPr>
              <a:t>Wiersbe</a:t>
            </a:r>
            <a:r>
              <a:rPr lang="en-US" sz="1600" dirty="0">
                <a:latin typeface="Arial" panose="020B0604020202020204" pitchFamily="34" charset="0"/>
                <a:cs typeface="Arial" panose="020B0604020202020204" pitchFamily="34" charset="0"/>
              </a:rPr>
              <a:t> , </a:t>
            </a:r>
            <a:r>
              <a:rPr lang="en-US" sz="1600" i="1" dirty="0" err="1">
                <a:latin typeface="Arial" panose="020B0604020202020204" pitchFamily="34" charset="0"/>
                <a:cs typeface="Arial" panose="020B0604020202020204" pitchFamily="34" charset="0"/>
              </a:rPr>
              <a:t>Wiersbe’s</a:t>
            </a:r>
            <a:r>
              <a:rPr lang="en-US" sz="1600" i="1" dirty="0">
                <a:latin typeface="Arial" panose="020B0604020202020204" pitchFamily="34" charset="0"/>
                <a:cs typeface="Arial" panose="020B0604020202020204" pitchFamily="34" charset="0"/>
              </a:rPr>
              <a:t> Expository Outlines on the Old Testament</a:t>
            </a:r>
            <a:r>
              <a:rPr lang="en-US" sz="1600" dirty="0">
                <a:latin typeface="Arial" panose="020B0604020202020204" pitchFamily="34" charset="0"/>
                <a:cs typeface="Arial" panose="020B0604020202020204" pitchFamily="34" charset="0"/>
              </a:rPr>
              <a:t>, 521</a:t>
            </a:r>
          </a:p>
        </p:txBody>
      </p:sp>
    </p:spTree>
    <p:extLst>
      <p:ext uri="{BB962C8B-B14F-4D97-AF65-F5344CB8AC3E}">
        <p14:creationId xmlns:p14="http://schemas.microsoft.com/office/powerpoint/2010/main" val="4270330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EB07ABA-A1F4-49EA-931A-9BDCD877FED9}"/>
              </a:ext>
            </a:extLst>
          </p:cNvPr>
          <p:cNvSpPr txBox="1"/>
          <p:nvPr/>
        </p:nvSpPr>
        <p:spPr>
          <a:xfrm>
            <a:off x="1206137" y="174720"/>
            <a:ext cx="6731726" cy="584775"/>
          </a:xfrm>
          <a:prstGeom prst="rect">
            <a:avLst/>
          </a:prstGeom>
          <a:solidFill>
            <a:schemeClr val="bg1"/>
          </a:solidFill>
          <a:ln>
            <a:solidFill>
              <a:schemeClr val="accent5">
                <a:lumMod val="50000"/>
              </a:schemeClr>
            </a:solidFill>
          </a:ln>
        </p:spPr>
        <p:txBody>
          <a:bodyPr wrap="square" rtlCol="0">
            <a:spAutoFit/>
          </a:bodyPr>
          <a:lstStyle/>
          <a:p>
            <a:pPr algn="ctr"/>
            <a:r>
              <a:rPr lang="en-US" sz="3200" dirty="0">
                <a:latin typeface="Arial" panose="020B0604020202020204" pitchFamily="34" charset="0"/>
                <a:cs typeface="Arial" panose="020B0604020202020204" pitchFamily="34" charset="0"/>
              </a:rPr>
              <a:t>Outline of Jeremiah</a:t>
            </a:r>
          </a:p>
        </p:txBody>
      </p:sp>
      <p:sp>
        <p:nvSpPr>
          <p:cNvPr id="5" name="TextBox 4">
            <a:extLst>
              <a:ext uri="{FF2B5EF4-FFF2-40B4-BE49-F238E27FC236}">
                <a16:creationId xmlns:a16="http://schemas.microsoft.com/office/drawing/2014/main" id="{E9A21A81-FBCB-4E6E-9A4C-6A9D8C9DD531}"/>
              </a:ext>
            </a:extLst>
          </p:cNvPr>
          <p:cNvSpPr txBox="1"/>
          <p:nvPr/>
        </p:nvSpPr>
        <p:spPr>
          <a:xfrm>
            <a:off x="1082312" y="1136197"/>
            <a:ext cx="7628708" cy="2677656"/>
          </a:xfrm>
          <a:prstGeom prst="rect">
            <a:avLst/>
          </a:prstGeom>
          <a:noFill/>
        </p:spPr>
        <p:txBody>
          <a:bodyPr wrap="square" rtlCol="0">
            <a:spAutoFit/>
          </a:bodyPr>
          <a:lstStyle/>
          <a:p>
            <a:r>
              <a:rPr lang="en-US" sz="2400" dirty="0">
                <a:latin typeface="Arial Narrow" pitchFamily="34" charset="0"/>
              </a:rPr>
              <a:t>Introduction: The prophet’s call (1)</a:t>
            </a:r>
          </a:p>
          <a:p>
            <a:endParaRPr lang="en-US" sz="1200" dirty="0">
              <a:latin typeface="Arial Narrow" pitchFamily="34" charset="0"/>
            </a:endParaRPr>
          </a:p>
          <a:p>
            <a:pPr marL="514350" indent="-514350">
              <a:buFont typeface="+mj-lt"/>
              <a:buAutoNum type="romanUcPeriod"/>
            </a:pPr>
            <a:r>
              <a:rPr lang="en-US" sz="2400" b="1" u="sng" dirty="0">
                <a:latin typeface="Arial Narrow" pitchFamily="34" charset="0"/>
              </a:rPr>
              <a:t>National – Messages to Judah </a:t>
            </a:r>
            <a:r>
              <a:rPr lang="en-US" sz="2400" dirty="0">
                <a:latin typeface="Arial Narrow" pitchFamily="34" charset="0"/>
              </a:rPr>
              <a:t>(2-33)</a:t>
            </a:r>
          </a:p>
          <a:p>
            <a:pPr marL="514350" indent="-514350">
              <a:buFont typeface="+mj-lt"/>
              <a:buAutoNum type="romanUcPeriod"/>
            </a:pPr>
            <a:endParaRPr lang="en-US" sz="1200" dirty="0">
              <a:latin typeface="Arial Narrow" pitchFamily="34" charset="0"/>
            </a:endParaRPr>
          </a:p>
          <a:p>
            <a:pPr marL="514350" indent="-514350">
              <a:buFont typeface="+mj-lt"/>
              <a:buAutoNum type="romanUcPeriod"/>
            </a:pPr>
            <a:r>
              <a:rPr lang="en-US" sz="2400" b="1" u="sng" dirty="0">
                <a:latin typeface="Arial Narrow" pitchFamily="34" charset="0"/>
              </a:rPr>
              <a:t>Personal – Jeremiah’s Suffering </a:t>
            </a:r>
            <a:r>
              <a:rPr lang="en-US" sz="2400" dirty="0">
                <a:latin typeface="Arial Narrow" pitchFamily="34" charset="0"/>
              </a:rPr>
              <a:t>(34-45)</a:t>
            </a:r>
          </a:p>
          <a:p>
            <a:pPr marL="971550" lvl="1" indent="-514350">
              <a:buFont typeface="+mj-lt"/>
              <a:buAutoNum type="alphaUcPeriod"/>
            </a:pPr>
            <a:r>
              <a:rPr lang="en-US" sz="2400" i="1" dirty="0">
                <a:latin typeface="Arial Narrow" pitchFamily="34" charset="0"/>
              </a:rPr>
              <a:t>Before the siege of Jerusalem </a:t>
            </a:r>
            <a:r>
              <a:rPr lang="en-US" sz="2400" dirty="0">
                <a:latin typeface="Arial Narrow" pitchFamily="34" charset="0"/>
              </a:rPr>
              <a:t>(34-39)</a:t>
            </a:r>
          </a:p>
          <a:p>
            <a:pPr marL="971550" lvl="1" indent="-514350">
              <a:buFont typeface="+mj-lt"/>
              <a:buAutoNum type="alphaUcPeriod"/>
            </a:pPr>
            <a:r>
              <a:rPr lang="en-US" sz="2400" i="1" dirty="0">
                <a:latin typeface="Arial Narrow" pitchFamily="34" charset="0"/>
              </a:rPr>
              <a:t>After the siege, with the remnant </a:t>
            </a:r>
            <a:r>
              <a:rPr lang="en-US" sz="2400" dirty="0">
                <a:latin typeface="Arial Narrow" pitchFamily="34" charset="0"/>
              </a:rPr>
              <a:t>(40-45)</a:t>
            </a:r>
          </a:p>
          <a:p>
            <a:endParaRPr lang="en-US" sz="2400" dirty="0">
              <a:latin typeface="Arial Narrow" panose="020B0606020202030204" pitchFamily="34" charset="0"/>
              <a:cs typeface="Arial" panose="020B0604020202020204" pitchFamily="34" charset="0"/>
            </a:endParaRPr>
          </a:p>
        </p:txBody>
      </p:sp>
      <p:sp>
        <p:nvSpPr>
          <p:cNvPr id="3" name="TextBox 2">
            <a:extLst>
              <a:ext uri="{FF2B5EF4-FFF2-40B4-BE49-F238E27FC236}">
                <a16:creationId xmlns:a16="http://schemas.microsoft.com/office/drawing/2014/main" id="{4D1161F5-220C-42D0-9E0B-66A8E46370EA}"/>
              </a:ext>
            </a:extLst>
          </p:cNvPr>
          <p:cNvSpPr txBox="1"/>
          <p:nvPr/>
        </p:nvSpPr>
        <p:spPr>
          <a:xfrm>
            <a:off x="1005841" y="6146256"/>
            <a:ext cx="7829004" cy="338554"/>
          </a:xfrm>
          <a:prstGeom prst="rect">
            <a:avLst/>
          </a:prstGeom>
          <a:noFill/>
        </p:spPr>
        <p:txBody>
          <a:bodyPr wrap="square" rtlCol="0">
            <a:spAutoFit/>
          </a:bodyPr>
          <a:lstStyle/>
          <a:p>
            <a:pPr algn="l"/>
            <a:r>
              <a:rPr lang="en-US" sz="1600" dirty="0">
                <a:latin typeface="Arial" panose="020B0604020202020204" pitchFamily="34" charset="0"/>
                <a:cs typeface="Arial" panose="020B0604020202020204" pitchFamily="34" charset="0"/>
              </a:rPr>
              <a:t>Warren W. </a:t>
            </a:r>
            <a:r>
              <a:rPr lang="en-US" sz="1600" dirty="0" err="1">
                <a:latin typeface="Arial" panose="020B0604020202020204" pitchFamily="34" charset="0"/>
                <a:cs typeface="Arial" panose="020B0604020202020204" pitchFamily="34" charset="0"/>
              </a:rPr>
              <a:t>Wiersbe</a:t>
            </a:r>
            <a:r>
              <a:rPr lang="en-US" sz="1600" dirty="0">
                <a:latin typeface="Arial" panose="020B0604020202020204" pitchFamily="34" charset="0"/>
                <a:cs typeface="Arial" panose="020B0604020202020204" pitchFamily="34" charset="0"/>
              </a:rPr>
              <a:t> , </a:t>
            </a:r>
            <a:r>
              <a:rPr lang="en-US" sz="1600" i="1" dirty="0" err="1">
                <a:latin typeface="Arial" panose="020B0604020202020204" pitchFamily="34" charset="0"/>
                <a:cs typeface="Arial" panose="020B0604020202020204" pitchFamily="34" charset="0"/>
              </a:rPr>
              <a:t>Wiersbe’s</a:t>
            </a:r>
            <a:r>
              <a:rPr lang="en-US" sz="1600" i="1" dirty="0">
                <a:latin typeface="Arial" panose="020B0604020202020204" pitchFamily="34" charset="0"/>
                <a:cs typeface="Arial" panose="020B0604020202020204" pitchFamily="34" charset="0"/>
              </a:rPr>
              <a:t> Expository Outlines on the Old Testament</a:t>
            </a:r>
            <a:r>
              <a:rPr lang="en-US" sz="1600" dirty="0">
                <a:latin typeface="Arial" panose="020B0604020202020204" pitchFamily="34" charset="0"/>
                <a:cs typeface="Arial" panose="020B0604020202020204" pitchFamily="34" charset="0"/>
              </a:rPr>
              <a:t>, 521</a:t>
            </a:r>
          </a:p>
        </p:txBody>
      </p:sp>
    </p:spTree>
    <p:extLst>
      <p:ext uri="{BB962C8B-B14F-4D97-AF65-F5344CB8AC3E}">
        <p14:creationId xmlns:p14="http://schemas.microsoft.com/office/powerpoint/2010/main" val="2223847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EB07ABA-A1F4-49EA-931A-9BDCD877FED9}"/>
              </a:ext>
            </a:extLst>
          </p:cNvPr>
          <p:cNvSpPr txBox="1"/>
          <p:nvPr/>
        </p:nvSpPr>
        <p:spPr>
          <a:xfrm>
            <a:off x="1206137" y="174720"/>
            <a:ext cx="6731726" cy="584775"/>
          </a:xfrm>
          <a:prstGeom prst="rect">
            <a:avLst/>
          </a:prstGeom>
          <a:solidFill>
            <a:schemeClr val="bg1"/>
          </a:solidFill>
          <a:ln>
            <a:solidFill>
              <a:schemeClr val="accent5">
                <a:lumMod val="50000"/>
              </a:schemeClr>
            </a:solidFill>
          </a:ln>
        </p:spPr>
        <p:txBody>
          <a:bodyPr wrap="square" rtlCol="0">
            <a:spAutoFit/>
          </a:bodyPr>
          <a:lstStyle/>
          <a:p>
            <a:pPr algn="ctr"/>
            <a:r>
              <a:rPr lang="en-US" sz="3200" dirty="0">
                <a:latin typeface="Arial" panose="020B0604020202020204" pitchFamily="34" charset="0"/>
                <a:cs typeface="Arial" panose="020B0604020202020204" pitchFamily="34" charset="0"/>
              </a:rPr>
              <a:t>Outline of Jeremiah</a:t>
            </a:r>
          </a:p>
        </p:txBody>
      </p:sp>
      <p:sp>
        <p:nvSpPr>
          <p:cNvPr id="5" name="TextBox 4">
            <a:extLst>
              <a:ext uri="{FF2B5EF4-FFF2-40B4-BE49-F238E27FC236}">
                <a16:creationId xmlns:a16="http://schemas.microsoft.com/office/drawing/2014/main" id="{E9A21A81-FBCB-4E6E-9A4C-6A9D8C9DD531}"/>
              </a:ext>
            </a:extLst>
          </p:cNvPr>
          <p:cNvSpPr txBox="1"/>
          <p:nvPr/>
        </p:nvSpPr>
        <p:spPr>
          <a:xfrm>
            <a:off x="1082312" y="1136197"/>
            <a:ext cx="7628708" cy="5201424"/>
          </a:xfrm>
          <a:prstGeom prst="rect">
            <a:avLst/>
          </a:prstGeom>
          <a:noFill/>
        </p:spPr>
        <p:txBody>
          <a:bodyPr wrap="square" rtlCol="0">
            <a:spAutoFit/>
          </a:bodyPr>
          <a:lstStyle/>
          <a:p>
            <a:r>
              <a:rPr lang="en-US" sz="2400" dirty="0">
                <a:latin typeface="Arial Narrow" pitchFamily="34" charset="0"/>
              </a:rPr>
              <a:t>Introduction: The prophet’s call (1)</a:t>
            </a:r>
          </a:p>
          <a:p>
            <a:endParaRPr lang="en-US" sz="1200" dirty="0">
              <a:latin typeface="Arial Narrow" pitchFamily="34" charset="0"/>
            </a:endParaRPr>
          </a:p>
          <a:p>
            <a:pPr marL="514350" indent="-514350">
              <a:buFont typeface="+mj-lt"/>
              <a:buAutoNum type="romanUcPeriod"/>
            </a:pPr>
            <a:r>
              <a:rPr lang="en-US" sz="2400" b="1" u="sng" dirty="0">
                <a:latin typeface="Arial Narrow" pitchFamily="34" charset="0"/>
              </a:rPr>
              <a:t>National – Messages to Judah </a:t>
            </a:r>
            <a:r>
              <a:rPr lang="en-US" sz="2400" dirty="0">
                <a:latin typeface="Arial Narrow" pitchFamily="34" charset="0"/>
              </a:rPr>
              <a:t>(2-33)</a:t>
            </a:r>
          </a:p>
          <a:p>
            <a:pPr marL="514350" indent="-514350">
              <a:buFont typeface="+mj-lt"/>
              <a:buAutoNum type="romanUcPeriod"/>
            </a:pPr>
            <a:endParaRPr lang="en-US" sz="1200" dirty="0">
              <a:latin typeface="Arial Narrow" pitchFamily="34" charset="0"/>
            </a:endParaRPr>
          </a:p>
          <a:p>
            <a:pPr marL="514350" indent="-514350">
              <a:buFont typeface="+mj-lt"/>
              <a:buAutoNum type="romanUcPeriod"/>
            </a:pPr>
            <a:r>
              <a:rPr lang="en-US" sz="2400" b="1" u="sng" dirty="0">
                <a:latin typeface="Arial Narrow" pitchFamily="34" charset="0"/>
              </a:rPr>
              <a:t>Personal – Jeremiah’s Suffering </a:t>
            </a:r>
            <a:r>
              <a:rPr lang="en-US" sz="2400" dirty="0">
                <a:latin typeface="Arial Narrow" pitchFamily="34" charset="0"/>
              </a:rPr>
              <a:t>(34-45)</a:t>
            </a:r>
          </a:p>
          <a:p>
            <a:pPr marL="514350" indent="-514350">
              <a:buFont typeface="+mj-lt"/>
              <a:buAutoNum type="romanUcPeriod"/>
            </a:pPr>
            <a:endParaRPr lang="en-US" sz="1200" dirty="0">
              <a:latin typeface="Arial Narrow" pitchFamily="34" charset="0"/>
            </a:endParaRPr>
          </a:p>
          <a:p>
            <a:pPr marL="514350" indent="-514350">
              <a:buFont typeface="+mj-lt"/>
              <a:buAutoNum type="romanUcPeriod"/>
            </a:pPr>
            <a:r>
              <a:rPr lang="en-US" sz="2400" b="1" u="sng" dirty="0">
                <a:latin typeface="Arial Narrow" pitchFamily="34" charset="0"/>
              </a:rPr>
              <a:t>International – Message to the Nations </a:t>
            </a:r>
            <a:r>
              <a:rPr lang="en-US" sz="2400" dirty="0">
                <a:latin typeface="Arial Narrow" pitchFamily="34" charset="0"/>
              </a:rPr>
              <a:t>(46-51)</a:t>
            </a:r>
          </a:p>
          <a:p>
            <a:pPr marL="971550" lvl="1" indent="-514350">
              <a:buFont typeface="+mj-lt"/>
              <a:buAutoNum type="alphaUcPeriod"/>
            </a:pPr>
            <a:r>
              <a:rPr lang="en-US" sz="2000" i="1" dirty="0">
                <a:latin typeface="Arial Narrow" pitchFamily="34" charset="0"/>
              </a:rPr>
              <a:t>Egypt</a:t>
            </a:r>
            <a:r>
              <a:rPr lang="en-US" sz="2000" dirty="0">
                <a:latin typeface="Arial Narrow" pitchFamily="34" charset="0"/>
              </a:rPr>
              <a:t> (46)</a:t>
            </a:r>
          </a:p>
          <a:p>
            <a:pPr marL="971550" lvl="1" indent="-514350">
              <a:buFont typeface="+mj-lt"/>
              <a:buAutoNum type="alphaUcPeriod"/>
            </a:pPr>
            <a:r>
              <a:rPr lang="en-US" sz="2000" i="1" dirty="0">
                <a:latin typeface="Arial Narrow" pitchFamily="34" charset="0"/>
              </a:rPr>
              <a:t>Philistia</a:t>
            </a:r>
            <a:r>
              <a:rPr lang="en-US" sz="2000" dirty="0">
                <a:latin typeface="Arial Narrow" pitchFamily="34" charset="0"/>
              </a:rPr>
              <a:t> (47)</a:t>
            </a:r>
          </a:p>
          <a:p>
            <a:pPr marL="971550" lvl="1" indent="-514350">
              <a:buFont typeface="+mj-lt"/>
              <a:buAutoNum type="alphaUcPeriod"/>
            </a:pPr>
            <a:r>
              <a:rPr lang="en-US" sz="2000" i="1" dirty="0">
                <a:latin typeface="Arial Narrow" pitchFamily="34" charset="0"/>
              </a:rPr>
              <a:t>Moab </a:t>
            </a:r>
            <a:r>
              <a:rPr lang="en-US" sz="2000" dirty="0">
                <a:latin typeface="Arial Narrow" pitchFamily="34" charset="0"/>
              </a:rPr>
              <a:t>(48)</a:t>
            </a:r>
          </a:p>
          <a:p>
            <a:pPr marL="971550" lvl="1" indent="-514350">
              <a:buFont typeface="+mj-lt"/>
              <a:buAutoNum type="alphaUcPeriod"/>
            </a:pPr>
            <a:r>
              <a:rPr lang="en-US" sz="2000" i="1" dirty="0">
                <a:latin typeface="Arial Narrow" pitchFamily="34" charset="0"/>
              </a:rPr>
              <a:t>Ammon</a:t>
            </a:r>
            <a:r>
              <a:rPr lang="en-US" sz="2000" dirty="0">
                <a:latin typeface="Arial Narrow" pitchFamily="34" charset="0"/>
              </a:rPr>
              <a:t> (49:1-6)</a:t>
            </a:r>
          </a:p>
          <a:p>
            <a:pPr marL="971550" lvl="1" indent="-514350">
              <a:buFont typeface="+mj-lt"/>
              <a:buAutoNum type="alphaUcPeriod"/>
            </a:pPr>
            <a:r>
              <a:rPr lang="en-US" sz="2000" i="1" dirty="0">
                <a:latin typeface="Arial Narrow" pitchFamily="34" charset="0"/>
              </a:rPr>
              <a:t>Edom</a:t>
            </a:r>
            <a:r>
              <a:rPr lang="en-US" sz="2000" dirty="0">
                <a:latin typeface="Arial Narrow" pitchFamily="34" charset="0"/>
              </a:rPr>
              <a:t> (49:7-22)</a:t>
            </a:r>
          </a:p>
          <a:p>
            <a:pPr marL="971550" lvl="1" indent="-514350">
              <a:buFont typeface="+mj-lt"/>
              <a:buAutoNum type="alphaUcPeriod"/>
            </a:pPr>
            <a:r>
              <a:rPr lang="en-US" sz="2000" i="1" dirty="0">
                <a:latin typeface="Arial Narrow" pitchFamily="34" charset="0"/>
              </a:rPr>
              <a:t>Syria, </a:t>
            </a:r>
            <a:r>
              <a:rPr lang="en-US" sz="2000" i="1" dirty="0" err="1">
                <a:latin typeface="Arial Narrow" pitchFamily="34" charset="0"/>
              </a:rPr>
              <a:t>Kedar</a:t>
            </a:r>
            <a:r>
              <a:rPr lang="en-US" sz="2000" i="1" dirty="0">
                <a:latin typeface="Arial Narrow" pitchFamily="34" charset="0"/>
              </a:rPr>
              <a:t>, Elam </a:t>
            </a:r>
            <a:r>
              <a:rPr lang="en-US" sz="2000" dirty="0">
                <a:latin typeface="Arial Narrow" pitchFamily="34" charset="0"/>
              </a:rPr>
              <a:t>(49:23-39)</a:t>
            </a:r>
          </a:p>
          <a:p>
            <a:pPr marL="971550" lvl="1" indent="-514350">
              <a:buFont typeface="+mj-lt"/>
              <a:buAutoNum type="alphaUcPeriod"/>
            </a:pPr>
            <a:r>
              <a:rPr lang="en-US" sz="2000" i="1" dirty="0">
                <a:latin typeface="Arial Narrow" pitchFamily="34" charset="0"/>
              </a:rPr>
              <a:t>Babylon </a:t>
            </a:r>
            <a:r>
              <a:rPr lang="en-US" sz="2000" dirty="0">
                <a:latin typeface="Arial Narrow" pitchFamily="34" charset="0"/>
              </a:rPr>
              <a:t>(50-51)</a:t>
            </a:r>
            <a:endParaRPr lang="en-US" sz="2400" dirty="0">
              <a:latin typeface="Arial Narrow" pitchFamily="34" charset="0"/>
            </a:endParaRPr>
          </a:p>
          <a:p>
            <a:pPr marL="514350" indent="-514350">
              <a:buFont typeface="+mj-lt"/>
              <a:buAutoNum type="romanUcPeriod"/>
            </a:pPr>
            <a:endParaRPr lang="en-US" sz="1200" dirty="0">
              <a:latin typeface="Arial Narrow" pitchFamily="34" charset="0"/>
            </a:endParaRPr>
          </a:p>
          <a:p>
            <a:pPr marL="514350" indent="-514350"/>
            <a:r>
              <a:rPr lang="en-US" sz="2400" dirty="0">
                <a:latin typeface="Arial Narrow" pitchFamily="34" charset="0"/>
              </a:rPr>
              <a:t>Conclusion: The prophet’s captivity and release (52)</a:t>
            </a:r>
          </a:p>
          <a:p>
            <a:endParaRPr lang="en-US" sz="2400" dirty="0">
              <a:latin typeface="Arial Narrow" panose="020B0606020202030204" pitchFamily="34" charset="0"/>
              <a:cs typeface="Arial" panose="020B0604020202020204" pitchFamily="34" charset="0"/>
            </a:endParaRPr>
          </a:p>
        </p:txBody>
      </p:sp>
      <p:sp>
        <p:nvSpPr>
          <p:cNvPr id="3" name="TextBox 2">
            <a:extLst>
              <a:ext uri="{FF2B5EF4-FFF2-40B4-BE49-F238E27FC236}">
                <a16:creationId xmlns:a16="http://schemas.microsoft.com/office/drawing/2014/main" id="{4D1161F5-220C-42D0-9E0B-66A8E46370EA}"/>
              </a:ext>
            </a:extLst>
          </p:cNvPr>
          <p:cNvSpPr txBox="1"/>
          <p:nvPr/>
        </p:nvSpPr>
        <p:spPr>
          <a:xfrm>
            <a:off x="1005841" y="6146256"/>
            <a:ext cx="7829004" cy="338554"/>
          </a:xfrm>
          <a:prstGeom prst="rect">
            <a:avLst/>
          </a:prstGeom>
          <a:noFill/>
        </p:spPr>
        <p:txBody>
          <a:bodyPr wrap="square" rtlCol="0">
            <a:spAutoFit/>
          </a:bodyPr>
          <a:lstStyle/>
          <a:p>
            <a:pPr algn="l"/>
            <a:r>
              <a:rPr lang="en-US" sz="1600" dirty="0">
                <a:latin typeface="Arial" panose="020B0604020202020204" pitchFamily="34" charset="0"/>
                <a:cs typeface="Arial" panose="020B0604020202020204" pitchFamily="34" charset="0"/>
              </a:rPr>
              <a:t>Warren W. </a:t>
            </a:r>
            <a:r>
              <a:rPr lang="en-US" sz="1600" dirty="0" err="1">
                <a:latin typeface="Arial" panose="020B0604020202020204" pitchFamily="34" charset="0"/>
                <a:cs typeface="Arial" panose="020B0604020202020204" pitchFamily="34" charset="0"/>
              </a:rPr>
              <a:t>Wiersbe</a:t>
            </a:r>
            <a:r>
              <a:rPr lang="en-US" sz="1600" dirty="0">
                <a:latin typeface="Arial" panose="020B0604020202020204" pitchFamily="34" charset="0"/>
                <a:cs typeface="Arial" panose="020B0604020202020204" pitchFamily="34" charset="0"/>
              </a:rPr>
              <a:t> , </a:t>
            </a:r>
            <a:r>
              <a:rPr lang="en-US" sz="1600" i="1" dirty="0" err="1">
                <a:latin typeface="Arial" panose="020B0604020202020204" pitchFamily="34" charset="0"/>
                <a:cs typeface="Arial" panose="020B0604020202020204" pitchFamily="34" charset="0"/>
              </a:rPr>
              <a:t>Wiersbe’s</a:t>
            </a:r>
            <a:r>
              <a:rPr lang="en-US" sz="1600" i="1" dirty="0">
                <a:latin typeface="Arial" panose="020B0604020202020204" pitchFamily="34" charset="0"/>
                <a:cs typeface="Arial" panose="020B0604020202020204" pitchFamily="34" charset="0"/>
              </a:rPr>
              <a:t> Expository Outlines on the Old Testament</a:t>
            </a:r>
            <a:r>
              <a:rPr lang="en-US" sz="1600" dirty="0">
                <a:latin typeface="Arial" panose="020B0604020202020204" pitchFamily="34" charset="0"/>
                <a:cs typeface="Arial" panose="020B0604020202020204" pitchFamily="34" charset="0"/>
              </a:rPr>
              <a:t>, 521</a:t>
            </a:r>
          </a:p>
        </p:txBody>
      </p:sp>
    </p:spTree>
    <p:extLst>
      <p:ext uri="{BB962C8B-B14F-4D97-AF65-F5344CB8AC3E}">
        <p14:creationId xmlns:p14="http://schemas.microsoft.com/office/powerpoint/2010/main" val="21172122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443F104-7270-4653-8B07-445CE677C519}"/>
              </a:ext>
            </a:extLst>
          </p:cNvPr>
          <p:cNvSpPr txBox="1"/>
          <p:nvPr/>
        </p:nvSpPr>
        <p:spPr>
          <a:xfrm>
            <a:off x="1071880" y="1442720"/>
            <a:ext cx="7000240" cy="1631216"/>
          </a:xfrm>
          <a:prstGeom prst="rect">
            <a:avLst/>
          </a:prstGeom>
          <a:noFill/>
          <a:ln>
            <a:solidFill>
              <a:schemeClr val="bg1"/>
            </a:solidFill>
          </a:ln>
        </p:spPr>
        <p:txBody>
          <a:bodyPr wrap="square" rtlCol="0">
            <a:spAutoFit/>
          </a:bodyPr>
          <a:lstStyle/>
          <a:p>
            <a:pPr algn="ctr"/>
            <a:r>
              <a:rPr lang="en-US" sz="4800" b="1" dirty="0">
                <a:latin typeface="Arial" panose="020B0604020202020204" pitchFamily="34" charset="0"/>
                <a:cs typeface="Arial" panose="020B0604020202020204" pitchFamily="34" charset="0"/>
              </a:rPr>
              <a:t>Jeremiah</a:t>
            </a:r>
          </a:p>
          <a:p>
            <a:pPr algn="ctr"/>
            <a:endParaRPr lang="en-US" sz="800" b="1" dirty="0">
              <a:latin typeface="Arial" panose="020B0604020202020204" pitchFamily="34" charset="0"/>
              <a:cs typeface="Arial" panose="020B0604020202020204" pitchFamily="34" charset="0"/>
            </a:endParaRPr>
          </a:p>
          <a:p>
            <a:pPr algn="ctr"/>
            <a:r>
              <a:rPr lang="en-US" sz="4400" i="1" dirty="0">
                <a:latin typeface="Arial" panose="020B0604020202020204" pitchFamily="34" charset="0"/>
                <a:cs typeface="Arial" panose="020B0604020202020204" pitchFamily="34" charset="0"/>
              </a:rPr>
              <a:t>Chapters 46-52</a:t>
            </a:r>
          </a:p>
        </p:txBody>
      </p:sp>
    </p:spTree>
    <p:extLst>
      <p:ext uri="{BB962C8B-B14F-4D97-AF65-F5344CB8AC3E}">
        <p14:creationId xmlns:p14="http://schemas.microsoft.com/office/powerpoint/2010/main" val="29863220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F948D90C-0FDE-4262-9CFD-DE474D6B8A05}"/>
              </a:ext>
            </a:extLst>
          </p:cNvPr>
          <p:cNvSpPr/>
          <p:nvPr/>
        </p:nvSpPr>
        <p:spPr>
          <a:xfrm>
            <a:off x="1219200" y="629193"/>
            <a:ext cx="6783977" cy="1251858"/>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descr="Bullseye">
            <a:extLst>
              <a:ext uri="{FF2B5EF4-FFF2-40B4-BE49-F238E27FC236}">
                <a16:creationId xmlns:a16="http://schemas.microsoft.com/office/drawing/2014/main" id="{93681F58-8E34-475C-9792-C919BAB2B1B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746064" y="629193"/>
            <a:ext cx="1119051" cy="1119051"/>
          </a:xfrm>
          <a:prstGeom prst="rect">
            <a:avLst/>
          </a:prstGeom>
        </p:spPr>
      </p:pic>
      <p:sp>
        <p:nvSpPr>
          <p:cNvPr id="5" name="TextBox 4">
            <a:extLst>
              <a:ext uri="{FF2B5EF4-FFF2-40B4-BE49-F238E27FC236}">
                <a16:creationId xmlns:a16="http://schemas.microsoft.com/office/drawing/2014/main" id="{450E2AEA-4E51-4B9C-BCBC-F23385166D94}"/>
              </a:ext>
            </a:extLst>
          </p:cNvPr>
          <p:cNvSpPr txBox="1"/>
          <p:nvPr/>
        </p:nvSpPr>
        <p:spPr>
          <a:xfrm>
            <a:off x="3030578" y="896330"/>
            <a:ext cx="4711338" cy="584775"/>
          </a:xfrm>
          <a:prstGeom prst="rect">
            <a:avLst/>
          </a:prstGeom>
          <a:noFill/>
        </p:spPr>
        <p:txBody>
          <a:bodyPr wrap="square" rtlCol="0">
            <a:spAutoFit/>
          </a:bodyPr>
          <a:lstStyle/>
          <a:p>
            <a:pPr algn="ctr"/>
            <a:r>
              <a:rPr lang="en-US" sz="3200" dirty="0">
                <a:latin typeface="Arial" panose="020B0604020202020204" pitchFamily="34" charset="0"/>
                <a:cs typeface="Arial" panose="020B0604020202020204" pitchFamily="34" charset="0"/>
              </a:rPr>
              <a:t>The Point of this Section </a:t>
            </a:r>
          </a:p>
        </p:txBody>
      </p:sp>
      <p:sp>
        <p:nvSpPr>
          <p:cNvPr id="8" name="TextBox 7">
            <a:extLst>
              <a:ext uri="{FF2B5EF4-FFF2-40B4-BE49-F238E27FC236}">
                <a16:creationId xmlns:a16="http://schemas.microsoft.com/office/drawing/2014/main" id="{4B29C674-889E-480F-8438-B7089C66738D}"/>
              </a:ext>
            </a:extLst>
          </p:cNvPr>
          <p:cNvSpPr txBox="1"/>
          <p:nvPr/>
        </p:nvSpPr>
        <p:spPr>
          <a:xfrm>
            <a:off x="760548" y="2461290"/>
            <a:ext cx="7701280" cy="2339102"/>
          </a:xfrm>
          <a:prstGeom prst="rect">
            <a:avLst/>
          </a:prstGeom>
          <a:noFill/>
        </p:spPr>
        <p:txBody>
          <a:bodyPr wrap="square" rtlCol="0">
            <a:spAutoFit/>
          </a:bodyPr>
          <a:lstStyle/>
          <a:p>
            <a:pPr algn="ctr"/>
            <a:r>
              <a:rPr lang="en-US" sz="3200" b="1" u="sng" dirty="0">
                <a:latin typeface="Arial Narrow" panose="020B0606020202030204" pitchFamily="34" charset="0"/>
                <a:cs typeface="Arial" panose="020B0604020202020204" pitchFamily="34" charset="0"/>
              </a:rPr>
              <a:t>Three Points:</a:t>
            </a:r>
          </a:p>
          <a:p>
            <a:pPr algn="ctr"/>
            <a:endParaRPr lang="en-US" b="1" u="sng" dirty="0">
              <a:latin typeface="Arial Narrow" panose="020B0606020202030204" pitchFamily="34" charset="0"/>
              <a:cs typeface="Arial" panose="020B0604020202020204" pitchFamily="34" charset="0"/>
            </a:endParaRPr>
          </a:p>
          <a:p>
            <a:pPr marL="457200" indent="-457200" algn="l">
              <a:buFont typeface="+mj-lt"/>
              <a:buAutoNum type="arabicPeriod"/>
            </a:pPr>
            <a:r>
              <a:rPr lang="en-US" sz="3200" dirty="0">
                <a:latin typeface="Arial Narrow" panose="020B0606020202030204" pitchFamily="34" charset="0"/>
                <a:cs typeface="Arial" panose="020B0604020202020204" pitchFamily="34" charset="0"/>
              </a:rPr>
              <a:t>God will judge the nations</a:t>
            </a:r>
          </a:p>
          <a:p>
            <a:pPr marL="457200" indent="-457200" algn="l">
              <a:buFont typeface="+mj-lt"/>
              <a:buAutoNum type="arabicPeriod"/>
            </a:pPr>
            <a:r>
              <a:rPr lang="en-US" sz="3200" dirty="0">
                <a:latin typeface="Arial Narrow" panose="020B0606020202030204" pitchFamily="34" charset="0"/>
                <a:cs typeface="Arial" panose="020B0604020202020204" pitchFamily="34" charset="0"/>
              </a:rPr>
              <a:t>Mighty Babylon will fall</a:t>
            </a:r>
          </a:p>
          <a:p>
            <a:pPr marL="457200" indent="-457200" algn="l">
              <a:buFont typeface="+mj-lt"/>
              <a:buAutoNum type="arabicPeriod"/>
            </a:pPr>
            <a:r>
              <a:rPr lang="en-US" sz="3200" dirty="0">
                <a:latin typeface="Arial Narrow" panose="020B0606020202030204" pitchFamily="34" charset="0"/>
                <a:cs typeface="Arial" panose="020B0604020202020204" pitchFamily="34" charset="0"/>
              </a:rPr>
              <a:t>Jeremiah was right about Judah – it fell</a:t>
            </a:r>
          </a:p>
        </p:txBody>
      </p:sp>
    </p:spTree>
    <p:extLst>
      <p:ext uri="{BB962C8B-B14F-4D97-AF65-F5344CB8AC3E}">
        <p14:creationId xmlns:p14="http://schemas.microsoft.com/office/powerpoint/2010/main" val="17614853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AB210A45-9836-444D-8D55-F7D8FEB7E576}"/>
              </a:ext>
            </a:extLst>
          </p:cNvPr>
          <p:cNvSpPr/>
          <p:nvPr/>
        </p:nvSpPr>
        <p:spPr>
          <a:xfrm>
            <a:off x="1027611" y="609601"/>
            <a:ext cx="7088777" cy="1245326"/>
          </a:xfrm>
          <a:prstGeom prst="roundRect">
            <a:avLst>
              <a:gd name="adj" fmla="val 22473"/>
            </a:avLst>
          </a:prstGeom>
          <a:solidFill>
            <a:srgbClr val="ADDCF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002060"/>
                </a:solidFill>
                <a:latin typeface="Arial Narrow" panose="020B0606020202030204" pitchFamily="34" charset="0"/>
              </a:rPr>
              <a:t>What Is Accomplished or Learned in the</a:t>
            </a:r>
          </a:p>
          <a:p>
            <a:pPr algn="ctr"/>
            <a:r>
              <a:rPr lang="en-US" sz="2800" dirty="0">
                <a:solidFill>
                  <a:srgbClr val="002060"/>
                </a:solidFill>
                <a:latin typeface="Arial Narrow" panose="020B0606020202030204" pitchFamily="34" charset="0"/>
              </a:rPr>
              <a:t>Nations Section</a:t>
            </a:r>
          </a:p>
        </p:txBody>
      </p:sp>
      <p:sp>
        <p:nvSpPr>
          <p:cNvPr id="6" name="TextBox 5">
            <a:extLst>
              <a:ext uri="{FF2B5EF4-FFF2-40B4-BE49-F238E27FC236}">
                <a16:creationId xmlns:a16="http://schemas.microsoft.com/office/drawing/2014/main" id="{5D58B15B-6E01-4B30-852A-FC342C7C706E}"/>
              </a:ext>
            </a:extLst>
          </p:cNvPr>
          <p:cNvSpPr txBox="1"/>
          <p:nvPr/>
        </p:nvSpPr>
        <p:spPr>
          <a:xfrm>
            <a:off x="1097279" y="2185852"/>
            <a:ext cx="7088776" cy="3539430"/>
          </a:xfrm>
          <a:prstGeom prst="rect">
            <a:avLst/>
          </a:prstGeom>
          <a:noFill/>
        </p:spPr>
        <p:txBody>
          <a:bodyPr wrap="square" rtlCol="0">
            <a:spAutoFit/>
          </a:bodyPr>
          <a:lstStyle/>
          <a:p>
            <a:pPr marL="342900" indent="-342900" algn="l">
              <a:buFont typeface="Wingdings" panose="05000000000000000000" pitchFamily="2" charset="2"/>
              <a:buChar char="§"/>
            </a:pPr>
            <a:r>
              <a:rPr lang="en-US" sz="2800" dirty="0">
                <a:latin typeface="Arial Narrow" panose="020B0606020202030204" pitchFamily="34" charset="0"/>
                <a:cs typeface="Arial" panose="020B0604020202020204" pitchFamily="34" charset="0"/>
              </a:rPr>
              <a:t>God is in control of the nations</a:t>
            </a:r>
          </a:p>
          <a:p>
            <a:pPr marL="342900" indent="-342900" algn="l">
              <a:buFont typeface="Wingdings" panose="05000000000000000000" pitchFamily="2" charset="2"/>
              <a:buChar char="§"/>
            </a:pPr>
            <a:r>
              <a:rPr lang="en-US" sz="2800" dirty="0">
                <a:latin typeface="Arial Narrow" panose="020B0606020202030204" pitchFamily="34" charset="0"/>
                <a:cs typeface="Arial" panose="020B0604020202020204" pitchFamily="34" charset="0"/>
              </a:rPr>
              <a:t>God is the God of all the nations</a:t>
            </a:r>
          </a:p>
          <a:p>
            <a:pPr marL="342900" indent="-342900" algn="l">
              <a:buFont typeface="Wingdings" panose="05000000000000000000" pitchFamily="2" charset="2"/>
              <a:buChar char="§"/>
            </a:pPr>
            <a:r>
              <a:rPr lang="en-US" sz="2800" dirty="0">
                <a:latin typeface="Arial Narrow" panose="020B0606020202030204" pitchFamily="34" charset="0"/>
                <a:cs typeface="Arial" panose="020B0604020202020204" pitchFamily="34" charset="0"/>
              </a:rPr>
              <a:t>God uses nations as “tools”</a:t>
            </a:r>
          </a:p>
          <a:p>
            <a:pPr marL="342900" indent="-342900" algn="l">
              <a:buFont typeface="Wingdings" panose="05000000000000000000" pitchFamily="2" charset="2"/>
              <a:buChar char="§"/>
            </a:pPr>
            <a:r>
              <a:rPr lang="en-US" sz="2800" dirty="0">
                <a:latin typeface="Arial Narrow" panose="020B0606020202030204" pitchFamily="34" charset="0"/>
                <a:cs typeface="Arial" panose="020B0604020202020204" pitchFamily="34" charset="0"/>
              </a:rPr>
              <a:t>God is fair in dealing with nations</a:t>
            </a:r>
          </a:p>
          <a:p>
            <a:pPr marL="342900" indent="-342900" algn="l">
              <a:buFont typeface="Wingdings" panose="05000000000000000000" pitchFamily="2" charset="2"/>
              <a:buChar char="§"/>
            </a:pPr>
            <a:r>
              <a:rPr lang="en-US" sz="2800" dirty="0">
                <a:latin typeface="Arial Narrow" panose="020B0606020202030204" pitchFamily="34" charset="0"/>
                <a:cs typeface="Arial" panose="020B0604020202020204" pitchFamily="34" charset="0"/>
              </a:rPr>
              <a:t>God working out his purpose – in time</a:t>
            </a:r>
          </a:p>
          <a:p>
            <a:pPr marL="342900" indent="-342900" algn="l">
              <a:buFont typeface="Wingdings" panose="05000000000000000000" pitchFamily="2" charset="2"/>
              <a:buChar char="§"/>
            </a:pPr>
            <a:r>
              <a:rPr lang="en-US" sz="2800" dirty="0">
                <a:latin typeface="Arial Narrow" panose="020B0606020202030204" pitchFamily="34" charset="0"/>
                <a:cs typeface="Arial" panose="020B0604020202020204" pitchFamily="34" charset="0"/>
              </a:rPr>
              <a:t>Nations are held accountable</a:t>
            </a:r>
          </a:p>
          <a:p>
            <a:pPr marL="342900" indent="-342900" algn="l">
              <a:buFont typeface="Wingdings" panose="05000000000000000000" pitchFamily="2" charset="2"/>
              <a:buChar char="§"/>
            </a:pPr>
            <a:r>
              <a:rPr lang="en-US" sz="2800" dirty="0">
                <a:latin typeface="Arial Narrow" panose="020B0606020202030204" pitchFamily="34" charset="0"/>
                <a:cs typeface="Arial" panose="020B0604020202020204" pitchFamily="34" charset="0"/>
              </a:rPr>
              <a:t>God will strike a nation – yet God will heal a nation</a:t>
            </a:r>
          </a:p>
          <a:p>
            <a:pPr marL="342900" indent="-342900" algn="l">
              <a:buFont typeface="Wingdings" panose="05000000000000000000" pitchFamily="2" charset="2"/>
              <a:buChar char="§"/>
            </a:pPr>
            <a:r>
              <a:rPr lang="en-US" sz="2800" dirty="0">
                <a:latin typeface="Arial Narrow" panose="020B0606020202030204" pitchFamily="34" charset="0"/>
                <a:cs typeface="Arial" panose="020B0604020202020204" pitchFamily="34" charset="0"/>
              </a:rPr>
              <a:t>Reason nations are destroyed – sin / rebellion in it</a:t>
            </a:r>
          </a:p>
        </p:txBody>
      </p:sp>
    </p:spTree>
    <p:extLst>
      <p:ext uri="{BB962C8B-B14F-4D97-AF65-F5344CB8AC3E}">
        <p14:creationId xmlns:p14="http://schemas.microsoft.com/office/powerpoint/2010/main" val="3442457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fade">
                                      <p:cBhvr>
                                        <p:cTn id="28" dur="1000"/>
                                        <p:tgtEl>
                                          <p:spTgt spid="6">
                                            <p:txEl>
                                              <p:pRg st="3" end="3"/>
                                            </p:txEl>
                                          </p:spTgt>
                                        </p:tgtEl>
                                      </p:cBhvr>
                                    </p:animEffect>
                                    <p:anim calcmode="lin" valueType="num">
                                      <p:cBhvr>
                                        <p:cTn id="29"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Effect transition="in" filter="fade">
                                      <p:cBhvr>
                                        <p:cTn id="35" dur="1000"/>
                                        <p:tgtEl>
                                          <p:spTgt spid="6">
                                            <p:txEl>
                                              <p:pRg st="4" end="4"/>
                                            </p:txEl>
                                          </p:spTgt>
                                        </p:tgtEl>
                                      </p:cBhvr>
                                    </p:animEffect>
                                    <p:anim calcmode="lin" valueType="num">
                                      <p:cBhvr>
                                        <p:cTn id="36"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6">
                                            <p:txEl>
                                              <p:pRg st="5" end="5"/>
                                            </p:txEl>
                                          </p:spTgt>
                                        </p:tgtEl>
                                        <p:attrNameLst>
                                          <p:attrName>style.visibility</p:attrName>
                                        </p:attrNameLst>
                                      </p:cBhvr>
                                      <p:to>
                                        <p:strVal val="visible"/>
                                      </p:to>
                                    </p:set>
                                    <p:animEffect transition="in" filter="fade">
                                      <p:cBhvr>
                                        <p:cTn id="42" dur="1000"/>
                                        <p:tgtEl>
                                          <p:spTgt spid="6">
                                            <p:txEl>
                                              <p:pRg st="5" end="5"/>
                                            </p:txEl>
                                          </p:spTgt>
                                        </p:tgtEl>
                                      </p:cBhvr>
                                    </p:animEffect>
                                    <p:anim calcmode="lin" valueType="num">
                                      <p:cBhvr>
                                        <p:cTn id="43"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6">
                                            <p:txEl>
                                              <p:pRg st="6" end="6"/>
                                            </p:txEl>
                                          </p:spTgt>
                                        </p:tgtEl>
                                        <p:attrNameLst>
                                          <p:attrName>style.visibility</p:attrName>
                                        </p:attrNameLst>
                                      </p:cBhvr>
                                      <p:to>
                                        <p:strVal val="visible"/>
                                      </p:to>
                                    </p:set>
                                    <p:animEffect transition="in" filter="fade">
                                      <p:cBhvr>
                                        <p:cTn id="49" dur="1000"/>
                                        <p:tgtEl>
                                          <p:spTgt spid="6">
                                            <p:txEl>
                                              <p:pRg st="6" end="6"/>
                                            </p:txEl>
                                          </p:spTgt>
                                        </p:tgtEl>
                                      </p:cBhvr>
                                    </p:animEffect>
                                    <p:anim calcmode="lin" valueType="num">
                                      <p:cBhvr>
                                        <p:cTn id="50"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6">
                                            <p:txEl>
                                              <p:pRg st="7" end="7"/>
                                            </p:txEl>
                                          </p:spTgt>
                                        </p:tgtEl>
                                        <p:attrNameLst>
                                          <p:attrName>style.visibility</p:attrName>
                                        </p:attrNameLst>
                                      </p:cBhvr>
                                      <p:to>
                                        <p:strVal val="visible"/>
                                      </p:to>
                                    </p:set>
                                    <p:animEffect transition="in" filter="fade">
                                      <p:cBhvr>
                                        <p:cTn id="56" dur="1000"/>
                                        <p:tgtEl>
                                          <p:spTgt spid="6">
                                            <p:txEl>
                                              <p:pRg st="7" end="7"/>
                                            </p:txEl>
                                          </p:spTgt>
                                        </p:tgtEl>
                                      </p:cBhvr>
                                    </p:animEffect>
                                    <p:anim calcmode="lin" valueType="num">
                                      <p:cBhvr>
                                        <p:cTn id="57"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EA1BCBB4-26A1-4303-9A11-9F3752930476}"/>
              </a:ext>
            </a:extLst>
          </p:cNvPr>
          <p:cNvSpPr/>
          <p:nvPr/>
        </p:nvSpPr>
        <p:spPr>
          <a:xfrm>
            <a:off x="1166949" y="1715589"/>
            <a:ext cx="2020388" cy="418011"/>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EE14FE02-E3AC-49BC-9804-29EECF602C69}"/>
              </a:ext>
            </a:extLst>
          </p:cNvPr>
          <p:cNvSpPr txBox="1"/>
          <p:nvPr/>
        </p:nvSpPr>
        <p:spPr>
          <a:xfrm>
            <a:off x="757646" y="440872"/>
            <a:ext cx="7628708" cy="4493538"/>
          </a:xfrm>
          <a:prstGeom prst="rect">
            <a:avLst/>
          </a:prstGeom>
          <a:noFill/>
        </p:spPr>
        <p:txBody>
          <a:bodyPr wrap="square" rtlCol="0">
            <a:spAutoFit/>
          </a:bodyPr>
          <a:lstStyle/>
          <a:p>
            <a:pPr marL="514350" indent="-514350">
              <a:buFont typeface="+mj-lt"/>
              <a:buAutoNum type="romanUcPeriod"/>
            </a:pPr>
            <a:r>
              <a:rPr lang="en-US" sz="2400" b="1" u="sng" dirty="0">
                <a:latin typeface="Arial Narrow" pitchFamily="34" charset="0"/>
              </a:rPr>
              <a:t>National – Messages to Judah </a:t>
            </a:r>
            <a:r>
              <a:rPr lang="en-US" sz="2400" dirty="0">
                <a:latin typeface="Arial Narrow" pitchFamily="34" charset="0"/>
              </a:rPr>
              <a:t>(2-33)</a:t>
            </a:r>
          </a:p>
          <a:p>
            <a:pPr marL="514350" indent="-514350">
              <a:buFont typeface="+mj-lt"/>
              <a:buAutoNum type="romanUcPeriod"/>
            </a:pPr>
            <a:r>
              <a:rPr lang="en-US" sz="2400" b="1" u="sng" dirty="0">
                <a:latin typeface="Arial Narrow" pitchFamily="34" charset="0"/>
              </a:rPr>
              <a:t>Personal – Jeremiah’s Suffering </a:t>
            </a:r>
            <a:r>
              <a:rPr lang="en-US" sz="2400" dirty="0">
                <a:latin typeface="Arial Narrow" pitchFamily="34" charset="0"/>
              </a:rPr>
              <a:t>(34-45)</a:t>
            </a:r>
          </a:p>
          <a:p>
            <a:pPr marL="514350" indent="-514350">
              <a:buFont typeface="+mj-lt"/>
              <a:buAutoNum type="romanUcPeriod"/>
            </a:pPr>
            <a:r>
              <a:rPr lang="en-US" sz="2400" b="1" u="sng" dirty="0">
                <a:latin typeface="Arial Narrow" pitchFamily="34" charset="0"/>
              </a:rPr>
              <a:t>International – Message to the Nations</a:t>
            </a:r>
            <a:r>
              <a:rPr lang="en-US" sz="2400" dirty="0">
                <a:latin typeface="Arial Narrow" pitchFamily="34" charset="0"/>
              </a:rPr>
              <a:t> (46-52)</a:t>
            </a:r>
          </a:p>
          <a:p>
            <a:pPr marL="971550" lvl="1" indent="-514350">
              <a:buFont typeface="+mj-lt"/>
              <a:buAutoNum type="alphaUcPeriod"/>
            </a:pPr>
            <a:endParaRPr lang="en-US" sz="1000" i="1" dirty="0">
              <a:latin typeface="Arial Narrow" pitchFamily="34" charset="0"/>
            </a:endParaRPr>
          </a:p>
          <a:p>
            <a:pPr marL="971550" lvl="1" indent="-514350">
              <a:buFont typeface="+mj-lt"/>
              <a:buAutoNum type="alphaUcPeriod"/>
            </a:pPr>
            <a:r>
              <a:rPr lang="en-US" sz="2400" i="1" dirty="0">
                <a:latin typeface="Arial Narrow" pitchFamily="34" charset="0"/>
              </a:rPr>
              <a:t>Egypt</a:t>
            </a:r>
            <a:r>
              <a:rPr lang="en-US" sz="2400" dirty="0">
                <a:latin typeface="Arial Narrow" pitchFamily="34" charset="0"/>
              </a:rPr>
              <a:t> (46)</a:t>
            </a:r>
          </a:p>
          <a:p>
            <a:pPr marL="971550" lvl="1" indent="-514350">
              <a:buFont typeface="+mj-lt"/>
              <a:buAutoNum type="alphaUcPeriod"/>
            </a:pPr>
            <a:r>
              <a:rPr lang="en-US" sz="2400" i="1" dirty="0">
                <a:latin typeface="Arial Narrow" pitchFamily="34" charset="0"/>
              </a:rPr>
              <a:t>Philistia</a:t>
            </a:r>
            <a:r>
              <a:rPr lang="en-US" sz="2400" dirty="0">
                <a:latin typeface="Arial Narrow" pitchFamily="34" charset="0"/>
              </a:rPr>
              <a:t> (47)</a:t>
            </a:r>
          </a:p>
          <a:p>
            <a:pPr marL="971550" lvl="1" indent="-514350">
              <a:buFont typeface="+mj-lt"/>
              <a:buAutoNum type="alphaUcPeriod"/>
            </a:pPr>
            <a:r>
              <a:rPr lang="en-US" sz="2400" i="1" dirty="0">
                <a:latin typeface="Arial Narrow" pitchFamily="34" charset="0"/>
              </a:rPr>
              <a:t>Moab </a:t>
            </a:r>
            <a:r>
              <a:rPr lang="en-US" sz="2400" dirty="0">
                <a:latin typeface="Arial Narrow" pitchFamily="34" charset="0"/>
              </a:rPr>
              <a:t>(48)</a:t>
            </a:r>
          </a:p>
          <a:p>
            <a:pPr marL="971550" lvl="1" indent="-514350">
              <a:buFont typeface="+mj-lt"/>
              <a:buAutoNum type="alphaUcPeriod"/>
            </a:pPr>
            <a:r>
              <a:rPr lang="en-US" sz="2400" i="1" dirty="0">
                <a:latin typeface="Arial Narrow" pitchFamily="34" charset="0"/>
              </a:rPr>
              <a:t>Ammon</a:t>
            </a:r>
            <a:r>
              <a:rPr lang="en-US" sz="2400" dirty="0">
                <a:latin typeface="Arial Narrow" pitchFamily="34" charset="0"/>
              </a:rPr>
              <a:t> (49:1-6)</a:t>
            </a:r>
          </a:p>
          <a:p>
            <a:pPr marL="971550" lvl="1" indent="-514350">
              <a:buFont typeface="+mj-lt"/>
              <a:buAutoNum type="alphaUcPeriod"/>
            </a:pPr>
            <a:r>
              <a:rPr lang="en-US" sz="2400" i="1" dirty="0">
                <a:latin typeface="Arial Narrow" pitchFamily="34" charset="0"/>
              </a:rPr>
              <a:t>Edom</a:t>
            </a:r>
            <a:r>
              <a:rPr lang="en-US" sz="2400" dirty="0">
                <a:latin typeface="Arial Narrow" pitchFamily="34" charset="0"/>
              </a:rPr>
              <a:t> (49:7-22)</a:t>
            </a:r>
          </a:p>
          <a:p>
            <a:pPr marL="971550" lvl="1" indent="-514350">
              <a:buFont typeface="+mj-lt"/>
              <a:buAutoNum type="alphaUcPeriod"/>
            </a:pPr>
            <a:r>
              <a:rPr lang="en-US" sz="2400" i="1" dirty="0">
                <a:latin typeface="Arial Narrow" pitchFamily="34" charset="0"/>
              </a:rPr>
              <a:t>Syria, </a:t>
            </a:r>
            <a:r>
              <a:rPr lang="en-US" sz="2400" i="1" dirty="0" err="1">
                <a:latin typeface="Arial Narrow" pitchFamily="34" charset="0"/>
              </a:rPr>
              <a:t>Kedar</a:t>
            </a:r>
            <a:r>
              <a:rPr lang="en-US" sz="2400" i="1" dirty="0">
                <a:latin typeface="Arial Narrow" pitchFamily="34" charset="0"/>
              </a:rPr>
              <a:t>, Elam </a:t>
            </a:r>
            <a:r>
              <a:rPr lang="en-US" sz="2400" dirty="0">
                <a:latin typeface="Arial Narrow" pitchFamily="34" charset="0"/>
              </a:rPr>
              <a:t>(49:23-39)</a:t>
            </a:r>
          </a:p>
          <a:p>
            <a:pPr marL="971550" lvl="1" indent="-514350">
              <a:buFont typeface="+mj-lt"/>
              <a:buAutoNum type="alphaUcPeriod"/>
            </a:pPr>
            <a:r>
              <a:rPr lang="en-US" sz="2400" i="1" dirty="0">
                <a:latin typeface="Arial Narrow" pitchFamily="34" charset="0"/>
              </a:rPr>
              <a:t>Babylon </a:t>
            </a:r>
            <a:r>
              <a:rPr lang="en-US" sz="2400" dirty="0">
                <a:latin typeface="Arial Narrow" pitchFamily="34" charset="0"/>
              </a:rPr>
              <a:t>(50-51)</a:t>
            </a:r>
            <a:endParaRPr lang="en-US" sz="2800" dirty="0">
              <a:latin typeface="Arial Narrow" pitchFamily="34" charset="0"/>
            </a:endParaRPr>
          </a:p>
          <a:p>
            <a:pPr marL="514350" indent="-514350">
              <a:buFont typeface="+mj-lt"/>
              <a:buAutoNum type="romanUcPeriod"/>
            </a:pPr>
            <a:endParaRPr lang="en-US" sz="1200" dirty="0">
              <a:latin typeface="Arial Narrow" pitchFamily="34" charset="0"/>
            </a:endParaRPr>
          </a:p>
          <a:p>
            <a:pPr marL="514350" indent="-514350"/>
            <a:r>
              <a:rPr lang="en-US" sz="2400" dirty="0">
                <a:latin typeface="Arial Narrow" pitchFamily="34" charset="0"/>
              </a:rPr>
              <a:t>Conclusion: The prophet’s captivity and release (52)</a:t>
            </a:r>
          </a:p>
        </p:txBody>
      </p:sp>
    </p:spTree>
    <p:extLst>
      <p:ext uri="{BB962C8B-B14F-4D97-AF65-F5344CB8AC3E}">
        <p14:creationId xmlns:p14="http://schemas.microsoft.com/office/powerpoint/2010/main" val="14538887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905BFA-DBB3-4DB5-A98E-947D76C79EB1}" type="slidenum">
              <a:rPr kumimoji="0" lang="en-US" sz="1800" b="0" i="0" u="none" strike="noStrike" kern="1200" cap="none" spc="0" normalizeH="0" baseline="0" noProof="0" smtClean="0">
                <a:ln>
                  <a:noFill/>
                </a:ln>
                <a:solidFill>
                  <a:srgbClr val="FFFFCC"/>
                </a:solidFill>
                <a:effectLst/>
                <a:uLnTx/>
                <a:uFillTx/>
                <a:latin typeface="Lucida Sans Unicode"/>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800" b="0" i="0" u="none" strike="noStrike" kern="1200" cap="none" spc="0" normalizeH="0" baseline="0" noProof="0" dirty="0">
              <a:ln>
                <a:noFill/>
              </a:ln>
              <a:solidFill>
                <a:srgbClr val="FFFFCC"/>
              </a:solidFill>
              <a:effectLst/>
              <a:uLnTx/>
              <a:uFillTx/>
              <a:latin typeface="Lucida Sans Unicode"/>
              <a:ea typeface="+mn-ea"/>
              <a:cs typeface="+mn-cs"/>
            </a:endParaRPr>
          </a:p>
        </p:txBody>
      </p:sp>
      <p:pic>
        <p:nvPicPr>
          <p:cNvPr id="3" name="Picture 2" descr="D:\Projectr\GIFFiles\Persian Empire.gif"/>
          <p:cNvPicPr>
            <a:picLocks noChangeAspect="1" noChangeArrowheads="1"/>
          </p:cNvPicPr>
          <p:nvPr/>
        </p:nvPicPr>
        <p:blipFill>
          <a:blip r:embed="rId2" cstate="print"/>
          <a:srcRect/>
          <a:stretch>
            <a:fillRect/>
          </a:stretch>
        </p:blipFill>
        <p:spPr bwMode="auto">
          <a:xfrm>
            <a:off x="0" y="0"/>
            <a:ext cx="9144000" cy="5919746"/>
          </a:xfrm>
          <a:prstGeom prst="rect">
            <a:avLst/>
          </a:prstGeom>
          <a:noFill/>
        </p:spPr>
      </p:pic>
      <p:sp>
        <p:nvSpPr>
          <p:cNvPr id="5" name="Oval 4">
            <a:extLst>
              <a:ext uri="{FF2B5EF4-FFF2-40B4-BE49-F238E27FC236}">
                <a16:creationId xmlns:a16="http://schemas.microsoft.com/office/drawing/2014/main" id="{4641A635-EE04-419B-B2B6-5B789BBCFF7E}"/>
              </a:ext>
            </a:extLst>
          </p:cNvPr>
          <p:cNvSpPr/>
          <p:nvPr/>
        </p:nvSpPr>
        <p:spPr>
          <a:xfrm>
            <a:off x="679269" y="3683726"/>
            <a:ext cx="2682240" cy="183750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4546193"/>
      </p:ext>
    </p:extLst>
  </p:cSld>
  <p:clrMapOvr>
    <a:masterClrMapping/>
  </p:clrMapOvr>
  <p:transition spd="slow">
    <p:circl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5A40D-0E3B-4A41-8FCC-29C928D06BD9}"/>
              </a:ext>
            </a:extLst>
          </p:cNvPr>
          <p:cNvSpPr txBox="1"/>
          <p:nvPr/>
        </p:nvSpPr>
        <p:spPr>
          <a:xfrm>
            <a:off x="905691" y="518214"/>
            <a:ext cx="7550332" cy="1723549"/>
          </a:xfrm>
          <a:prstGeom prst="rect">
            <a:avLst/>
          </a:prstGeom>
          <a:noFill/>
        </p:spPr>
        <p:txBody>
          <a:bodyPr wrap="square" rtlCol="0">
            <a:spAutoFit/>
          </a:bodyPr>
          <a:lstStyle/>
          <a:p>
            <a:pPr marL="457200" indent="-457200" algn="l">
              <a:buFont typeface="+mj-lt"/>
              <a:buAutoNum type="alphaUcPeriod"/>
            </a:pPr>
            <a:r>
              <a:rPr lang="en-US" sz="2400" dirty="0">
                <a:latin typeface="Arial Narrow" panose="020B0606020202030204" pitchFamily="34" charset="0"/>
                <a:cs typeface="Arial" panose="020B0604020202020204" pitchFamily="34" charset="0"/>
              </a:rPr>
              <a:t>Egypt (46)</a:t>
            </a:r>
          </a:p>
          <a:p>
            <a:pPr marL="914400" lvl="1" indent="-457200">
              <a:buFont typeface="+mj-lt"/>
              <a:buAutoNum type="alphaUcPeriod"/>
            </a:pPr>
            <a:endParaRPr lang="en-US" sz="1000" dirty="0">
              <a:latin typeface="Arial Narrow" panose="020B0606020202030204" pitchFamily="34" charset="0"/>
              <a:cs typeface="Arial" panose="020B0604020202020204" pitchFamily="34" charset="0"/>
            </a:endParaRPr>
          </a:p>
          <a:p>
            <a:pPr marL="914400" lvl="1"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Egypt cannot fend off the coming judgment (vv. 1-12)</a:t>
            </a:r>
          </a:p>
          <a:p>
            <a:pPr marL="914400" lvl="1"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Nebuchadnezzar will strike the land of Egypt (vv. 13-26)</a:t>
            </a:r>
          </a:p>
          <a:p>
            <a:pPr marL="914400" lvl="1"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Assurance to God’s remnant (vv. 27-28)</a:t>
            </a:r>
          </a:p>
        </p:txBody>
      </p:sp>
    </p:spTree>
    <p:extLst>
      <p:ext uri="{BB962C8B-B14F-4D97-AF65-F5344CB8AC3E}">
        <p14:creationId xmlns:p14="http://schemas.microsoft.com/office/powerpoint/2010/main" val="312301644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Effect transition="in" filter="fade">
                                      <p:cBhvr>
                                        <p:cTn id="14" dur="1000"/>
                                        <p:tgtEl>
                                          <p:spTgt spid="2">
                                            <p:txEl>
                                              <p:pRg st="3" end="3"/>
                                            </p:txEl>
                                          </p:spTgt>
                                        </p:tgtEl>
                                      </p:cBhvr>
                                    </p:animEffect>
                                    <p:anim calcmode="lin" valueType="num">
                                      <p:cBhvr>
                                        <p:cTn id="15"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1000"/>
                                        <p:tgtEl>
                                          <p:spTgt spid="2">
                                            <p:txEl>
                                              <p:pRg st="4" end="4"/>
                                            </p:txEl>
                                          </p:spTgt>
                                        </p:tgtEl>
                                      </p:cBhvr>
                                    </p:animEffect>
                                    <p:anim calcmode="lin" valueType="num">
                                      <p:cBhvr>
                                        <p:cTn id="2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EA1BCBB4-26A1-4303-9A11-9F3752930476}"/>
              </a:ext>
            </a:extLst>
          </p:cNvPr>
          <p:cNvSpPr/>
          <p:nvPr/>
        </p:nvSpPr>
        <p:spPr>
          <a:xfrm>
            <a:off x="1140824" y="2107473"/>
            <a:ext cx="2194559" cy="391887"/>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2" name="TextBox 1">
            <a:extLst>
              <a:ext uri="{FF2B5EF4-FFF2-40B4-BE49-F238E27FC236}">
                <a16:creationId xmlns:a16="http://schemas.microsoft.com/office/drawing/2014/main" id="{EE14FE02-E3AC-49BC-9804-29EECF602C69}"/>
              </a:ext>
            </a:extLst>
          </p:cNvPr>
          <p:cNvSpPr txBox="1"/>
          <p:nvPr/>
        </p:nvSpPr>
        <p:spPr>
          <a:xfrm>
            <a:off x="757646" y="440872"/>
            <a:ext cx="7628708" cy="4493538"/>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2400" b="1" i="0" u="sng" strike="noStrike" kern="1200" cap="none" spc="0" normalizeH="0" baseline="0" noProof="0" dirty="0">
                <a:ln>
                  <a:noFill/>
                </a:ln>
                <a:solidFill>
                  <a:srgbClr val="000000"/>
                </a:solidFill>
                <a:effectLst/>
                <a:uLnTx/>
                <a:uFillTx/>
                <a:latin typeface="Arial Narrow" pitchFamily="34" charset="0"/>
                <a:ea typeface="+mn-ea"/>
                <a:cs typeface="+mn-cs"/>
              </a:rPr>
              <a:t>National – Messages to Judah </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(2-33)</a:t>
            </a:r>
          </a:p>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2400" b="1" i="0" u="sng" strike="noStrike" kern="1200" cap="none" spc="0" normalizeH="0" baseline="0" noProof="0" dirty="0">
                <a:ln>
                  <a:noFill/>
                </a:ln>
                <a:solidFill>
                  <a:srgbClr val="000000"/>
                </a:solidFill>
                <a:effectLst/>
                <a:uLnTx/>
                <a:uFillTx/>
                <a:latin typeface="Arial Narrow" pitchFamily="34" charset="0"/>
                <a:ea typeface="+mn-ea"/>
                <a:cs typeface="+mn-cs"/>
              </a:rPr>
              <a:t>Personal – Jeremiah’s Suffering </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(34-45)</a:t>
            </a:r>
          </a:p>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2400" b="1" i="0" u="sng" strike="noStrike" kern="1200" cap="none" spc="0" normalizeH="0" baseline="0" noProof="0" dirty="0">
                <a:ln>
                  <a:noFill/>
                </a:ln>
                <a:solidFill>
                  <a:srgbClr val="000000"/>
                </a:solidFill>
                <a:effectLst/>
                <a:uLnTx/>
                <a:uFillTx/>
                <a:latin typeface="Arial Narrow" pitchFamily="34" charset="0"/>
                <a:ea typeface="+mn-ea"/>
                <a:cs typeface="+mn-cs"/>
              </a:rPr>
              <a:t>International – Message to the Nations</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 (46-52)</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endParaRPr kumimoji="0" lang="en-US" sz="1000" b="0" i="1" u="none" strike="noStrike" kern="1200" cap="none" spc="0" normalizeH="0" baseline="0" noProof="0" dirty="0">
              <a:ln>
                <a:noFill/>
              </a:ln>
              <a:solidFill>
                <a:srgbClr val="000000"/>
              </a:solidFill>
              <a:effectLst/>
              <a:uLnTx/>
              <a:uFillTx/>
              <a:latin typeface="Arial Narrow" pitchFamily="34" charset="0"/>
              <a:ea typeface="+mn-ea"/>
              <a:cs typeface="+mn-cs"/>
            </a:endParaRP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Egypt</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 (46)</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Philistia</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 (47)</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Moab </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(48)</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Ammon</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 (49:1-6)</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Edom</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 (49:7-22)</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Syria, </a:t>
            </a:r>
            <a:r>
              <a:rPr kumimoji="0" lang="en-US" sz="2400" b="0" i="1" u="none" strike="noStrike" kern="1200" cap="none" spc="0" normalizeH="0" baseline="0" noProof="0" dirty="0" err="1">
                <a:ln>
                  <a:noFill/>
                </a:ln>
                <a:solidFill>
                  <a:srgbClr val="000000"/>
                </a:solidFill>
                <a:effectLst/>
                <a:uLnTx/>
                <a:uFillTx/>
                <a:latin typeface="Arial Narrow" pitchFamily="34" charset="0"/>
                <a:ea typeface="+mn-ea"/>
                <a:cs typeface="+mn-cs"/>
              </a:rPr>
              <a:t>Kedar</a:t>
            </a: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 Elam </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(49:23-39)</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Babylon </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(50-51)</a:t>
            </a:r>
            <a:endParaRPr kumimoji="0" lang="en-US" sz="2800" b="0" i="0" u="none" strike="noStrike" kern="1200" cap="none" spc="0" normalizeH="0" baseline="0" noProof="0" dirty="0">
              <a:ln>
                <a:noFill/>
              </a:ln>
              <a:solidFill>
                <a:srgbClr val="000000"/>
              </a:solidFill>
              <a:effectLst/>
              <a:uLnTx/>
              <a:uFillTx/>
              <a:latin typeface="Arial Narrow" pitchFamily="34" charset="0"/>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1200" b="0" i="0" u="none" strike="noStrike" kern="1200" cap="none" spc="0" normalizeH="0" baseline="0" noProof="0" dirty="0">
              <a:ln>
                <a:noFill/>
              </a:ln>
              <a:solidFill>
                <a:srgbClr val="000000"/>
              </a:solidFill>
              <a:effectLst/>
              <a:uLnTx/>
              <a:uFillTx/>
              <a:latin typeface="Arial Narrow" pitchFamily="34" charset="0"/>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Conclusion: The prophet’s captivity and release (52)</a:t>
            </a:r>
          </a:p>
        </p:txBody>
      </p:sp>
    </p:spTree>
    <p:extLst>
      <p:ext uri="{BB962C8B-B14F-4D97-AF65-F5344CB8AC3E}">
        <p14:creationId xmlns:p14="http://schemas.microsoft.com/office/powerpoint/2010/main" val="53184738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905BFA-DBB3-4DB5-A98E-947D76C79EB1}" type="slidenum">
              <a:rPr kumimoji="0" lang="en-US" sz="1800" b="0" i="0" u="none" strike="noStrike" kern="1200" cap="none" spc="0" normalizeH="0" baseline="0" noProof="0" smtClean="0">
                <a:ln>
                  <a:noFill/>
                </a:ln>
                <a:solidFill>
                  <a:prstClr val="black"/>
                </a:solidFill>
                <a:effectLst/>
                <a:uLnTx/>
                <a:uFillTx/>
                <a:latin typeface="Lucida Sans Unicode"/>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800" b="0" i="0" u="none" strike="noStrike" kern="1200" cap="none" spc="0" normalizeH="0" baseline="0" noProof="0" dirty="0">
              <a:ln>
                <a:noFill/>
              </a:ln>
              <a:solidFill>
                <a:prstClr val="black"/>
              </a:solidFill>
              <a:effectLst/>
              <a:uLnTx/>
              <a:uFillTx/>
              <a:latin typeface="Lucida Sans Unicode"/>
              <a:ea typeface="+mn-ea"/>
              <a:cs typeface="+mn-cs"/>
            </a:endParaRPr>
          </a:p>
        </p:txBody>
      </p:sp>
      <p:pic>
        <p:nvPicPr>
          <p:cNvPr id="3" name="Picture 2" descr="D:\Projectr\GIFFiles\Philistia.gif"/>
          <p:cNvPicPr>
            <a:picLocks noChangeAspect="1" noChangeArrowheads="1"/>
          </p:cNvPicPr>
          <p:nvPr/>
        </p:nvPicPr>
        <p:blipFill>
          <a:blip r:embed="rId2" cstate="print"/>
          <a:srcRect/>
          <a:stretch>
            <a:fillRect/>
          </a:stretch>
        </p:blipFill>
        <p:spPr bwMode="auto">
          <a:xfrm>
            <a:off x="0" y="0"/>
            <a:ext cx="9144000" cy="6375977"/>
          </a:xfrm>
          <a:prstGeom prst="rect">
            <a:avLst/>
          </a:prstGeom>
          <a:noFill/>
        </p:spPr>
      </p:pic>
    </p:spTree>
    <p:extLst>
      <p:ext uri="{BB962C8B-B14F-4D97-AF65-F5344CB8AC3E}">
        <p14:creationId xmlns:p14="http://schemas.microsoft.com/office/powerpoint/2010/main" val="3749711025"/>
      </p:ext>
    </p:extLst>
  </p:cSld>
  <p:clrMapOvr>
    <a:masterClrMapping/>
  </p:clrMapOvr>
  <p:transition spd="slow">
    <p:circl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4674F46-D192-435C-8661-ADD3559B70A6}"/>
              </a:ext>
            </a:extLst>
          </p:cNvPr>
          <p:cNvSpPr txBox="1"/>
          <p:nvPr/>
        </p:nvSpPr>
        <p:spPr>
          <a:xfrm>
            <a:off x="905691" y="518214"/>
            <a:ext cx="7550332" cy="2092881"/>
          </a:xfrm>
          <a:prstGeom prst="rect">
            <a:avLst/>
          </a:prstGeom>
          <a:noFill/>
        </p:spPr>
        <p:txBody>
          <a:bodyPr wrap="square" rtlCol="0">
            <a:spAutoFit/>
          </a:bodyPr>
          <a:lstStyle/>
          <a:p>
            <a:pPr marL="457200" indent="-457200" algn="l">
              <a:buFont typeface="+mj-lt"/>
              <a:buAutoNum type="alphaUcPeriod" startAt="2"/>
            </a:pPr>
            <a:r>
              <a:rPr lang="en-US" sz="2400" dirty="0">
                <a:latin typeface="Arial Narrow" panose="020B0606020202030204" pitchFamily="34" charset="0"/>
                <a:cs typeface="Arial" panose="020B0604020202020204" pitchFamily="34" charset="0"/>
              </a:rPr>
              <a:t>Philistia (47)</a:t>
            </a:r>
          </a:p>
          <a:p>
            <a:pPr marL="457200" indent="-457200" algn="l">
              <a:buFont typeface="+mj-lt"/>
              <a:buAutoNum type="alphaUcPeriod" startAt="2"/>
            </a:pPr>
            <a:endParaRPr lang="en-US" sz="1000" dirty="0">
              <a:latin typeface="Arial Narrow" panose="020B0606020202030204" pitchFamily="34" charset="0"/>
              <a:cs typeface="Arial" panose="020B0604020202020204" pitchFamily="34" charset="0"/>
            </a:endParaRPr>
          </a:p>
          <a:p>
            <a:pPr marL="914400" lvl="1"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Destruction is coming from the north (vv. 1-4)</a:t>
            </a:r>
          </a:p>
          <a:p>
            <a:pPr marL="914400" lvl="1"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Consequences of the invasion (vv. 5-7)</a:t>
            </a:r>
          </a:p>
          <a:p>
            <a:pPr marL="1371600" lvl="2" indent="-457200">
              <a:buFont typeface="Wingdings" panose="05000000000000000000" pitchFamily="2" charset="2"/>
              <a:buChar char="ü"/>
            </a:pPr>
            <a:r>
              <a:rPr lang="en-US" sz="2400" i="1" dirty="0">
                <a:latin typeface="Arial Narrow" panose="020B0606020202030204" pitchFamily="34" charset="0"/>
                <a:cs typeface="Arial" panose="020B0604020202020204" pitchFamily="34" charset="0"/>
              </a:rPr>
              <a:t>Destruction</a:t>
            </a:r>
          </a:p>
          <a:p>
            <a:pPr marL="1371600" lvl="2" indent="-457200">
              <a:buFont typeface="Wingdings" panose="05000000000000000000" pitchFamily="2" charset="2"/>
              <a:buChar char="ü"/>
            </a:pPr>
            <a:r>
              <a:rPr lang="en-US" sz="2400" i="1" dirty="0">
                <a:latin typeface="Arial Narrow" panose="020B0606020202030204" pitchFamily="34" charset="0"/>
                <a:cs typeface="Arial" panose="020B0604020202020204" pitchFamily="34" charset="0"/>
              </a:rPr>
              <a:t>Cry for mercy</a:t>
            </a:r>
          </a:p>
        </p:txBody>
      </p:sp>
    </p:spTree>
    <p:extLst>
      <p:ext uri="{BB962C8B-B14F-4D97-AF65-F5344CB8AC3E}">
        <p14:creationId xmlns:p14="http://schemas.microsoft.com/office/powerpoint/2010/main" val="206480953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Effect transition="in" filter="fade">
                                      <p:cBhvr>
                                        <p:cTn id="14" dur="1000"/>
                                        <p:tgtEl>
                                          <p:spTgt spid="2">
                                            <p:txEl>
                                              <p:pRg st="3" end="3"/>
                                            </p:txEl>
                                          </p:spTgt>
                                        </p:tgtEl>
                                      </p:cBhvr>
                                    </p:animEffect>
                                    <p:anim calcmode="lin" valueType="num">
                                      <p:cBhvr>
                                        <p:cTn id="15"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1000"/>
                                        <p:tgtEl>
                                          <p:spTgt spid="2">
                                            <p:txEl>
                                              <p:pRg st="4" end="4"/>
                                            </p:txEl>
                                          </p:spTgt>
                                        </p:tgtEl>
                                      </p:cBhvr>
                                    </p:animEffect>
                                    <p:anim calcmode="lin" valueType="num">
                                      <p:cBhvr>
                                        <p:cTn id="2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5" end="5"/>
                                            </p:txEl>
                                          </p:spTgt>
                                        </p:tgtEl>
                                        <p:attrNameLst>
                                          <p:attrName>style.visibility</p:attrName>
                                        </p:attrNameLst>
                                      </p:cBhvr>
                                      <p:to>
                                        <p:strVal val="visible"/>
                                      </p:to>
                                    </p:set>
                                    <p:animEffect transition="in" filter="fade">
                                      <p:cBhvr>
                                        <p:cTn id="28" dur="1000"/>
                                        <p:tgtEl>
                                          <p:spTgt spid="2">
                                            <p:txEl>
                                              <p:pRg st="5" end="5"/>
                                            </p:txEl>
                                          </p:spTgt>
                                        </p:tgtEl>
                                      </p:cBhvr>
                                    </p:animEffect>
                                    <p:anim calcmode="lin" valueType="num">
                                      <p:cBhvr>
                                        <p:cTn id="29"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EA1BCBB4-26A1-4303-9A11-9F3752930476}"/>
              </a:ext>
            </a:extLst>
          </p:cNvPr>
          <p:cNvSpPr/>
          <p:nvPr/>
        </p:nvSpPr>
        <p:spPr>
          <a:xfrm>
            <a:off x="1123407" y="2469926"/>
            <a:ext cx="2386148" cy="377777"/>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2" name="TextBox 1">
            <a:extLst>
              <a:ext uri="{FF2B5EF4-FFF2-40B4-BE49-F238E27FC236}">
                <a16:creationId xmlns:a16="http://schemas.microsoft.com/office/drawing/2014/main" id="{EE14FE02-E3AC-49BC-9804-29EECF602C69}"/>
              </a:ext>
            </a:extLst>
          </p:cNvPr>
          <p:cNvSpPr txBox="1"/>
          <p:nvPr/>
        </p:nvSpPr>
        <p:spPr>
          <a:xfrm>
            <a:off x="757646" y="440872"/>
            <a:ext cx="7628708" cy="4493538"/>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2400" b="1" i="0" u="sng" strike="noStrike" kern="1200" cap="none" spc="0" normalizeH="0" baseline="0" noProof="0" dirty="0">
                <a:ln>
                  <a:noFill/>
                </a:ln>
                <a:solidFill>
                  <a:srgbClr val="000000"/>
                </a:solidFill>
                <a:effectLst/>
                <a:uLnTx/>
                <a:uFillTx/>
                <a:latin typeface="Arial Narrow" pitchFamily="34" charset="0"/>
                <a:ea typeface="+mn-ea"/>
                <a:cs typeface="+mn-cs"/>
              </a:rPr>
              <a:t>National – Messages to Judah </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(2-33)</a:t>
            </a:r>
          </a:p>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2400" b="1" i="0" u="sng" strike="noStrike" kern="1200" cap="none" spc="0" normalizeH="0" baseline="0" noProof="0" dirty="0">
                <a:ln>
                  <a:noFill/>
                </a:ln>
                <a:solidFill>
                  <a:srgbClr val="000000"/>
                </a:solidFill>
                <a:effectLst/>
                <a:uLnTx/>
                <a:uFillTx/>
                <a:latin typeface="Arial Narrow" pitchFamily="34" charset="0"/>
                <a:ea typeface="+mn-ea"/>
                <a:cs typeface="+mn-cs"/>
              </a:rPr>
              <a:t>Personal – Jeremiah’s Suffering </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(34-45)</a:t>
            </a:r>
          </a:p>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2400" b="1" i="0" u="sng" strike="noStrike" kern="1200" cap="none" spc="0" normalizeH="0" baseline="0" noProof="0" dirty="0">
                <a:ln>
                  <a:noFill/>
                </a:ln>
                <a:solidFill>
                  <a:srgbClr val="000000"/>
                </a:solidFill>
                <a:effectLst/>
                <a:uLnTx/>
                <a:uFillTx/>
                <a:latin typeface="Arial Narrow" pitchFamily="34" charset="0"/>
                <a:ea typeface="+mn-ea"/>
                <a:cs typeface="+mn-cs"/>
              </a:rPr>
              <a:t>International – Message to the Nations</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 (46-52)</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endParaRPr kumimoji="0" lang="en-US" sz="1000" b="0" i="1" u="none" strike="noStrike" kern="1200" cap="none" spc="0" normalizeH="0" baseline="0" noProof="0" dirty="0">
              <a:ln>
                <a:noFill/>
              </a:ln>
              <a:solidFill>
                <a:srgbClr val="000000"/>
              </a:solidFill>
              <a:effectLst/>
              <a:uLnTx/>
              <a:uFillTx/>
              <a:latin typeface="Arial Narrow" pitchFamily="34" charset="0"/>
              <a:ea typeface="+mn-ea"/>
              <a:cs typeface="+mn-cs"/>
            </a:endParaRP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Egypt</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 (46)</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Philistia</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 (47)</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Moab </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(48)</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Ammon</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 (49:1-6)</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Edom</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 (49:7-22)</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Syria, </a:t>
            </a:r>
            <a:r>
              <a:rPr kumimoji="0" lang="en-US" sz="2400" b="0" i="1" u="none" strike="noStrike" kern="1200" cap="none" spc="0" normalizeH="0" baseline="0" noProof="0" dirty="0" err="1">
                <a:ln>
                  <a:noFill/>
                </a:ln>
                <a:solidFill>
                  <a:srgbClr val="000000"/>
                </a:solidFill>
                <a:effectLst/>
                <a:uLnTx/>
                <a:uFillTx/>
                <a:latin typeface="Arial Narrow" pitchFamily="34" charset="0"/>
                <a:ea typeface="+mn-ea"/>
                <a:cs typeface="+mn-cs"/>
              </a:rPr>
              <a:t>Kedar</a:t>
            </a: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 Elam </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(49:23-39)</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Babylon </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(50-51)</a:t>
            </a:r>
            <a:endParaRPr kumimoji="0" lang="en-US" sz="2800" b="0" i="0" u="none" strike="noStrike" kern="1200" cap="none" spc="0" normalizeH="0" baseline="0" noProof="0" dirty="0">
              <a:ln>
                <a:noFill/>
              </a:ln>
              <a:solidFill>
                <a:srgbClr val="000000"/>
              </a:solidFill>
              <a:effectLst/>
              <a:uLnTx/>
              <a:uFillTx/>
              <a:latin typeface="Arial Narrow" pitchFamily="34" charset="0"/>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1200" b="0" i="0" u="none" strike="noStrike" kern="1200" cap="none" spc="0" normalizeH="0" baseline="0" noProof="0" dirty="0">
              <a:ln>
                <a:noFill/>
              </a:ln>
              <a:solidFill>
                <a:srgbClr val="000000"/>
              </a:solidFill>
              <a:effectLst/>
              <a:uLnTx/>
              <a:uFillTx/>
              <a:latin typeface="Arial Narrow" pitchFamily="34" charset="0"/>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Conclusion: The prophet’s captivity and release (52)</a:t>
            </a:r>
          </a:p>
        </p:txBody>
      </p:sp>
    </p:spTree>
    <p:extLst>
      <p:ext uri="{BB962C8B-B14F-4D97-AF65-F5344CB8AC3E}">
        <p14:creationId xmlns:p14="http://schemas.microsoft.com/office/powerpoint/2010/main" val="228645867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Picture 2" descr="D:\Projectr\GIFFiles\Moab.gif"/>
          <p:cNvPicPr>
            <a:picLocks noChangeAspect="1" noChangeArrowheads="1"/>
          </p:cNvPicPr>
          <p:nvPr/>
        </p:nvPicPr>
        <p:blipFill>
          <a:blip r:embed="rId2" cstate="print"/>
          <a:srcRect/>
          <a:stretch>
            <a:fillRect/>
          </a:stretch>
        </p:blipFill>
        <p:spPr bwMode="auto">
          <a:xfrm>
            <a:off x="1" y="0"/>
            <a:ext cx="9144000" cy="5918019"/>
          </a:xfrm>
          <a:prstGeom prst="rect">
            <a:avLst/>
          </a:prstGeom>
          <a:noFill/>
        </p:spPr>
      </p:pic>
    </p:spTree>
    <p:extLst>
      <p:ext uri="{BB962C8B-B14F-4D97-AF65-F5344CB8AC3E}">
        <p14:creationId xmlns:p14="http://schemas.microsoft.com/office/powerpoint/2010/main" val="1300140253"/>
      </p:ext>
    </p:extLst>
  </p:cSld>
  <p:clrMapOvr>
    <a:masterClrMapping/>
  </p:clrMapOvr>
  <p:transition spd="slow">
    <p:circl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64A906A-D99D-4770-B1E7-5156FB65D2F1}"/>
              </a:ext>
            </a:extLst>
          </p:cNvPr>
          <p:cNvSpPr txBox="1"/>
          <p:nvPr/>
        </p:nvSpPr>
        <p:spPr>
          <a:xfrm>
            <a:off x="905691" y="518214"/>
            <a:ext cx="7550332" cy="2462213"/>
          </a:xfrm>
          <a:prstGeom prst="rect">
            <a:avLst/>
          </a:prstGeom>
          <a:noFill/>
        </p:spPr>
        <p:txBody>
          <a:bodyPr wrap="square" rtlCol="0">
            <a:spAutoFit/>
          </a:bodyPr>
          <a:lstStyle/>
          <a:p>
            <a:pPr marL="457200" indent="-457200" algn="l">
              <a:buFont typeface="+mj-lt"/>
              <a:buAutoNum type="alphaUcPeriod" startAt="3"/>
            </a:pPr>
            <a:r>
              <a:rPr lang="en-US" sz="2400" dirty="0">
                <a:latin typeface="Arial Narrow" panose="020B0606020202030204" pitchFamily="34" charset="0"/>
                <a:cs typeface="Arial" panose="020B0604020202020204" pitchFamily="34" charset="0"/>
              </a:rPr>
              <a:t>Moab (48)</a:t>
            </a:r>
          </a:p>
          <a:p>
            <a:pPr marL="457200" indent="-457200" algn="l">
              <a:buFont typeface="+mj-lt"/>
              <a:buAutoNum type="alphaUcPeriod" startAt="3"/>
            </a:pPr>
            <a:endParaRPr lang="en-US" sz="1000" dirty="0">
              <a:latin typeface="Arial Narrow" panose="020B0606020202030204" pitchFamily="34" charset="0"/>
              <a:cs typeface="Arial" panose="020B0604020202020204" pitchFamily="34" charset="0"/>
            </a:endParaRPr>
          </a:p>
          <a:p>
            <a:pPr marL="914400" lvl="1"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Great destruction coming (vv. 1-6)</a:t>
            </a:r>
          </a:p>
          <a:p>
            <a:pPr marL="914400" lvl="1"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Pride and complacency brought this one (vv. 7, 11)</a:t>
            </a:r>
          </a:p>
          <a:p>
            <a:pPr marL="914400" lvl="1"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Moab will be broken and plundered (vv. 14-25)</a:t>
            </a:r>
          </a:p>
          <a:p>
            <a:pPr marL="914400" lvl="1"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Moab magnified himself against the Lord (vv. 26-46)</a:t>
            </a:r>
          </a:p>
          <a:p>
            <a:pPr marL="914400" lvl="1"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Promise of hope (v. 47)</a:t>
            </a:r>
          </a:p>
        </p:txBody>
      </p:sp>
    </p:spTree>
    <p:extLst>
      <p:ext uri="{BB962C8B-B14F-4D97-AF65-F5344CB8AC3E}">
        <p14:creationId xmlns:p14="http://schemas.microsoft.com/office/powerpoint/2010/main" val="35351834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Effect transition="in" filter="fade">
                                      <p:cBhvr>
                                        <p:cTn id="14" dur="1000"/>
                                        <p:tgtEl>
                                          <p:spTgt spid="2">
                                            <p:txEl>
                                              <p:pRg st="3" end="3"/>
                                            </p:txEl>
                                          </p:spTgt>
                                        </p:tgtEl>
                                      </p:cBhvr>
                                    </p:animEffect>
                                    <p:anim calcmode="lin" valueType="num">
                                      <p:cBhvr>
                                        <p:cTn id="15"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1000"/>
                                        <p:tgtEl>
                                          <p:spTgt spid="2">
                                            <p:txEl>
                                              <p:pRg st="4" end="4"/>
                                            </p:txEl>
                                          </p:spTgt>
                                        </p:tgtEl>
                                      </p:cBhvr>
                                    </p:animEffect>
                                    <p:anim calcmode="lin" valueType="num">
                                      <p:cBhvr>
                                        <p:cTn id="2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5" end="5"/>
                                            </p:txEl>
                                          </p:spTgt>
                                        </p:tgtEl>
                                        <p:attrNameLst>
                                          <p:attrName>style.visibility</p:attrName>
                                        </p:attrNameLst>
                                      </p:cBhvr>
                                      <p:to>
                                        <p:strVal val="visible"/>
                                      </p:to>
                                    </p:set>
                                    <p:animEffect transition="in" filter="fade">
                                      <p:cBhvr>
                                        <p:cTn id="28" dur="1000"/>
                                        <p:tgtEl>
                                          <p:spTgt spid="2">
                                            <p:txEl>
                                              <p:pRg st="5" end="5"/>
                                            </p:txEl>
                                          </p:spTgt>
                                        </p:tgtEl>
                                      </p:cBhvr>
                                    </p:animEffect>
                                    <p:anim calcmode="lin" valueType="num">
                                      <p:cBhvr>
                                        <p:cTn id="29"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Effect transition="in" filter="fade">
                                      <p:cBhvr>
                                        <p:cTn id="35" dur="1000"/>
                                        <p:tgtEl>
                                          <p:spTgt spid="2">
                                            <p:txEl>
                                              <p:pRg st="6" end="6"/>
                                            </p:txEl>
                                          </p:spTgt>
                                        </p:tgtEl>
                                      </p:cBhvr>
                                    </p:animEffect>
                                    <p:anim calcmode="lin" valueType="num">
                                      <p:cBhvr>
                                        <p:cTn id="36"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EA1BCBB4-26A1-4303-9A11-9F3752930476}"/>
              </a:ext>
            </a:extLst>
          </p:cNvPr>
          <p:cNvSpPr/>
          <p:nvPr/>
        </p:nvSpPr>
        <p:spPr>
          <a:xfrm>
            <a:off x="1280160" y="2821577"/>
            <a:ext cx="2621279" cy="435429"/>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2" name="TextBox 1">
            <a:extLst>
              <a:ext uri="{FF2B5EF4-FFF2-40B4-BE49-F238E27FC236}">
                <a16:creationId xmlns:a16="http://schemas.microsoft.com/office/drawing/2014/main" id="{EE14FE02-E3AC-49BC-9804-29EECF602C69}"/>
              </a:ext>
            </a:extLst>
          </p:cNvPr>
          <p:cNvSpPr txBox="1"/>
          <p:nvPr/>
        </p:nvSpPr>
        <p:spPr>
          <a:xfrm>
            <a:off x="757646" y="440872"/>
            <a:ext cx="7628708" cy="4493538"/>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2400" b="1" i="0" u="sng" strike="noStrike" kern="1200" cap="none" spc="0" normalizeH="0" baseline="0" noProof="0" dirty="0">
                <a:ln>
                  <a:noFill/>
                </a:ln>
                <a:solidFill>
                  <a:srgbClr val="000000"/>
                </a:solidFill>
                <a:effectLst/>
                <a:uLnTx/>
                <a:uFillTx/>
                <a:latin typeface="Arial Narrow" pitchFamily="34" charset="0"/>
                <a:ea typeface="+mn-ea"/>
                <a:cs typeface="+mn-cs"/>
              </a:rPr>
              <a:t>National – Messages to Judah </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(2-33)</a:t>
            </a:r>
          </a:p>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2400" b="1" i="0" u="sng" strike="noStrike" kern="1200" cap="none" spc="0" normalizeH="0" baseline="0" noProof="0" dirty="0">
                <a:ln>
                  <a:noFill/>
                </a:ln>
                <a:solidFill>
                  <a:srgbClr val="000000"/>
                </a:solidFill>
                <a:effectLst/>
                <a:uLnTx/>
                <a:uFillTx/>
                <a:latin typeface="Arial Narrow" pitchFamily="34" charset="0"/>
                <a:ea typeface="+mn-ea"/>
                <a:cs typeface="+mn-cs"/>
              </a:rPr>
              <a:t>Personal – Jeremiah’s Suffering </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(34-45)</a:t>
            </a:r>
          </a:p>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2400" b="1" i="0" u="sng" strike="noStrike" kern="1200" cap="none" spc="0" normalizeH="0" baseline="0" noProof="0" dirty="0">
                <a:ln>
                  <a:noFill/>
                </a:ln>
                <a:solidFill>
                  <a:srgbClr val="000000"/>
                </a:solidFill>
                <a:effectLst/>
                <a:uLnTx/>
                <a:uFillTx/>
                <a:latin typeface="Arial Narrow" pitchFamily="34" charset="0"/>
                <a:ea typeface="+mn-ea"/>
                <a:cs typeface="+mn-cs"/>
              </a:rPr>
              <a:t>International – Message to the Nations</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 (46-52)</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endParaRPr kumimoji="0" lang="en-US" sz="1000" b="0" i="1" u="none" strike="noStrike" kern="1200" cap="none" spc="0" normalizeH="0" baseline="0" noProof="0" dirty="0">
              <a:ln>
                <a:noFill/>
              </a:ln>
              <a:solidFill>
                <a:srgbClr val="000000"/>
              </a:solidFill>
              <a:effectLst/>
              <a:uLnTx/>
              <a:uFillTx/>
              <a:latin typeface="Arial Narrow" pitchFamily="34" charset="0"/>
              <a:ea typeface="+mn-ea"/>
              <a:cs typeface="+mn-cs"/>
            </a:endParaRP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Egypt</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 (46)</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Philistia</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 (47)</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Moab </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(48)</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Ammon</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 (49:1-6)</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Edom</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 (49:7-22)</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Syria, </a:t>
            </a:r>
            <a:r>
              <a:rPr kumimoji="0" lang="en-US" sz="2400" b="0" i="1" u="none" strike="noStrike" kern="1200" cap="none" spc="0" normalizeH="0" baseline="0" noProof="0" dirty="0" err="1">
                <a:ln>
                  <a:noFill/>
                </a:ln>
                <a:solidFill>
                  <a:srgbClr val="000000"/>
                </a:solidFill>
                <a:effectLst/>
                <a:uLnTx/>
                <a:uFillTx/>
                <a:latin typeface="Arial Narrow" pitchFamily="34" charset="0"/>
                <a:ea typeface="+mn-ea"/>
                <a:cs typeface="+mn-cs"/>
              </a:rPr>
              <a:t>Kedar</a:t>
            </a: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 Elam </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(49:23-39)</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Babylon </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(50-51)</a:t>
            </a:r>
            <a:endParaRPr kumimoji="0" lang="en-US" sz="2800" b="0" i="0" u="none" strike="noStrike" kern="1200" cap="none" spc="0" normalizeH="0" baseline="0" noProof="0" dirty="0">
              <a:ln>
                <a:noFill/>
              </a:ln>
              <a:solidFill>
                <a:srgbClr val="000000"/>
              </a:solidFill>
              <a:effectLst/>
              <a:uLnTx/>
              <a:uFillTx/>
              <a:latin typeface="Arial Narrow" pitchFamily="34" charset="0"/>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1200" b="0" i="0" u="none" strike="noStrike" kern="1200" cap="none" spc="0" normalizeH="0" baseline="0" noProof="0" dirty="0">
              <a:ln>
                <a:noFill/>
              </a:ln>
              <a:solidFill>
                <a:srgbClr val="000000"/>
              </a:solidFill>
              <a:effectLst/>
              <a:uLnTx/>
              <a:uFillTx/>
              <a:latin typeface="Arial Narrow" pitchFamily="34" charset="0"/>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Conclusion: The prophet’s captivity and release (52)</a:t>
            </a:r>
          </a:p>
        </p:txBody>
      </p:sp>
    </p:spTree>
    <p:extLst>
      <p:ext uri="{BB962C8B-B14F-4D97-AF65-F5344CB8AC3E}">
        <p14:creationId xmlns:p14="http://schemas.microsoft.com/office/powerpoint/2010/main" val="393284790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Picture 2" descr="D:\Projectr\GIFFiles\Ammon.gif"/>
          <p:cNvPicPr>
            <a:picLocks noChangeAspect="1" noChangeArrowheads="1"/>
          </p:cNvPicPr>
          <p:nvPr/>
        </p:nvPicPr>
        <p:blipFill>
          <a:blip r:embed="rId2" cstate="print"/>
          <a:srcRect/>
          <a:stretch>
            <a:fillRect/>
          </a:stretch>
        </p:blipFill>
        <p:spPr bwMode="auto">
          <a:xfrm>
            <a:off x="0" y="0"/>
            <a:ext cx="9153144" cy="5943600"/>
          </a:xfrm>
          <a:prstGeom prst="rect">
            <a:avLst/>
          </a:prstGeom>
          <a:noFill/>
        </p:spPr>
      </p:pic>
    </p:spTree>
    <p:extLst>
      <p:ext uri="{BB962C8B-B14F-4D97-AF65-F5344CB8AC3E}">
        <p14:creationId xmlns:p14="http://schemas.microsoft.com/office/powerpoint/2010/main" val="2900138664"/>
      </p:ext>
    </p:extLst>
  </p:cSld>
  <p:clrMapOvr>
    <a:masterClrMapping/>
  </p:clrMapOvr>
  <p:transition spd="slow">
    <p:circl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F78C835-B998-4945-9190-62ED6397D0E8}"/>
              </a:ext>
            </a:extLst>
          </p:cNvPr>
          <p:cNvSpPr txBox="1"/>
          <p:nvPr/>
        </p:nvSpPr>
        <p:spPr>
          <a:xfrm>
            <a:off x="905691" y="518214"/>
            <a:ext cx="7550332" cy="1723549"/>
          </a:xfrm>
          <a:prstGeom prst="rect">
            <a:avLst/>
          </a:prstGeom>
          <a:noFill/>
        </p:spPr>
        <p:txBody>
          <a:bodyPr wrap="square" rtlCol="0">
            <a:spAutoFit/>
          </a:bodyPr>
          <a:lstStyle/>
          <a:p>
            <a:pPr marL="457200" indent="-457200" algn="l">
              <a:buFont typeface="+mj-lt"/>
              <a:buAutoNum type="alphaUcPeriod" startAt="4"/>
            </a:pPr>
            <a:r>
              <a:rPr lang="en-US" sz="2400" dirty="0">
                <a:latin typeface="Arial Narrow" panose="020B0606020202030204" pitchFamily="34" charset="0"/>
                <a:cs typeface="Arial" panose="020B0604020202020204" pitchFamily="34" charset="0"/>
              </a:rPr>
              <a:t>Ammon (49:1-6)</a:t>
            </a:r>
          </a:p>
          <a:p>
            <a:pPr marL="457200" indent="-457200" algn="l">
              <a:buFont typeface="+mj-lt"/>
              <a:buAutoNum type="alphaUcPeriod" startAt="4"/>
            </a:pPr>
            <a:endParaRPr lang="en-US" sz="1000" dirty="0">
              <a:latin typeface="Arial Narrow" panose="020B0606020202030204" pitchFamily="34" charset="0"/>
              <a:cs typeface="Arial" panose="020B0604020202020204" pitchFamily="34" charset="0"/>
            </a:endParaRPr>
          </a:p>
          <a:p>
            <a:pPr marL="914400" lvl="1"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Will become desolate and plundered (vv. 2, 3)</a:t>
            </a:r>
          </a:p>
          <a:p>
            <a:pPr marL="914400" lvl="1"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They thought they were so powerful they would not fall (v. 4)</a:t>
            </a:r>
          </a:p>
        </p:txBody>
      </p:sp>
    </p:spTree>
    <p:extLst>
      <p:ext uri="{BB962C8B-B14F-4D97-AF65-F5344CB8AC3E}">
        <p14:creationId xmlns:p14="http://schemas.microsoft.com/office/powerpoint/2010/main" val="339497335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Effect transition="in" filter="fade">
                                      <p:cBhvr>
                                        <p:cTn id="14" dur="1000"/>
                                        <p:tgtEl>
                                          <p:spTgt spid="2">
                                            <p:txEl>
                                              <p:pRg st="3" end="3"/>
                                            </p:txEl>
                                          </p:spTgt>
                                        </p:tgtEl>
                                      </p:cBhvr>
                                    </p:animEffect>
                                    <p:anim calcmode="lin" valueType="num">
                                      <p:cBhvr>
                                        <p:cTn id="15"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EA1BCBB4-26A1-4303-9A11-9F3752930476}"/>
              </a:ext>
            </a:extLst>
          </p:cNvPr>
          <p:cNvSpPr/>
          <p:nvPr/>
        </p:nvSpPr>
        <p:spPr>
          <a:xfrm>
            <a:off x="1140823" y="3211286"/>
            <a:ext cx="2647406" cy="394064"/>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2" name="TextBox 1">
            <a:extLst>
              <a:ext uri="{FF2B5EF4-FFF2-40B4-BE49-F238E27FC236}">
                <a16:creationId xmlns:a16="http://schemas.microsoft.com/office/drawing/2014/main" id="{EE14FE02-E3AC-49BC-9804-29EECF602C69}"/>
              </a:ext>
            </a:extLst>
          </p:cNvPr>
          <p:cNvSpPr txBox="1"/>
          <p:nvPr/>
        </p:nvSpPr>
        <p:spPr>
          <a:xfrm>
            <a:off x="757646" y="440872"/>
            <a:ext cx="7628708" cy="4493538"/>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2400" b="1" i="0" u="sng" strike="noStrike" kern="1200" cap="none" spc="0" normalizeH="0" baseline="0" noProof="0" dirty="0">
                <a:ln>
                  <a:noFill/>
                </a:ln>
                <a:solidFill>
                  <a:srgbClr val="000000"/>
                </a:solidFill>
                <a:effectLst/>
                <a:uLnTx/>
                <a:uFillTx/>
                <a:latin typeface="Arial Narrow" pitchFamily="34" charset="0"/>
                <a:ea typeface="+mn-ea"/>
                <a:cs typeface="+mn-cs"/>
              </a:rPr>
              <a:t>National – Messages to Judah </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(2-33)</a:t>
            </a:r>
          </a:p>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2400" b="1" i="0" u="sng" strike="noStrike" kern="1200" cap="none" spc="0" normalizeH="0" baseline="0" noProof="0" dirty="0">
                <a:ln>
                  <a:noFill/>
                </a:ln>
                <a:solidFill>
                  <a:srgbClr val="000000"/>
                </a:solidFill>
                <a:effectLst/>
                <a:uLnTx/>
                <a:uFillTx/>
                <a:latin typeface="Arial Narrow" pitchFamily="34" charset="0"/>
                <a:ea typeface="+mn-ea"/>
                <a:cs typeface="+mn-cs"/>
              </a:rPr>
              <a:t>Personal – Jeremiah’s Suffering </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(34-45)</a:t>
            </a:r>
          </a:p>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2400" b="1" i="0" u="sng" strike="noStrike" kern="1200" cap="none" spc="0" normalizeH="0" baseline="0" noProof="0" dirty="0">
                <a:ln>
                  <a:noFill/>
                </a:ln>
                <a:solidFill>
                  <a:srgbClr val="000000"/>
                </a:solidFill>
                <a:effectLst/>
                <a:uLnTx/>
                <a:uFillTx/>
                <a:latin typeface="Arial Narrow" pitchFamily="34" charset="0"/>
                <a:ea typeface="+mn-ea"/>
                <a:cs typeface="+mn-cs"/>
              </a:rPr>
              <a:t>International – Message to the Nations</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 (46-52)</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endParaRPr kumimoji="0" lang="en-US" sz="1000" b="0" i="1" u="none" strike="noStrike" kern="1200" cap="none" spc="0" normalizeH="0" baseline="0" noProof="0" dirty="0">
              <a:ln>
                <a:noFill/>
              </a:ln>
              <a:solidFill>
                <a:srgbClr val="000000"/>
              </a:solidFill>
              <a:effectLst/>
              <a:uLnTx/>
              <a:uFillTx/>
              <a:latin typeface="Arial Narrow" pitchFamily="34" charset="0"/>
              <a:ea typeface="+mn-ea"/>
              <a:cs typeface="+mn-cs"/>
            </a:endParaRP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Egypt</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 (46)</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Philistia</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 (47)</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Moab </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(48)</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Ammon</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 (49:1-6)</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Edom</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 (49:7-22)</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Syria, </a:t>
            </a:r>
            <a:r>
              <a:rPr kumimoji="0" lang="en-US" sz="2400" b="0" i="1" u="none" strike="noStrike" kern="1200" cap="none" spc="0" normalizeH="0" baseline="0" noProof="0" dirty="0" err="1">
                <a:ln>
                  <a:noFill/>
                </a:ln>
                <a:solidFill>
                  <a:srgbClr val="000000"/>
                </a:solidFill>
                <a:effectLst/>
                <a:uLnTx/>
                <a:uFillTx/>
                <a:latin typeface="Arial Narrow" pitchFamily="34" charset="0"/>
                <a:ea typeface="+mn-ea"/>
                <a:cs typeface="+mn-cs"/>
              </a:rPr>
              <a:t>Kedar</a:t>
            </a: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 Elam </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(49:23-39)</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Babylon </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(50-51)</a:t>
            </a:r>
            <a:endParaRPr kumimoji="0" lang="en-US" sz="2800" b="0" i="0" u="none" strike="noStrike" kern="1200" cap="none" spc="0" normalizeH="0" baseline="0" noProof="0" dirty="0">
              <a:ln>
                <a:noFill/>
              </a:ln>
              <a:solidFill>
                <a:srgbClr val="000000"/>
              </a:solidFill>
              <a:effectLst/>
              <a:uLnTx/>
              <a:uFillTx/>
              <a:latin typeface="Arial Narrow" pitchFamily="34" charset="0"/>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1200" b="0" i="0" u="none" strike="noStrike" kern="1200" cap="none" spc="0" normalizeH="0" baseline="0" noProof="0" dirty="0">
              <a:ln>
                <a:noFill/>
              </a:ln>
              <a:solidFill>
                <a:srgbClr val="000000"/>
              </a:solidFill>
              <a:effectLst/>
              <a:uLnTx/>
              <a:uFillTx/>
              <a:latin typeface="Arial Narrow" pitchFamily="34" charset="0"/>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Conclusion: The prophet’s captivity and release (52)</a:t>
            </a:r>
          </a:p>
        </p:txBody>
      </p:sp>
    </p:spTree>
    <p:extLst>
      <p:ext uri="{BB962C8B-B14F-4D97-AF65-F5344CB8AC3E}">
        <p14:creationId xmlns:p14="http://schemas.microsoft.com/office/powerpoint/2010/main" val="242561725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905BFA-DBB3-4DB5-A98E-947D76C79EB1}" type="slidenum">
              <a:rPr kumimoji="0" lang="en-US" sz="1800" b="0" i="0" u="none" strike="noStrike" kern="1200" cap="none" spc="0" normalizeH="0" baseline="0" noProof="0" smtClean="0">
                <a:ln>
                  <a:noFill/>
                </a:ln>
                <a:solidFill>
                  <a:srgbClr val="FFFFCC"/>
                </a:solidFill>
                <a:effectLst/>
                <a:uLnTx/>
                <a:uFillTx/>
                <a:latin typeface="Lucida Sans Unicode"/>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800" b="0" i="0" u="none" strike="noStrike" kern="1200" cap="none" spc="0" normalizeH="0" baseline="0" noProof="0" dirty="0">
              <a:ln>
                <a:noFill/>
              </a:ln>
              <a:solidFill>
                <a:srgbClr val="FFFFCC"/>
              </a:solidFill>
              <a:effectLst/>
              <a:uLnTx/>
              <a:uFillTx/>
              <a:latin typeface="Lucida Sans Unicode"/>
              <a:ea typeface="+mn-ea"/>
              <a:cs typeface="+mn-cs"/>
            </a:endParaRPr>
          </a:p>
        </p:txBody>
      </p:sp>
      <p:pic>
        <p:nvPicPr>
          <p:cNvPr id="3" name="Picture 2" descr="D:\Projectr\GIFFiles\Edom.gif"/>
          <p:cNvPicPr>
            <a:picLocks noChangeAspect="1" noChangeArrowheads="1"/>
          </p:cNvPicPr>
          <p:nvPr/>
        </p:nvPicPr>
        <p:blipFill>
          <a:blip r:embed="rId2" cstate="print"/>
          <a:srcRect/>
          <a:stretch>
            <a:fillRect/>
          </a:stretch>
        </p:blipFill>
        <p:spPr bwMode="auto">
          <a:xfrm>
            <a:off x="1" y="0"/>
            <a:ext cx="9144000" cy="5943772"/>
          </a:xfrm>
          <a:prstGeom prst="rect">
            <a:avLst/>
          </a:prstGeom>
          <a:noFill/>
        </p:spPr>
      </p:pic>
    </p:spTree>
    <p:extLst>
      <p:ext uri="{BB962C8B-B14F-4D97-AF65-F5344CB8AC3E}">
        <p14:creationId xmlns:p14="http://schemas.microsoft.com/office/powerpoint/2010/main" val="3874553335"/>
      </p:ext>
    </p:extLst>
  </p:cSld>
  <p:clrMapOvr>
    <a:masterClrMapping/>
  </p:clrMapOvr>
  <p:transition spd="slow">
    <p:circl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46C2447-9C42-4FD4-8010-2B0B32AE4AF3}"/>
              </a:ext>
            </a:extLst>
          </p:cNvPr>
          <p:cNvSpPr txBox="1"/>
          <p:nvPr/>
        </p:nvSpPr>
        <p:spPr>
          <a:xfrm>
            <a:off x="905691" y="518214"/>
            <a:ext cx="7550332" cy="2092881"/>
          </a:xfrm>
          <a:prstGeom prst="rect">
            <a:avLst/>
          </a:prstGeom>
          <a:noFill/>
        </p:spPr>
        <p:txBody>
          <a:bodyPr wrap="square" rtlCol="0">
            <a:spAutoFit/>
          </a:bodyPr>
          <a:lstStyle/>
          <a:p>
            <a:pPr marL="457200" indent="-457200" algn="l">
              <a:buFont typeface="+mj-lt"/>
              <a:buAutoNum type="alphaUcPeriod" startAt="5"/>
            </a:pPr>
            <a:r>
              <a:rPr lang="en-US" sz="2400" dirty="0">
                <a:latin typeface="Arial Narrow" panose="020B0606020202030204" pitchFamily="34" charset="0"/>
                <a:cs typeface="Arial" panose="020B0604020202020204" pitchFamily="34" charset="0"/>
              </a:rPr>
              <a:t>Edom (49:7-22)</a:t>
            </a:r>
          </a:p>
          <a:p>
            <a:pPr marL="457200" indent="-457200" algn="l">
              <a:buFont typeface="+mj-lt"/>
              <a:buAutoNum type="alphaUcPeriod" startAt="5"/>
            </a:pPr>
            <a:endParaRPr lang="en-US" sz="1000" dirty="0">
              <a:latin typeface="Arial Narrow" panose="020B0606020202030204" pitchFamily="34" charset="0"/>
              <a:cs typeface="Arial" panose="020B0604020202020204" pitchFamily="34" charset="0"/>
            </a:endParaRPr>
          </a:p>
          <a:p>
            <a:pPr marL="914400" lvl="1"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Destruction will be more than thorough (vv. 9-10)</a:t>
            </a:r>
          </a:p>
          <a:p>
            <a:pPr marL="914400" lvl="1"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Will not escape (v. 12)</a:t>
            </a:r>
          </a:p>
          <a:p>
            <a:pPr marL="914400" lvl="1"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Pride is what brought you down (v. 16)</a:t>
            </a:r>
          </a:p>
          <a:p>
            <a:pPr marL="914400" lvl="1"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Who can stand against the Lord (v. 19)?</a:t>
            </a:r>
          </a:p>
        </p:txBody>
      </p:sp>
    </p:spTree>
    <p:extLst>
      <p:ext uri="{BB962C8B-B14F-4D97-AF65-F5344CB8AC3E}">
        <p14:creationId xmlns:p14="http://schemas.microsoft.com/office/powerpoint/2010/main" val="93580712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Effect transition="in" filter="fade">
                                      <p:cBhvr>
                                        <p:cTn id="14" dur="1000"/>
                                        <p:tgtEl>
                                          <p:spTgt spid="2">
                                            <p:txEl>
                                              <p:pRg st="3" end="3"/>
                                            </p:txEl>
                                          </p:spTgt>
                                        </p:tgtEl>
                                      </p:cBhvr>
                                    </p:animEffect>
                                    <p:anim calcmode="lin" valueType="num">
                                      <p:cBhvr>
                                        <p:cTn id="15"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1000"/>
                                        <p:tgtEl>
                                          <p:spTgt spid="2">
                                            <p:txEl>
                                              <p:pRg st="4" end="4"/>
                                            </p:txEl>
                                          </p:spTgt>
                                        </p:tgtEl>
                                      </p:cBhvr>
                                    </p:animEffect>
                                    <p:anim calcmode="lin" valueType="num">
                                      <p:cBhvr>
                                        <p:cTn id="2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5" end="5"/>
                                            </p:txEl>
                                          </p:spTgt>
                                        </p:tgtEl>
                                        <p:attrNameLst>
                                          <p:attrName>style.visibility</p:attrName>
                                        </p:attrNameLst>
                                      </p:cBhvr>
                                      <p:to>
                                        <p:strVal val="visible"/>
                                      </p:to>
                                    </p:set>
                                    <p:animEffect transition="in" filter="fade">
                                      <p:cBhvr>
                                        <p:cTn id="28" dur="1000"/>
                                        <p:tgtEl>
                                          <p:spTgt spid="2">
                                            <p:txEl>
                                              <p:pRg st="5" end="5"/>
                                            </p:txEl>
                                          </p:spTgt>
                                        </p:tgtEl>
                                      </p:cBhvr>
                                    </p:animEffect>
                                    <p:anim calcmode="lin" valueType="num">
                                      <p:cBhvr>
                                        <p:cTn id="29"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EA1BCBB4-26A1-4303-9A11-9F3752930476}"/>
              </a:ext>
            </a:extLst>
          </p:cNvPr>
          <p:cNvSpPr/>
          <p:nvPr/>
        </p:nvSpPr>
        <p:spPr>
          <a:xfrm>
            <a:off x="1210491" y="3544388"/>
            <a:ext cx="3997235" cy="435429"/>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2" name="TextBox 1">
            <a:extLst>
              <a:ext uri="{FF2B5EF4-FFF2-40B4-BE49-F238E27FC236}">
                <a16:creationId xmlns:a16="http://schemas.microsoft.com/office/drawing/2014/main" id="{EE14FE02-E3AC-49BC-9804-29EECF602C69}"/>
              </a:ext>
            </a:extLst>
          </p:cNvPr>
          <p:cNvSpPr txBox="1"/>
          <p:nvPr/>
        </p:nvSpPr>
        <p:spPr>
          <a:xfrm>
            <a:off x="757646" y="440872"/>
            <a:ext cx="7628708" cy="4493538"/>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2400" b="1" i="0" u="sng" strike="noStrike" kern="1200" cap="none" spc="0" normalizeH="0" baseline="0" noProof="0" dirty="0">
                <a:ln>
                  <a:noFill/>
                </a:ln>
                <a:solidFill>
                  <a:srgbClr val="000000"/>
                </a:solidFill>
                <a:effectLst/>
                <a:uLnTx/>
                <a:uFillTx/>
                <a:latin typeface="Arial Narrow" pitchFamily="34" charset="0"/>
                <a:ea typeface="+mn-ea"/>
                <a:cs typeface="+mn-cs"/>
              </a:rPr>
              <a:t>National – Messages to Judah </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(2-33)</a:t>
            </a:r>
          </a:p>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2400" b="1" i="0" u="sng" strike="noStrike" kern="1200" cap="none" spc="0" normalizeH="0" baseline="0" noProof="0" dirty="0">
                <a:ln>
                  <a:noFill/>
                </a:ln>
                <a:solidFill>
                  <a:srgbClr val="000000"/>
                </a:solidFill>
                <a:effectLst/>
                <a:uLnTx/>
                <a:uFillTx/>
                <a:latin typeface="Arial Narrow" pitchFamily="34" charset="0"/>
                <a:ea typeface="+mn-ea"/>
                <a:cs typeface="+mn-cs"/>
              </a:rPr>
              <a:t>Personal – Jeremiah’s Suffering </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(34-45)</a:t>
            </a:r>
          </a:p>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2400" b="1" i="0" u="sng" strike="noStrike" kern="1200" cap="none" spc="0" normalizeH="0" baseline="0" noProof="0" dirty="0">
                <a:ln>
                  <a:noFill/>
                </a:ln>
                <a:solidFill>
                  <a:srgbClr val="000000"/>
                </a:solidFill>
                <a:effectLst/>
                <a:uLnTx/>
                <a:uFillTx/>
                <a:latin typeface="Arial Narrow" pitchFamily="34" charset="0"/>
                <a:ea typeface="+mn-ea"/>
                <a:cs typeface="+mn-cs"/>
              </a:rPr>
              <a:t>International – Message to the Nations</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 (46-52)</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endParaRPr kumimoji="0" lang="en-US" sz="1000" b="0" i="1" u="none" strike="noStrike" kern="1200" cap="none" spc="0" normalizeH="0" baseline="0" noProof="0" dirty="0">
              <a:ln>
                <a:noFill/>
              </a:ln>
              <a:solidFill>
                <a:srgbClr val="000000"/>
              </a:solidFill>
              <a:effectLst/>
              <a:uLnTx/>
              <a:uFillTx/>
              <a:latin typeface="Arial Narrow" pitchFamily="34" charset="0"/>
              <a:ea typeface="+mn-ea"/>
              <a:cs typeface="+mn-cs"/>
            </a:endParaRP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Egypt</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 (46)</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Philistia</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 (47)</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Moab </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(48)</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Ammon</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 (49:1-6)</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Edom</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 (49:7-22)</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Syria, </a:t>
            </a:r>
            <a:r>
              <a:rPr kumimoji="0" lang="en-US" sz="2400" b="0" i="1" u="none" strike="noStrike" kern="1200" cap="none" spc="0" normalizeH="0" baseline="0" noProof="0" dirty="0" err="1">
                <a:ln>
                  <a:noFill/>
                </a:ln>
                <a:solidFill>
                  <a:srgbClr val="000000"/>
                </a:solidFill>
                <a:effectLst/>
                <a:uLnTx/>
                <a:uFillTx/>
                <a:latin typeface="Arial Narrow" pitchFamily="34" charset="0"/>
                <a:ea typeface="+mn-ea"/>
                <a:cs typeface="+mn-cs"/>
              </a:rPr>
              <a:t>Kedar</a:t>
            </a: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 Elam </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(49:23-39)</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Babylon </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(50-51)</a:t>
            </a:r>
            <a:endParaRPr kumimoji="0" lang="en-US" sz="2800" b="0" i="0" u="none" strike="noStrike" kern="1200" cap="none" spc="0" normalizeH="0" baseline="0" noProof="0" dirty="0">
              <a:ln>
                <a:noFill/>
              </a:ln>
              <a:solidFill>
                <a:srgbClr val="000000"/>
              </a:solidFill>
              <a:effectLst/>
              <a:uLnTx/>
              <a:uFillTx/>
              <a:latin typeface="Arial Narrow" pitchFamily="34" charset="0"/>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1200" b="0" i="0" u="none" strike="noStrike" kern="1200" cap="none" spc="0" normalizeH="0" baseline="0" noProof="0" dirty="0">
              <a:ln>
                <a:noFill/>
              </a:ln>
              <a:solidFill>
                <a:srgbClr val="000000"/>
              </a:solidFill>
              <a:effectLst/>
              <a:uLnTx/>
              <a:uFillTx/>
              <a:latin typeface="Arial Narrow" pitchFamily="34" charset="0"/>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Conclusion: The prophet’s captivity and release (52)</a:t>
            </a:r>
          </a:p>
        </p:txBody>
      </p:sp>
    </p:spTree>
    <p:extLst>
      <p:ext uri="{BB962C8B-B14F-4D97-AF65-F5344CB8AC3E}">
        <p14:creationId xmlns:p14="http://schemas.microsoft.com/office/powerpoint/2010/main" val="171114594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Picture 2" descr="D:\Projectr\GIFFiles\Persian Empire.gif"/>
          <p:cNvPicPr>
            <a:picLocks noChangeAspect="1" noChangeArrowheads="1"/>
          </p:cNvPicPr>
          <p:nvPr/>
        </p:nvPicPr>
        <p:blipFill>
          <a:blip r:embed="rId2" cstate="print"/>
          <a:srcRect/>
          <a:stretch>
            <a:fillRect/>
          </a:stretch>
        </p:blipFill>
        <p:spPr bwMode="auto">
          <a:xfrm>
            <a:off x="0" y="0"/>
            <a:ext cx="9144000" cy="5919746"/>
          </a:xfrm>
          <a:prstGeom prst="rect">
            <a:avLst/>
          </a:prstGeom>
          <a:noFill/>
        </p:spPr>
      </p:pic>
      <p:sp>
        <p:nvSpPr>
          <p:cNvPr id="4" name="Oval 3">
            <a:extLst>
              <a:ext uri="{FF2B5EF4-FFF2-40B4-BE49-F238E27FC236}">
                <a16:creationId xmlns:a16="http://schemas.microsoft.com/office/drawing/2014/main" id="{3774AD78-AE04-43D9-ADB4-EEE3984B1193}"/>
              </a:ext>
            </a:extLst>
          </p:cNvPr>
          <p:cNvSpPr/>
          <p:nvPr/>
        </p:nvSpPr>
        <p:spPr>
          <a:xfrm>
            <a:off x="2429690" y="2673532"/>
            <a:ext cx="1811383" cy="126274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Lucida Sans Unicode"/>
              <a:ea typeface="+mn-ea"/>
              <a:cs typeface="+mn-cs"/>
            </a:endParaRPr>
          </a:p>
        </p:txBody>
      </p:sp>
    </p:spTree>
    <p:extLst>
      <p:ext uri="{BB962C8B-B14F-4D97-AF65-F5344CB8AC3E}">
        <p14:creationId xmlns:p14="http://schemas.microsoft.com/office/powerpoint/2010/main" val="2860062794"/>
      </p:ext>
    </p:extLst>
  </p:cSld>
  <p:clrMapOvr>
    <a:masterClrMapping/>
  </p:clrMapOvr>
  <p:transition spd="slow">
    <p:circle/>
  </p:transition>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242E739-3D44-4F43-8782-DC9AE8A3EFA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905BFA-DBB3-4DB5-A98E-947D76C79EB1}" type="slidenum">
              <a:rPr kumimoji="0" lang="en-US" sz="1800" b="0" i="0" u="none" strike="noStrike" kern="1200" cap="none" spc="0" normalizeH="0" baseline="0" noProof="0" smtClean="0">
                <a:ln>
                  <a:noFill/>
                </a:ln>
                <a:solidFill>
                  <a:prstClr val="black"/>
                </a:solidFill>
                <a:effectLst/>
                <a:uLnTx/>
                <a:uFillTx/>
                <a:latin typeface="Lucida Sans Unicode"/>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800" b="0" i="0" u="none" strike="noStrike" kern="1200" cap="none" spc="0" normalizeH="0" baseline="0" noProof="0" dirty="0">
              <a:ln>
                <a:noFill/>
              </a:ln>
              <a:solidFill>
                <a:prstClr val="black"/>
              </a:solidFill>
              <a:effectLst/>
              <a:uLnTx/>
              <a:uFillTx/>
              <a:latin typeface="Lucida Sans Unicode"/>
              <a:ea typeface="+mn-ea"/>
              <a:cs typeface="+mn-cs"/>
            </a:endParaRPr>
          </a:p>
        </p:txBody>
      </p:sp>
      <p:pic>
        <p:nvPicPr>
          <p:cNvPr id="3" name="Picture 2">
            <a:extLst>
              <a:ext uri="{FF2B5EF4-FFF2-40B4-BE49-F238E27FC236}">
                <a16:creationId xmlns:a16="http://schemas.microsoft.com/office/drawing/2014/main" id="{6C0CD596-6D87-410D-B109-D96D05190A4D}"/>
              </a:ext>
            </a:extLst>
          </p:cNvPr>
          <p:cNvPicPr>
            <a:picLocks noChangeAspect="1"/>
          </p:cNvPicPr>
          <p:nvPr/>
        </p:nvPicPr>
        <p:blipFill rotWithShape="1">
          <a:blip r:embed="rId2"/>
          <a:srcRect r="29293" b="2388"/>
          <a:stretch/>
        </p:blipFill>
        <p:spPr>
          <a:xfrm>
            <a:off x="-27809" y="316345"/>
            <a:ext cx="9171809" cy="6225309"/>
          </a:xfrm>
          <a:prstGeom prst="rect">
            <a:avLst/>
          </a:prstGeom>
        </p:spPr>
      </p:pic>
      <p:sp>
        <p:nvSpPr>
          <p:cNvPr id="4" name="Oval 3">
            <a:extLst>
              <a:ext uri="{FF2B5EF4-FFF2-40B4-BE49-F238E27FC236}">
                <a16:creationId xmlns:a16="http://schemas.microsoft.com/office/drawing/2014/main" id="{1A8EB5C2-30F8-400C-82BC-096CC4E3EFF2}"/>
              </a:ext>
            </a:extLst>
          </p:cNvPr>
          <p:cNvSpPr/>
          <p:nvPr/>
        </p:nvSpPr>
        <p:spPr>
          <a:xfrm>
            <a:off x="6168041" y="4298076"/>
            <a:ext cx="1811383" cy="126274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Lucida Sans Unicode"/>
              <a:ea typeface="+mn-ea"/>
              <a:cs typeface="+mn-cs"/>
            </a:endParaRPr>
          </a:p>
        </p:txBody>
      </p:sp>
      <p:sp>
        <p:nvSpPr>
          <p:cNvPr id="5" name="TextBox 4">
            <a:extLst>
              <a:ext uri="{FF2B5EF4-FFF2-40B4-BE49-F238E27FC236}">
                <a16:creationId xmlns:a16="http://schemas.microsoft.com/office/drawing/2014/main" id="{A781FFCF-BAF1-4A53-9229-7D401E3CB6D1}"/>
              </a:ext>
            </a:extLst>
          </p:cNvPr>
          <p:cNvSpPr txBox="1"/>
          <p:nvPr/>
        </p:nvSpPr>
        <p:spPr>
          <a:xfrm>
            <a:off x="-27809" y="6282729"/>
            <a:ext cx="2934789" cy="307777"/>
          </a:xfrm>
          <a:prstGeom prst="rect">
            <a:avLst/>
          </a:prstGeom>
          <a:noFill/>
        </p:spPr>
        <p:txBody>
          <a:bodyPr wrap="square" rtlCol="0">
            <a:spAutoFit/>
          </a:bodyPr>
          <a:lstStyle/>
          <a:p>
            <a:r>
              <a:rPr lang="en-US" sz="1400" dirty="0">
                <a:latin typeface="Arial Narrow" panose="020B0606020202030204" pitchFamily="34" charset="0"/>
              </a:rPr>
              <a:t>Logos Bible Software</a:t>
            </a:r>
          </a:p>
        </p:txBody>
      </p:sp>
    </p:spTree>
    <p:extLst>
      <p:ext uri="{BB962C8B-B14F-4D97-AF65-F5344CB8AC3E}">
        <p14:creationId xmlns:p14="http://schemas.microsoft.com/office/powerpoint/2010/main" val="902101223"/>
      </p:ext>
    </p:extLst>
  </p:cSld>
  <p:clrMapOvr>
    <a:masterClrMapping/>
  </p:clrMapOvr>
  <p:transition spd="slow">
    <p:circle/>
  </p:transition>
</p:sld>
</file>

<file path=ppt/slides/slide2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Picture 2" descr="D:\Projectr\GIFFiles\Babylonian Empire.gif"/>
          <p:cNvPicPr>
            <a:picLocks noChangeAspect="1" noChangeArrowheads="1"/>
          </p:cNvPicPr>
          <p:nvPr/>
        </p:nvPicPr>
        <p:blipFill>
          <a:blip r:embed="rId2" cstate="print"/>
          <a:srcRect/>
          <a:stretch>
            <a:fillRect/>
          </a:stretch>
        </p:blipFill>
        <p:spPr bwMode="auto">
          <a:xfrm>
            <a:off x="0" y="0"/>
            <a:ext cx="9144000" cy="6365417"/>
          </a:xfrm>
          <a:prstGeom prst="rect">
            <a:avLst/>
          </a:prstGeom>
          <a:noFill/>
        </p:spPr>
      </p:pic>
      <p:sp>
        <p:nvSpPr>
          <p:cNvPr id="4" name="Oval 3">
            <a:extLst>
              <a:ext uri="{FF2B5EF4-FFF2-40B4-BE49-F238E27FC236}">
                <a16:creationId xmlns:a16="http://schemas.microsoft.com/office/drawing/2014/main" id="{103A44FF-E473-4877-92A4-5346FFF02194}"/>
              </a:ext>
            </a:extLst>
          </p:cNvPr>
          <p:cNvSpPr/>
          <p:nvPr/>
        </p:nvSpPr>
        <p:spPr>
          <a:xfrm>
            <a:off x="7498078" y="3910149"/>
            <a:ext cx="1811383" cy="126274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Lucida Sans Unicode"/>
              <a:ea typeface="+mn-ea"/>
              <a:cs typeface="+mn-cs"/>
            </a:endParaRPr>
          </a:p>
        </p:txBody>
      </p:sp>
    </p:spTree>
    <p:extLst>
      <p:ext uri="{BB962C8B-B14F-4D97-AF65-F5344CB8AC3E}">
        <p14:creationId xmlns:p14="http://schemas.microsoft.com/office/powerpoint/2010/main" val="2669176521"/>
      </p:ext>
    </p:extLst>
  </p:cSld>
  <p:clrMapOvr>
    <a:masterClrMapping/>
  </p:clrMapOvr>
  <p:transition spd="slow">
    <p:circl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A5DA20B-125C-4F15-8F0C-861FCFE0037A}"/>
              </a:ext>
            </a:extLst>
          </p:cNvPr>
          <p:cNvSpPr txBox="1"/>
          <p:nvPr/>
        </p:nvSpPr>
        <p:spPr>
          <a:xfrm>
            <a:off x="905691" y="518214"/>
            <a:ext cx="7550332" cy="1723549"/>
          </a:xfrm>
          <a:prstGeom prst="rect">
            <a:avLst/>
          </a:prstGeom>
          <a:noFill/>
        </p:spPr>
        <p:txBody>
          <a:bodyPr wrap="square" rtlCol="0">
            <a:spAutoFit/>
          </a:bodyPr>
          <a:lstStyle/>
          <a:p>
            <a:pPr marL="457200" indent="-457200" algn="l">
              <a:buFont typeface="+mj-lt"/>
              <a:buAutoNum type="alphaUcPeriod" startAt="6"/>
            </a:pPr>
            <a:r>
              <a:rPr lang="en-US" sz="2400" dirty="0">
                <a:latin typeface="Arial Narrow" panose="020B0606020202030204" pitchFamily="34" charset="0"/>
                <a:cs typeface="Arial" panose="020B0604020202020204" pitchFamily="34" charset="0"/>
              </a:rPr>
              <a:t>Syria, </a:t>
            </a:r>
            <a:r>
              <a:rPr lang="en-US" sz="2400" dirty="0" err="1">
                <a:latin typeface="Arial Narrow" panose="020B0606020202030204" pitchFamily="34" charset="0"/>
                <a:cs typeface="Arial" panose="020B0604020202020204" pitchFamily="34" charset="0"/>
              </a:rPr>
              <a:t>Kedar</a:t>
            </a:r>
            <a:r>
              <a:rPr lang="en-US" sz="2400" dirty="0">
                <a:latin typeface="Arial Narrow" panose="020B0606020202030204" pitchFamily="34" charset="0"/>
                <a:cs typeface="Arial" panose="020B0604020202020204" pitchFamily="34" charset="0"/>
              </a:rPr>
              <a:t>, Elam  (49:23-39)</a:t>
            </a:r>
          </a:p>
          <a:p>
            <a:pPr marL="457200" indent="-457200" algn="l">
              <a:buFont typeface="+mj-lt"/>
              <a:buAutoNum type="alphaUcPeriod" startAt="6"/>
            </a:pPr>
            <a:endParaRPr lang="en-US" sz="1000" dirty="0">
              <a:latin typeface="Arial Narrow" panose="020B0606020202030204" pitchFamily="34" charset="0"/>
              <a:cs typeface="Arial" panose="020B0604020202020204" pitchFamily="34" charset="0"/>
            </a:endParaRPr>
          </a:p>
          <a:p>
            <a:pPr marL="914400" lvl="1"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Syria (vv. 23-27)</a:t>
            </a:r>
          </a:p>
          <a:p>
            <a:pPr marL="914400" lvl="1" indent="-457200">
              <a:buFont typeface="Arial" panose="020B0604020202020204" pitchFamily="34" charset="0"/>
              <a:buChar char="•"/>
            </a:pPr>
            <a:r>
              <a:rPr lang="en-US" sz="2400" dirty="0" err="1">
                <a:latin typeface="Arial Narrow" panose="020B0606020202030204" pitchFamily="34" charset="0"/>
                <a:cs typeface="Arial" panose="020B0604020202020204" pitchFamily="34" charset="0"/>
              </a:rPr>
              <a:t>Kedar</a:t>
            </a:r>
            <a:r>
              <a:rPr lang="en-US" sz="2400" dirty="0">
                <a:latin typeface="Arial Narrow" panose="020B0606020202030204" pitchFamily="34" charset="0"/>
                <a:cs typeface="Arial" panose="020B0604020202020204" pitchFamily="34" charset="0"/>
              </a:rPr>
              <a:t> and Hazor (vv. 28-33)</a:t>
            </a:r>
          </a:p>
          <a:p>
            <a:pPr marL="914400" lvl="1"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Elam (vv. 34-39)</a:t>
            </a:r>
          </a:p>
        </p:txBody>
      </p:sp>
    </p:spTree>
    <p:extLst>
      <p:ext uri="{BB962C8B-B14F-4D97-AF65-F5344CB8AC3E}">
        <p14:creationId xmlns:p14="http://schemas.microsoft.com/office/powerpoint/2010/main" val="282978729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Effect transition="in" filter="fade">
                                      <p:cBhvr>
                                        <p:cTn id="14" dur="1000"/>
                                        <p:tgtEl>
                                          <p:spTgt spid="2">
                                            <p:txEl>
                                              <p:pRg st="3" end="3"/>
                                            </p:txEl>
                                          </p:spTgt>
                                        </p:tgtEl>
                                      </p:cBhvr>
                                    </p:animEffect>
                                    <p:anim calcmode="lin" valueType="num">
                                      <p:cBhvr>
                                        <p:cTn id="15"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1000"/>
                                        <p:tgtEl>
                                          <p:spTgt spid="2">
                                            <p:txEl>
                                              <p:pRg st="4" end="4"/>
                                            </p:txEl>
                                          </p:spTgt>
                                        </p:tgtEl>
                                      </p:cBhvr>
                                    </p:animEffect>
                                    <p:anim calcmode="lin" valueType="num">
                                      <p:cBhvr>
                                        <p:cTn id="2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EA1BCBB4-26A1-4303-9A11-9F3752930476}"/>
              </a:ext>
            </a:extLst>
          </p:cNvPr>
          <p:cNvSpPr/>
          <p:nvPr/>
        </p:nvSpPr>
        <p:spPr>
          <a:xfrm>
            <a:off x="1210491" y="3918857"/>
            <a:ext cx="2429691" cy="435429"/>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2" name="TextBox 1">
            <a:extLst>
              <a:ext uri="{FF2B5EF4-FFF2-40B4-BE49-F238E27FC236}">
                <a16:creationId xmlns:a16="http://schemas.microsoft.com/office/drawing/2014/main" id="{EE14FE02-E3AC-49BC-9804-29EECF602C69}"/>
              </a:ext>
            </a:extLst>
          </p:cNvPr>
          <p:cNvSpPr txBox="1"/>
          <p:nvPr/>
        </p:nvSpPr>
        <p:spPr>
          <a:xfrm>
            <a:off x="757646" y="440872"/>
            <a:ext cx="7628708" cy="4493538"/>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2400" b="1" i="0" u="sng" strike="noStrike" kern="1200" cap="none" spc="0" normalizeH="0" baseline="0" noProof="0" dirty="0">
                <a:ln>
                  <a:noFill/>
                </a:ln>
                <a:solidFill>
                  <a:srgbClr val="000000"/>
                </a:solidFill>
                <a:effectLst/>
                <a:uLnTx/>
                <a:uFillTx/>
                <a:latin typeface="Arial Narrow" pitchFamily="34" charset="0"/>
                <a:ea typeface="+mn-ea"/>
                <a:cs typeface="+mn-cs"/>
              </a:rPr>
              <a:t>National – Messages to Judah </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(2-33)</a:t>
            </a:r>
          </a:p>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2400" b="1" i="0" u="sng" strike="noStrike" kern="1200" cap="none" spc="0" normalizeH="0" baseline="0" noProof="0" dirty="0">
                <a:ln>
                  <a:noFill/>
                </a:ln>
                <a:solidFill>
                  <a:srgbClr val="000000"/>
                </a:solidFill>
                <a:effectLst/>
                <a:uLnTx/>
                <a:uFillTx/>
                <a:latin typeface="Arial Narrow" pitchFamily="34" charset="0"/>
                <a:ea typeface="+mn-ea"/>
                <a:cs typeface="+mn-cs"/>
              </a:rPr>
              <a:t>Personal – Jeremiah’s Suffering </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(34-45)</a:t>
            </a:r>
          </a:p>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2400" b="1" i="0" u="sng" strike="noStrike" kern="1200" cap="none" spc="0" normalizeH="0" baseline="0" noProof="0" dirty="0">
                <a:ln>
                  <a:noFill/>
                </a:ln>
                <a:solidFill>
                  <a:srgbClr val="000000"/>
                </a:solidFill>
                <a:effectLst/>
                <a:uLnTx/>
                <a:uFillTx/>
                <a:latin typeface="Arial Narrow" pitchFamily="34" charset="0"/>
                <a:ea typeface="+mn-ea"/>
                <a:cs typeface="+mn-cs"/>
              </a:rPr>
              <a:t>International – Message to the Nations</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 (46-52)</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endParaRPr kumimoji="0" lang="en-US" sz="1000" b="0" i="1" u="none" strike="noStrike" kern="1200" cap="none" spc="0" normalizeH="0" baseline="0" noProof="0" dirty="0">
              <a:ln>
                <a:noFill/>
              </a:ln>
              <a:solidFill>
                <a:srgbClr val="000000"/>
              </a:solidFill>
              <a:effectLst/>
              <a:uLnTx/>
              <a:uFillTx/>
              <a:latin typeface="Arial Narrow" pitchFamily="34" charset="0"/>
              <a:ea typeface="+mn-ea"/>
              <a:cs typeface="+mn-cs"/>
            </a:endParaRP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Egypt</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 (46)</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Philistia</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 (47)</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Moab </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(48)</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Ammon</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 (49:1-6)</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Edom</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 (49:7-22)</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Syria, </a:t>
            </a:r>
            <a:r>
              <a:rPr kumimoji="0" lang="en-US" sz="2400" b="0" i="1" u="none" strike="noStrike" kern="1200" cap="none" spc="0" normalizeH="0" baseline="0" noProof="0" dirty="0" err="1">
                <a:ln>
                  <a:noFill/>
                </a:ln>
                <a:solidFill>
                  <a:srgbClr val="000000"/>
                </a:solidFill>
                <a:effectLst/>
                <a:uLnTx/>
                <a:uFillTx/>
                <a:latin typeface="Arial Narrow" pitchFamily="34" charset="0"/>
                <a:ea typeface="+mn-ea"/>
                <a:cs typeface="+mn-cs"/>
              </a:rPr>
              <a:t>Kedar</a:t>
            </a: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 Elam </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(49:23-39)</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Babylon </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(50-51)</a:t>
            </a:r>
            <a:endParaRPr kumimoji="0" lang="en-US" sz="2800" b="0" i="0" u="none" strike="noStrike" kern="1200" cap="none" spc="0" normalizeH="0" baseline="0" noProof="0" dirty="0">
              <a:ln>
                <a:noFill/>
              </a:ln>
              <a:solidFill>
                <a:srgbClr val="000000"/>
              </a:solidFill>
              <a:effectLst/>
              <a:uLnTx/>
              <a:uFillTx/>
              <a:latin typeface="Arial Narrow" pitchFamily="34" charset="0"/>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1200" b="0" i="0" u="none" strike="noStrike" kern="1200" cap="none" spc="0" normalizeH="0" baseline="0" noProof="0" dirty="0">
              <a:ln>
                <a:noFill/>
              </a:ln>
              <a:solidFill>
                <a:srgbClr val="000000"/>
              </a:solidFill>
              <a:effectLst/>
              <a:uLnTx/>
              <a:uFillTx/>
              <a:latin typeface="Arial Narrow" pitchFamily="34" charset="0"/>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Conclusion: The prophet’s captivity and release (52)</a:t>
            </a:r>
          </a:p>
        </p:txBody>
      </p:sp>
    </p:spTree>
    <p:extLst>
      <p:ext uri="{BB962C8B-B14F-4D97-AF65-F5344CB8AC3E}">
        <p14:creationId xmlns:p14="http://schemas.microsoft.com/office/powerpoint/2010/main" val="9420351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Picture 2" descr="D:\Projectr\GIFFiles\Babylonian Empire.gif"/>
          <p:cNvPicPr>
            <a:picLocks noChangeAspect="1" noChangeArrowheads="1"/>
          </p:cNvPicPr>
          <p:nvPr/>
        </p:nvPicPr>
        <p:blipFill>
          <a:blip r:embed="rId2" cstate="print"/>
          <a:srcRect/>
          <a:stretch>
            <a:fillRect/>
          </a:stretch>
        </p:blipFill>
        <p:spPr bwMode="auto">
          <a:xfrm>
            <a:off x="0" y="0"/>
            <a:ext cx="9144000" cy="5941055"/>
          </a:xfrm>
          <a:prstGeom prst="rect">
            <a:avLst/>
          </a:prstGeom>
          <a:noFill/>
        </p:spPr>
      </p:pic>
    </p:spTree>
    <p:extLst>
      <p:ext uri="{BB962C8B-B14F-4D97-AF65-F5344CB8AC3E}">
        <p14:creationId xmlns:p14="http://schemas.microsoft.com/office/powerpoint/2010/main" val="1136222197"/>
      </p:ext>
    </p:extLst>
  </p:cSld>
  <p:clrMapOvr>
    <a:masterClrMapping/>
  </p:clrMapOvr>
  <p:transition spd="slow">
    <p:circl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51CD9E-2275-4C10-9CFC-C95548DB3C0D}"/>
              </a:ext>
            </a:extLst>
          </p:cNvPr>
          <p:cNvSpPr txBox="1"/>
          <p:nvPr/>
        </p:nvSpPr>
        <p:spPr>
          <a:xfrm>
            <a:off x="905691" y="518214"/>
            <a:ext cx="7550332" cy="2462213"/>
          </a:xfrm>
          <a:prstGeom prst="rect">
            <a:avLst/>
          </a:prstGeom>
          <a:noFill/>
        </p:spPr>
        <p:txBody>
          <a:bodyPr wrap="square" rtlCol="0">
            <a:spAutoFit/>
          </a:bodyPr>
          <a:lstStyle/>
          <a:p>
            <a:pPr marL="457200" indent="-457200" algn="l">
              <a:buFont typeface="+mj-lt"/>
              <a:buAutoNum type="alphaUcPeriod" startAt="7"/>
            </a:pPr>
            <a:r>
              <a:rPr lang="en-US" sz="2400" dirty="0">
                <a:latin typeface="Arial Narrow" panose="020B0606020202030204" pitchFamily="34" charset="0"/>
                <a:cs typeface="Arial" panose="020B0604020202020204" pitchFamily="34" charset="0"/>
              </a:rPr>
              <a:t>Babylon (50-51)</a:t>
            </a:r>
          </a:p>
          <a:p>
            <a:pPr marL="457200" indent="-457200" algn="l">
              <a:buFont typeface="+mj-lt"/>
              <a:buAutoNum type="alphaUcPeriod" startAt="7"/>
            </a:pPr>
            <a:endParaRPr lang="en-US" sz="1000" dirty="0">
              <a:latin typeface="Arial Narrow" panose="020B0606020202030204" pitchFamily="34" charset="0"/>
              <a:cs typeface="Arial" panose="020B0604020202020204" pitchFamily="34" charset="0"/>
            </a:endParaRPr>
          </a:p>
          <a:p>
            <a:pPr marL="914400" lvl="1" indent="-457200">
              <a:buFont typeface="+mj-lt"/>
              <a:buAutoNum type="arabicPeriod"/>
            </a:pPr>
            <a:r>
              <a:rPr lang="en-US" sz="2400" i="1" dirty="0">
                <a:latin typeface="Arial Narrow" panose="020B0606020202030204" pitchFamily="34" charset="0"/>
                <a:cs typeface="Arial" panose="020B0604020202020204" pitchFamily="34" charset="0"/>
              </a:rPr>
              <a:t>Babylon will fall </a:t>
            </a:r>
            <a:r>
              <a:rPr lang="en-US" sz="2400" dirty="0">
                <a:latin typeface="Arial Narrow" panose="020B0606020202030204" pitchFamily="34" charset="0"/>
                <a:cs typeface="Arial" panose="020B0604020202020204" pitchFamily="34" charset="0"/>
              </a:rPr>
              <a:t>(50:1-10)</a:t>
            </a:r>
          </a:p>
          <a:p>
            <a:pPr marL="1371600" lvl="2"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Her gods failed (v. 2)</a:t>
            </a:r>
          </a:p>
          <a:p>
            <a:pPr marL="1371600" lvl="2"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Fall to enemy nation (v. 3)</a:t>
            </a:r>
          </a:p>
          <a:p>
            <a:pPr marL="1371600" lvl="2"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End of captivity (vv. 4-6)</a:t>
            </a:r>
          </a:p>
          <a:p>
            <a:pPr marL="1371600" lvl="2"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Babylon will be plundered (v. 10)</a:t>
            </a:r>
          </a:p>
        </p:txBody>
      </p:sp>
    </p:spTree>
    <p:extLst>
      <p:ext uri="{BB962C8B-B14F-4D97-AF65-F5344CB8AC3E}">
        <p14:creationId xmlns:p14="http://schemas.microsoft.com/office/powerpoint/2010/main" val="95762584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Effect transition="in" filter="fade">
                                      <p:cBhvr>
                                        <p:cTn id="14" dur="1000"/>
                                        <p:tgtEl>
                                          <p:spTgt spid="2">
                                            <p:txEl>
                                              <p:pRg st="3" end="3"/>
                                            </p:txEl>
                                          </p:spTgt>
                                        </p:tgtEl>
                                      </p:cBhvr>
                                    </p:animEffect>
                                    <p:anim calcmode="lin" valueType="num">
                                      <p:cBhvr>
                                        <p:cTn id="15"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1000"/>
                                        <p:tgtEl>
                                          <p:spTgt spid="2">
                                            <p:txEl>
                                              <p:pRg st="4" end="4"/>
                                            </p:txEl>
                                          </p:spTgt>
                                        </p:tgtEl>
                                      </p:cBhvr>
                                    </p:animEffect>
                                    <p:anim calcmode="lin" valueType="num">
                                      <p:cBhvr>
                                        <p:cTn id="2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5" end="5"/>
                                            </p:txEl>
                                          </p:spTgt>
                                        </p:tgtEl>
                                        <p:attrNameLst>
                                          <p:attrName>style.visibility</p:attrName>
                                        </p:attrNameLst>
                                      </p:cBhvr>
                                      <p:to>
                                        <p:strVal val="visible"/>
                                      </p:to>
                                    </p:set>
                                    <p:animEffect transition="in" filter="fade">
                                      <p:cBhvr>
                                        <p:cTn id="28" dur="1000"/>
                                        <p:tgtEl>
                                          <p:spTgt spid="2">
                                            <p:txEl>
                                              <p:pRg st="5" end="5"/>
                                            </p:txEl>
                                          </p:spTgt>
                                        </p:tgtEl>
                                      </p:cBhvr>
                                    </p:animEffect>
                                    <p:anim calcmode="lin" valueType="num">
                                      <p:cBhvr>
                                        <p:cTn id="29"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Effect transition="in" filter="fade">
                                      <p:cBhvr>
                                        <p:cTn id="35" dur="1000"/>
                                        <p:tgtEl>
                                          <p:spTgt spid="2">
                                            <p:txEl>
                                              <p:pRg st="6" end="6"/>
                                            </p:txEl>
                                          </p:spTgt>
                                        </p:tgtEl>
                                      </p:cBhvr>
                                    </p:animEffect>
                                    <p:anim calcmode="lin" valueType="num">
                                      <p:cBhvr>
                                        <p:cTn id="36"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51CD9E-2275-4C10-9CFC-C95548DB3C0D}"/>
              </a:ext>
            </a:extLst>
          </p:cNvPr>
          <p:cNvSpPr txBox="1"/>
          <p:nvPr/>
        </p:nvSpPr>
        <p:spPr>
          <a:xfrm>
            <a:off x="905691" y="518214"/>
            <a:ext cx="7550332" cy="2831544"/>
          </a:xfrm>
          <a:prstGeom prst="rect">
            <a:avLst/>
          </a:prstGeom>
          <a:noFill/>
        </p:spPr>
        <p:txBody>
          <a:bodyPr wrap="square" rtlCol="0">
            <a:spAutoFit/>
          </a:bodyPr>
          <a:lstStyle/>
          <a:p>
            <a:pPr marL="457200" indent="-457200" algn="l">
              <a:buFont typeface="+mj-lt"/>
              <a:buAutoNum type="alphaUcPeriod" startAt="7"/>
            </a:pPr>
            <a:r>
              <a:rPr lang="en-US" sz="2400" dirty="0">
                <a:latin typeface="Arial Narrow" panose="020B0606020202030204" pitchFamily="34" charset="0"/>
                <a:cs typeface="Arial" panose="020B0604020202020204" pitchFamily="34" charset="0"/>
              </a:rPr>
              <a:t>Babylon (50-51)</a:t>
            </a:r>
          </a:p>
          <a:p>
            <a:pPr marL="457200" indent="-457200" algn="l">
              <a:buFont typeface="+mj-lt"/>
              <a:buAutoNum type="alphaUcPeriod" startAt="7"/>
            </a:pPr>
            <a:endParaRPr lang="en-US" sz="1000" dirty="0">
              <a:latin typeface="Arial Narrow" panose="020B0606020202030204" pitchFamily="34" charset="0"/>
              <a:cs typeface="Arial" panose="020B0604020202020204" pitchFamily="34" charset="0"/>
            </a:endParaRPr>
          </a:p>
          <a:p>
            <a:pPr marL="914400" lvl="1" indent="-457200">
              <a:buFont typeface="+mj-lt"/>
              <a:buAutoNum type="arabicPeriod"/>
            </a:pPr>
            <a:r>
              <a:rPr lang="en-US" sz="2400" i="1" dirty="0">
                <a:latin typeface="Arial Narrow" panose="020B0606020202030204" pitchFamily="34" charset="0"/>
                <a:cs typeface="Arial" panose="020B0604020202020204" pitchFamily="34" charset="0"/>
              </a:rPr>
              <a:t>Babylon will fall </a:t>
            </a:r>
            <a:r>
              <a:rPr lang="en-US" sz="2400" dirty="0">
                <a:latin typeface="Arial Narrow" panose="020B0606020202030204" pitchFamily="34" charset="0"/>
                <a:cs typeface="Arial" panose="020B0604020202020204" pitchFamily="34" charset="0"/>
              </a:rPr>
              <a:t>(50:1-10)</a:t>
            </a:r>
          </a:p>
          <a:p>
            <a:pPr marL="914400" lvl="1" indent="-457200">
              <a:buFont typeface="+mj-lt"/>
              <a:buAutoNum type="arabicPeriod"/>
            </a:pPr>
            <a:r>
              <a:rPr lang="en-US" sz="2400" i="1" dirty="0">
                <a:latin typeface="Arial Narrow" panose="020B0606020202030204" pitchFamily="34" charset="0"/>
                <a:cs typeface="Arial" panose="020B0604020202020204" pitchFamily="34" charset="0"/>
              </a:rPr>
              <a:t>Will get what she is has given to others</a:t>
            </a:r>
            <a:r>
              <a:rPr lang="en-US" sz="2400" dirty="0">
                <a:latin typeface="Arial Narrow" panose="020B0606020202030204" pitchFamily="34" charset="0"/>
                <a:cs typeface="Arial" panose="020B0604020202020204" pitchFamily="34" charset="0"/>
              </a:rPr>
              <a:t> (50:11-20)</a:t>
            </a:r>
          </a:p>
          <a:p>
            <a:pPr marL="1371600" lvl="2"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Babylon will be desolate (v. 13)</a:t>
            </a:r>
          </a:p>
          <a:p>
            <a:pPr marL="1371600" lvl="2"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Reason (v. 14)</a:t>
            </a:r>
          </a:p>
          <a:p>
            <a:pPr marL="1371600" lvl="2"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Get what she has given out (v. 15)</a:t>
            </a:r>
          </a:p>
          <a:p>
            <a:pPr marL="1371600" lvl="2"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Promise of return of a remnant (vv. 19-20)</a:t>
            </a:r>
          </a:p>
        </p:txBody>
      </p:sp>
    </p:spTree>
    <p:extLst>
      <p:ext uri="{BB962C8B-B14F-4D97-AF65-F5344CB8AC3E}">
        <p14:creationId xmlns:p14="http://schemas.microsoft.com/office/powerpoint/2010/main" val="338113713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fade">
                                      <p:cBhvr>
                                        <p:cTn id="7" dur="1000"/>
                                        <p:tgtEl>
                                          <p:spTgt spid="2">
                                            <p:txEl>
                                              <p:pRg st="4" end="4"/>
                                            </p:txEl>
                                          </p:spTgt>
                                        </p:tgtEl>
                                      </p:cBhvr>
                                    </p:animEffect>
                                    <p:anim calcmode="lin" valueType="num">
                                      <p:cBhvr>
                                        <p:cTn id="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5" end="5"/>
                                            </p:txEl>
                                          </p:spTgt>
                                        </p:tgtEl>
                                        <p:attrNameLst>
                                          <p:attrName>style.visibility</p:attrName>
                                        </p:attrNameLst>
                                      </p:cBhvr>
                                      <p:to>
                                        <p:strVal val="visible"/>
                                      </p:to>
                                    </p:set>
                                    <p:animEffect transition="in" filter="fade">
                                      <p:cBhvr>
                                        <p:cTn id="14" dur="1000"/>
                                        <p:tgtEl>
                                          <p:spTgt spid="2">
                                            <p:txEl>
                                              <p:pRg st="5" end="5"/>
                                            </p:txEl>
                                          </p:spTgt>
                                        </p:tgtEl>
                                      </p:cBhvr>
                                    </p:animEffect>
                                    <p:anim calcmode="lin" valueType="num">
                                      <p:cBhvr>
                                        <p:cTn id="15"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6" end="6"/>
                                            </p:txEl>
                                          </p:spTgt>
                                        </p:tgtEl>
                                        <p:attrNameLst>
                                          <p:attrName>style.visibility</p:attrName>
                                        </p:attrNameLst>
                                      </p:cBhvr>
                                      <p:to>
                                        <p:strVal val="visible"/>
                                      </p:to>
                                    </p:set>
                                    <p:animEffect transition="in" filter="fade">
                                      <p:cBhvr>
                                        <p:cTn id="21" dur="1000"/>
                                        <p:tgtEl>
                                          <p:spTgt spid="2">
                                            <p:txEl>
                                              <p:pRg st="6" end="6"/>
                                            </p:txEl>
                                          </p:spTgt>
                                        </p:tgtEl>
                                      </p:cBhvr>
                                    </p:animEffect>
                                    <p:anim calcmode="lin" valueType="num">
                                      <p:cBhvr>
                                        <p:cTn id="22"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7" end="7"/>
                                            </p:txEl>
                                          </p:spTgt>
                                        </p:tgtEl>
                                        <p:attrNameLst>
                                          <p:attrName>style.visibility</p:attrName>
                                        </p:attrNameLst>
                                      </p:cBhvr>
                                      <p:to>
                                        <p:strVal val="visible"/>
                                      </p:to>
                                    </p:set>
                                    <p:animEffect transition="in" filter="fade">
                                      <p:cBhvr>
                                        <p:cTn id="28" dur="1000"/>
                                        <p:tgtEl>
                                          <p:spTgt spid="2">
                                            <p:txEl>
                                              <p:pRg st="7" end="7"/>
                                            </p:txEl>
                                          </p:spTgt>
                                        </p:tgtEl>
                                      </p:cBhvr>
                                    </p:animEffect>
                                    <p:anim calcmode="lin" valueType="num">
                                      <p:cBhvr>
                                        <p:cTn id="29"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51CD9E-2275-4C10-9CFC-C95548DB3C0D}"/>
              </a:ext>
            </a:extLst>
          </p:cNvPr>
          <p:cNvSpPr txBox="1"/>
          <p:nvPr/>
        </p:nvSpPr>
        <p:spPr>
          <a:xfrm>
            <a:off x="905691" y="518214"/>
            <a:ext cx="7550332" cy="3570208"/>
          </a:xfrm>
          <a:prstGeom prst="rect">
            <a:avLst/>
          </a:prstGeom>
          <a:noFill/>
        </p:spPr>
        <p:txBody>
          <a:bodyPr wrap="square" rtlCol="0">
            <a:spAutoFit/>
          </a:bodyPr>
          <a:lstStyle/>
          <a:p>
            <a:pPr marL="457200" indent="-457200" algn="l">
              <a:buFont typeface="+mj-lt"/>
              <a:buAutoNum type="alphaUcPeriod" startAt="7"/>
            </a:pPr>
            <a:r>
              <a:rPr lang="en-US" sz="2400" dirty="0">
                <a:latin typeface="Arial Narrow" panose="020B0606020202030204" pitchFamily="34" charset="0"/>
                <a:cs typeface="Arial" panose="020B0604020202020204" pitchFamily="34" charset="0"/>
              </a:rPr>
              <a:t>Babylon (50-51)</a:t>
            </a:r>
          </a:p>
          <a:p>
            <a:pPr marL="457200" indent="-457200" algn="l">
              <a:buFont typeface="+mj-lt"/>
              <a:buAutoNum type="alphaUcPeriod" startAt="7"/>
            </a:pPr>
            <a:endParaRPr lang="en-US" sz="1000" dirty="0">
              <a:latin typeface="Arial Narrow" panose="020B0606020202030204" pitchFamily="34" charset="0"/>
              <a:cs typeface="Arial" panose="020B0604020202020204" pitchFamily="34" charset="0"/>
            </a:endParaRPr>
          </a:p>
          <a:p>
            <a:pPr marL="914400" lvl="1" indent="-457200">
              <a:buFont typeface="+mj-lt"/>
              <a:buAutoNum type="arabicPeriod"/>
            </a:pPr>
            <a:r>
              <a:rPr lang="en-US" sz="2400" i="1" dirty="0">
                <a:latin typeface="Arial Narrow" panose="020B0606020202030204" pitchFamily="34" charset="0"/>
                <a:cs typeface="Arial" panose="020B0604020202020204" pitchFamily="34" charset="0"/>
              </a:rPr>
              <a:t>Babylon will fall </a:t>
            </a:r>
            <a:r>
              <a:rPr lang="en-US" sz="2400" dirty="0">
                <a:latin typeface="Arial Narrow" panose="020B0606020202030204" pitchFamily="34" charset="0"/>
                <a:cs typeface="Arial" panose="020B0604020202020204" pitchFamily="34" charset="0"/>
              </a:rPr>
              <a:t>(50:1-10)</a:t>
            </a:r>
          </a:p>
          <a:p>
            <a:pPr marL="914400" lvl="1" indent="-457200">
              <a:buFont typeface="+mj-lt"/>
              <a:buAutoNum type="arabicPeriod"/>
            </a:pPr>
            <a:r>
              <a:rPr lang="en-US" sz="2400" i="1" dirty="0">
                <a:latin typeface="Arial Narrow" panose="020B0606020202030204" pitchFamily="34" charset="0"/>
                <a:cs typeface="Arial" panose="020B0604020202020204" pitchFamily="34" charset="0"/>
              </a:rPr>
              <a:t>Will get what she is has given to others</a:t>
            </a:r>
            <a:r>
              <a:rPr lang="en-US" sz="2400" dirty="0">
                <a:latin typeface="Arial Narrow" panose="020B0606020202030204" pitchFamily="34" charset="0"/>
                <a:cs typeface="Arial" panose="020B0604020202020204" pitchFamily="34" charset="0"/>
              </a:rPr>
              <a:t> (50:11-20)</a:t>
            </a:r>
          </a:p>
          <a:p>
            <a:pPr marL="914400" lvl="1" indent="-457200">
              <a:buFont typeface="+mj-lt"/>
              <a:buAutoNum type="arabicPeriod"/>
            </a:pPr>
            <a:r>
              <a:rPr lang="en-US" sz="2400" i="1" dirty="0">
                <a:latin typeface="Arial Narrow" panose="020B0606020202030204" pitchFamily="34" charset="0"/>
                <a:cs typeface="Arial" panose="020B0604020202020204" pitchFamily="34" charset="0"/>
              </a:rPr>
              <a:t>Babylon’s pride and power crushed</a:t>
            </a:r>
            <a:r>
              <a:rPr lang="en-US" sz="2400" dirty="0">
                <a:latin typeface="Arial Narrow" panose="020B0606020202030204" pitchFamily="34" charset="0"/>
                <a:cs typeface="Arial" panose="020B0604020202020204" pitchFamily="34" charset="0"/>
              </a:rPr>
              <a:t> (50:21-40)</a:t>
            </a:r>
          </a:p>
          <a:p>
            <a:pPr marL="1371600" lvl="2"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Hammer of the earth will be broken (v. 23)</a:t>
            </a:r>
          </a:p>
          <a:p>
            <a:pPr marL="1371600" lvl="2"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Contended against the Lord (v. 24)</a:t>
            </a:r>
          </a:p>
          <a:p>
            <a:pPr marL="1371600" lvl="2"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Nothing left (v. 26)</a:t>
            </a:r>
          </a:p>
          <a:p>
            <a:pPr marL="1371600" lvl="2"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Proud (vv. 29, 31, 32)</a:t>
            </a:r>
          </a:p>
          <a:p>
            <a:pPr marL="1371600" lvl="2"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Utter destruction (v. 39)</a:t>
            </a:r>
          </a:p>
        </p:txBody>
      </p:sp>
    </p:spTree>
    <p:extLst>
      <p:ext uri="{BB962C8B-B14F-4D97-AF65-F5344CB8AC3E}">
        <p14:creationId xmlns:p14="http://schemas.microsoft.com/office/powerpoint/2010/main" val="171175582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animEffect transition="in" filter="fade">
                                      <p:cBhvr>
                                        <p:cTn id="7" dur="1000"/>
                                        <p:tgtEl>
                                          <p:spTgt spid="2">
                                            <p:txEl>
                                              <p:pRg st="5" end="5"/>
                                            </p:txEl>
                                          </p:spTgt>
                                        </p:tgtEl>
                                      </p:cBhvr>
                                    </p:animEffect>
                                    <p:anim calcmode="lin" valueType="num">
                                      <p:cBhvr>
                                        <p:cTn id="8"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6" end="6"/>
                                            </p:txEl>
                                          </p:spTgt>
                                        </p:tgtEl>
                                        <p:attrNameLst>
                                          <p:attrName>style.visibility</p:attrName>
                                        </p:attrNameLst>
                                      </p:cBhvr>
                                      <p:to>
                                        <p:strVal val="visible"/>
                                      </p:to>
                                    </p:set>
                                    <p:animEffect transition="in" filter="fade">
                                      <p:cBhvr>
                                        <p:cTn id="14" dur="1000"/>
                                        <p:tgtEl>
                                          <p:spTgt spid="2">
                                            <p:txEl>
                                              <p:pRg st="6" end="6"/>
                                            </p:txEl>
                                          </p:spTgt>
                                        </p:tgtEl>
                                      </p:cBhvr>
                                    </p:animEffect>
                                    <p:anim calcmode="lin" valueType="num">
                                      <p:cBhvr>
                                        <p:cTn id="15"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7" end="7"/>
                                            </p:txEl>
                                          </p:spTgt>
                                        </p:tgtEl>
                                        <p:attrNameLst>
                                          <p:attrName>style.visibility</p:attrName>
                                        </p:attrNameLst>
                                      </p:cBhvr>
                                      <p:to>
                                        <p:strVal val="visible"/>
                                      </p:to>
                                    </p:set>
                                    <p:animEffect transition="in" filter="fade">
                                      <p:cBhvr>
                                        <p:cTn id="21" dur="1000"/>
                                        <p:tgtEl>
                                          <p:spTgt spid="2">
                                            <p:txEl>
                                              <p:pRg st="7" end="7"/>
                                            </p:txEl>
                                          </p:spTgt>
                                        </p:tgtEl>
                                      </p:cBhvr>
                                    </p:animEffect>
                                    <p:anim calcmode="lin" valueType="num">
                                      <p:cBhvr>
                                        <p:cTn id="22"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8" end="8"/>
                                            </p:txEl>
                                          </p:spTgt>
                                        </p:tgtEl>
                                        <p:attrNameLst>
                                          <p:attrName>style.visibility</p:attrName>
                                        </p:attrNameLst>
                                      </p:cBhvr>
                                      <p:to>
                                        <p:strVal val="visible"/>
                                      </p:to>
                                    </p:set>
                                    <p:animEffect transition="in" filter="fade">
                                      <p:cBhvr>
                                        <p:cTn id="28" dur="1000"/>
                                        <p:tgtEl>
                                          <p:spTgt spid="2">
                                            <p:txEl>
                                              <p:pRg st="8" end="8"/>
                                            </p:txEl>
                                          </p:spTgt>
                                        </p:tgtEl>
                                      </p:cBhvr>
                                    </p:animEffect>
                                    <p:anim calcmode="lin" valueType="num">
                                      <p:cBhvr>
                                        <p:cTn id="29"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9" end="9"/>
                                            </p:txEl>
                                          </p:spTgt>
                                        </p:tgtEl>
                                        <p:attrNameLst>
                                          <p:attrName>style.visibility</p:attrName>
                                        </p:attrNameLst>
                                      </p:cBhvr>
                                      <p:to>
                                        <p:strVal val="visible"/>
                                      </p:to>
                                    </p:set>
                                    <p:animEffect transition="in" filter="fade">
                                      <p:cBhvr>
                                        <p:cTn id="35" dur="1000"/>
                                        <p:tgtEl>
                                          <p:spTgt spid="2">
                                            <p:txEl>
                                              <p:pRg st="9" end="9"/>
                                            </p:txEl>
                                          </p:spTgt>
                                        </p:tgtEl>
                                      </p:cBhvr>
                                    </p:animEffect>
                                    <p:anim calcmode="lin" valueType="num">
                                      <p:cBhvr>
                                        <p:cTn id="36"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51CD9E-2275-4C10-9CFC-C95548DB3C0D}"/>
              </a:ext>
            </a:extLst>
          </p:cNvPr>
          <p:cNvSpPr txBox="1"/>
          <p:nvPr/>
        </p:nvSpPr>
        <p:spPr>
          <a:xfrm>
            <a:off x="905691" y="518214"/>
            <a:ext cx="7550332" cy="3200876"/>
          </a:xfrm>
          <a:prstGeom prst="rect">
            <a:avLst/>
          </a:prstGeom>
          <a:noFill/>
        </p:spPr>
        <p:txBody>
          <a:bodyPr wrap="square" rtlCol="0">
            <a:spAutoFit/>
          </a:bodyPr>
          <a:lstStyle/>
          <a:p>
            <a:pPr marL="457200" indent="-457200" algn="l">
              <a:buFont typeface="+mj-lt"/>
              <a:buAutoNum type="alphaUcPeriod" startAt="7"/>
            </a:pPr>
            <a:r>
              <a:rPr lang="en-US" sz="2400" dirty="0">
                <a:latin typeface="Arial Narrow" panose="020B0606020202030204" pitchFamily="34" charset="0"/>
                <a:cs typeface="Arial" panose="020B0604020202020204" pitchFamily="34" charset="0"/>
              </a:rPr>
              <a:t>Babylon (50-51)</a:t>
            </a:r>
          </a:p>
          <a:p>
            <a:pPr marL="457200" indent="-457200" algn="l">
              <a:buFont typeface="+mj-lt"/>
              <a:buAutoNum type="alphaUcPeriod" startAt="7"/>
            </a:pPr>
            <a:endParaRPr lang="en-US" sz="1000" dirty="0">
              <a:latin typeface="Arial Narrow" panose="020B0606020202030204" pitchFamily="34" charset="0"/>
              <a:cs typeface="Arial" panose="020B0604020202020204" pitchFamily="34" charset="0"/>
            </a:endParaRPr>
          </a:p>
          <a:p>
            <a:pPr marL="914400" lvl="1" indent="-457200">
              <a:buFont typeface="+mj-lt"/>
              <a:buAutoNum type="arabicPeriod"/>
            </a:pPr>
            <a:r>
              <a:rPr lang="en-US" sz="2400" i="1" dirty="0">
                <a:latin typeface="Arial Narrow" panose="020B0606020202030204" pitchFamily="34" charset="0"/>
                <a:cs typeface="Arial" panose="020B0604020202020204" pitchFamily="34" charset="0"/>
              </a:rPr>
              <a:t>Babylon will fall </a:t>
            </a:r>
            <a:r>
              <a:rPr lang="en-US" sz="2400" dirty="0">
                <a:latin typeface="Arial Narrow" panose="020B0606020202030204" pitchFamily="34" charset="0"/>
                <a:cs typeface="Arial" panose="020B0604020202020204" pitchFamily="34" charset="0"/>
              </a:rPr>
              <a:t>(50:1-10)</a:t>
            </a:r>
          </a:p>
          <a:p>
            <a:pPr marL="914400" lvl="1" indent="-457200">
              <a:buFont typeface="+mj-lt"/>
              <a:buAutoNum type="arabicPeriod"/>
            </a:pPr>
            <a:r>
              <a:rPr lang="en-US" sz="2400" i="1" dirty="0">
                <a:latin typeface="Arial Narrow" panose="020B0606020202030204" pitchFamily="34" charset="0"/>
                <a:cs typeface="Arial" panose="020B0604020202020204" pitchFamily="34" charset="0"/>
              </a:rPr>
              <a:t>Will get what she is has given to others</a:t>
            </a:r>
            <a:r>
              <a:rPr lang="en-US" sz="2400" dirty="0">
                <a:latin typeface="Arial Narrow" panose="020B0606020202030204" pitchFamily="34" charset="0"/>
                <a:cs typeface="Arial" panose="020B0604020202020204" pitchFamily="34" charset="0"/>
              </a:rPr>
              <a:t> (50:11-20)</a:t>
            </a:r>
          </a:p>
          <a:p>
            <a:pPr marL="914400" lvl="1" indent="-457200">
              <a:buFont typeface="+mj-lt"/>
              <a:buAutoNum type="arabicPeriod"/>
            </a:pPr>
            <a:r>
              <a:rPr lang="en-US" sz="2400" i="1" dirty="0">
                <a:latin typeface="Arial Narrow" panose="020B0606020202030204" pitchFamily="34" charset="0"/>
                <a:cs typeface="Arial" panose="020B0604020202020204" pitchFamily="34" charset="0"/>
              </a:rPr>
              <a:t>Babylon’s pride and power crushed</a:t>
            </a:r>
            <a:r>
              <a:rPr lang="en-US" sz="2400" dirty="0">
                <a:latin typeface="Arial Narrow" panose="020B0606020202030204" pitchFamily="34" charset="0"/>
                <a:cs typeface="Arial" panose="020B0604020202020204" pitchFamily="34" charset="0"/>
              </a:rPr>
              <a:t> (50:21-40)</a:t>
            </a:r>
          </a:p>
          <a:p>
            <a:pPr marL="914400" lvl="1" indent="-457200">
              <a:buFont typeface="+mj-lt"/>
              <a:buAutoNum type="arabicPeriod"/>
            </a:pPr>
            <a:r>
              <a:rPr lang="en-US" sz="2400" i="1" dirty="0">
                <a:latin typeface="Arial Narrow" panose="020B0606020202030204" pitchFamily="34" charset="0"/>
                <a:cs typeface="Arial" panose="020B0604020202020204" pitchFamily="34" charset="0"/>
              </a:rPr>
              <a:t>God uses another nation as a tool against Babylon </a:t>
            </a:r>
            <a:r>
              <a:rPr lang="en-US" sz="2400" dirty="0">
                <a:latin typeface="Arial Narrow" panose="020B0606020202030204" pitchFamily="34" charset="0"/>
                <a:cs typeface="Arial" panose="020B0604020202020204" pitchFamily="34" charset="0"/>
              </a:rPr>
              <a:t>(50:41-46)</a:t>
            </a:r>
          </a:p>
          <a:p>
            <a:pPr marL="1371600" lvl="2"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Babylon now fears (v. 43)</a:t>
            </a:r>
          </a:p>
          <a:p>
            <a:pPr marL="1371600" lvl="2"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Carrying out the purpose of God (v. 45)</a:t>
            </a:r>
          </a:p>
        </p:txBody>
      </p:sp>
    </p:spTree>
    <p:extLst>
      <p:ext uri="{BB962C8B-B14F-4D97-AF65-F5344CB8AC3E}">
        <p14:creationId xmlns:p14="http://schemas.microsoft.com/office/powerpoint/2010/main" val="6762478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6" end="6"/>
                                            </p:txEl>
                                          </p:spTgt>
                                        </p:tgtEl>
                                        <p:attrNameLst>
                                          <p:attrName>style.visibility</p:attrName>
                                        </p:attrNameLst>
                                      </p:cBhvr>
                                      <p:to>
                                        <p:strVal val="visible"/>
                                      </p:to>
                                    </p:set>
                                    <p:animEffect transition="in" filter="fade">
                                      <p:cBhvr>
                                        <p:cTn id="7" dur="1000"/>
                                        <p:tgtEl>
                                          <p:spTgt spid="2">
                                            <p:txEl>
                                              <p:pRg st="6" end="6"/>
                                            </p:txEl>
                                          </p:spTgt>
                                        </p:tgtEl>
                                      </p:cBhvr>
                                    </p:animEffect>
                                    <p:anim calcmode="lin" valueType="num">
                                      <p:cBhvr>
                                        <p:cTn id="8"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7" end="7"/>
                                            </p:txEl>
                                          </p:spTgt>
                                        </p:tgtEl>
                                        <p:attrNameLst>
                                          <p:attrName>style.visibility</p:attrName>
                                        </p:attrNameLst>
                                      </p:cBhvr>
                                      <p:to>
                                        <p:strVal val="visible"/>
                                      </p:to>
                                    </p:set>
                                    <p:animEffect transition="in" filter="fade">
                                      <p:cBhvr>
                                        <p:cTn id="14" dur="1000"/>
                                        <p:tgtEl>
                                          <p:spTgt spid="2">
                                            <p:txEl>
                                              <p:pRg st="7" end="7"/>
                                            </p:txEl>
                                          </p:spTgt>
                                        </p:tgtEl>
                                      </p:cBhvr>
                                    </p:animEffect>
                                    <p:anim calcmode="lin" valueType="num">
                                      <p:cBhvr>
                                        <p:cTn id="15"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51CD9E-2275-4C10-9CFC-C95548DB3C0D}"/>
              </a:ext>
            </a:extLst>
          </p:cNvPr>
          <p:cNvSpPr txBox="1"/>
          <p:nvPr/>
        </p:nvSpPr>
        <p:spPr>
          <a:xfrm>
            <a:off x="905691" y="518214"/>
            <a:ext cx="7550332" cy="4308872"/>
          </a:xfrm>
          <a:prstGeom prst="rect">
            <a:avLst/>
          </a:prstGeom>
          <a:noFill/>
        </p:spPr>
        <p:txBody>
          <a:bodyPr wrap="square" rtlCol="0">
            <a:spAutoFit/>
          </a:bodyPr>
          <a:lstStyle/>
          <a:p>
            <a:pPr marL="457200" indent="-457200" algn="l">
              <a:buFont typeface="+mj-lt"/>
              <a:buAutoNum type="alphaUcPeriod" startAt="7"/>
            </a:pPr>
            <a:r>
              <a:rPr lang="en-US" sz="2400" dirty="0">
                <a:latin typeface="Arial Narrow" panose="020B0606020202030204" pitchFamily="34" charset="0"/>
                <a:cs typeface="Arial" panose="020B0604020202020204" pitchFamily="34" charset="0"/>
              </a:rPr>
              <a:t>Babylon (50-51)</a:t>
            </a:r>
          </a:p>
          <a:p>
            <a:pPr marL="457200" indent="-457200" algn="l">
              <a:buFont typeface="+mj-lt"/>
              <a:buAutoNum type="alphaUcPeriod" startAt="7"/>
            </a:pPr>
            <a:endParaRPr lang="en-US" sz="1000" dirty="0">
              <a:latin typeface="Arial Narrow" panose="020B0606020202030204" pitchFamily="34" charset="0"/>
              <a:cs typeface="Arial" panose="020B0604020202020204" pitchFamily="34" charset="0"/>
            </a:endParaRPr>
          </a:p>
          <a:p>
            <a:pPr marL="914400" lvl="1" indent="-457200">
              <a:buFont typeface="+mj-lt"/>
              <a:buAutoNum type="arabicPeriod"/>
            </a:pPr>
            <a:r>
              <a:rPr lang="en-US" sz="2400" i="1" dirty="0">
                <a:latin typeface="Arial Narrow" panose="020B0606020202030204" pitchFamily="34" charset="0"/>
                <a:cs typeface="Arial" panose="020B0604020202020204" pitchFamily="34" charset="0"/>
              </a:rPr>
              <a:t>Babylon will fall </a:t>
            </a:r>
            <a:r>
              <a:rPr lang="en-US" sz="2400" dirty="0">
                <a:latin typeface="Arial Narrow" panose="020B0606020202030204" pitchFamily="34" charset="0"/>
                <a:cs typeface="Arial" panose="020B0604020202020204" pitchFamily="34" charset="0"/>
              </a:rPr>
              <a:t>(50:1-10)</a:t>
            </a:r>
          </a:p>
          <a:p>
            <a:pPr marL="914400" lvl="1" indent="-457200">
              <a:buFont typeface="+mj-lt"/>
              <a:buAutoNum type="arabicPeriod"/>
            </a:pPr>
            <a:r>
              <a:rPr lang="en-US" sz="2400" i="1" dirty="0">
                <a:latin typeface="Arial Narrow" panose="020B0606020202030204" pitchFamily="34" charset="0"/>
                <a:cs typeface="Arial" panose="020B0604020202020204" pitchFamily="34" charset="0"/>
              </a:rPr>
              <a:t>Will get what she is has given to others</a:t>
            </a:r>
            <a:r>
              <a:rPr lang="en-US" sz="2400" dirty="0">
                <a:latin typeface="Arial Narrow" panose="020B0606020202030204" pitchFamily="34" charset="0"/>
                <a:cs typeface="Arial" panose="020B0604020202020204" pitchFamily="34" charset="0"/>
              </a:rPr>
              <a:t> (50:11-20)</a:t>
            </a:r>
          </a:p>
          <a:p>
            <a:pPr marL="914400" lvl="1" indent="-457200">
              <a:buFont typeface="+mj-lt"/>
              <a:buAutoNum type="arabicPeriod"/>
            </a:pPr>
            <a:r>
              <a:rPr lang="en-US" sz="2400" i="1" dirty="0">
                <a:latin typeface="Arial Narrow" panose="020B0606020202030204" pitchFamily="34" charset="0"/>
                <a:cs typeface="Arial" panose="020B0604020202020204" pitchFamily="34" charset="0"/>
              </a:rPr>
              <a:t>Babylon’s pride and power crushed</a:t>
            </a:r>
            <a:r>
              <a:rPr lang="en-US" sz="2400" dirty="0">
                <a:latin typeface="Arial Narrow" panose="020B0606020202030204" pitchFamily="34" charset="0"/>
                <a:cs typeface="Arial" panose="020B0604020202020204" pitchFamily="34" charset="0"/>
              </a:rPr>
              <a:t> (50:21-40)</a:t>
            </a:r>
          </a:p>
          <a:p>
            <a:pPr marL="914400" lvl="1" indent="-457200">
              <a:buFont typeface="+mj-lt"/>
              <a:buAutoNum type="arabicPeriod"/>
            </a:pPr>
            <a:r>
              <a:rPr lang="en-US" sz="2400" i="1" dirty="0">
                <a:latin typeface="Arial Narrow" panose="020B0606020202030204" pitchFamily="34" charset="0"/>
                <a:cs typeface="Arial" panose="020B0604020202020204" pitchFamily="34" charset="0"/>
              </a:rPr>
              <a:t>God uses another nation as a tool against Babylon</a:t>
            </a:r>
            <a:r>
              <a:rPr lang="en-US" sz="2400" dirty="0">
                <a:latin typeface="Arial Narrow" panose="020B0606020202030204" pitchFamily="34" charset="0"/>
                <a:cs typeface="Arial" panose="020B0604020202020204" pitchFamily="34" charset="0"/>
              </a:rPr>
              <a:t> (50:41-46)</a:t>
            </a:r>
          </a:p>
          <a:p>
            <a:pPr marL="914400" lvl="1" indent="-457200">
              <a:buFont typeface="+mj-lt"/>
              <a:buAutoNum type="arabicPeriod"/>
            </a:pPr>
            <a:r>
              <a:rPr lang="en-US" sz="2400" i="1" dirty="0">
                <a:latin typeface="Arial Narrow" panose="020B0606020202030204" pitchFamily="34" charset="0"/>
                <a:cs typeface="Arial" panose="020B0604020202020204" pitchFamily="34" charset="0"/>
              </a:rPr>
              <a:t>The Medes are the tool God uses </a:t>
            </a:r>
            <a:r>
              <a:rPr lang="en-US" sz="2400" dirty="0">
                <a:latin typeface="Arial Narrow" panose="020B0606020202030204" pitchFamily="34" charset="0"/>
                <a:cs typeface="Arial" panose="020B0604020202020204" pitchFamily="34" charset="0"/>
              </a:rPr>
              <a:t>(51:1-14)</a:t>
            </a:r>
          </a:p>
          <a:p>
            <a:pPr marL="1371600" lvl="2"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Babylon was merely a tool (vv. 6-7)</a:t>
            </a:r>
          </a:p>
          <a:p>
            <a:pPr marL="1371600" lvl="2"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Babylon was stubborn and sinned (v. 9)</a:t>
            </a:r>
          </a:p>
          <a:p>
            <a:pPr marL="1371600" lvl="2"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Medes will be used (v. 11)</a:t>
            </a:r>
          </a:p>
          <a:p>
            <a:pPr marL="1371600" lvl="2"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End has come (v. 13)</a:t>
            </a:r>
          </a:p>
        </p:txBody>
      </p:sp>
    </p:spTree>
    <p:extLst>
      <p:ext uri="{BB962C8B-B14F-4D97-AF65-F5344CB8AC3E}">
        <p14:creationId xmlns:p14="http://schemas.microsoft.com/office/powerpoint/2010/main" val="233944719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7" end="7"/>
                                            </p:txEl>
                                          </p:spTgt>
                                        </p:tgtEl>
                                        <p:attrNameLst>
                                          <p:attrName>style.visibility</p:attrName>
                                        </p:attrNameLst>
                                      </p:cBhvr>
                                      <p:to>
                                        <p:strVal val="visible"/>
                                      </p:to>
                                    </p:set>
                                    <p:animEffect transition="in" filter="fade">
                                      <p:cBhvr>
                                        <p:cTn id="7" dur="1000"/>
                                        <p:tgtEl>
                                          <p:spTgt spid="2">
                                            <p:txEl>
                                              <p:pRg st="7" end="7"/>
                                            </p:txEl>
                                          </p:spTgt>
                                        </p:tgtEl>
                                      </p:cBhvr>
                                    </p:animEffect>
                                    <p:anim calcmode="lin" valueType="num">
                                      <p:cBhvr>
                                        <p:cTn id="8"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8" end="8"/>
                                            </p:txEl>
                                          </p:spTgt>
                                        </p:tgtEl>
                                        <p:attrNameLst>
                                          <p:attrName>style.visibility</p:attrName>
                                        </p:attrNameLst>
                                      </p:cBhvr>
                                      <p:to>
                                        <p:strVal val="visible"/>
                                      </p:to>
                                    </p:set>
                                    <p:animEffect transition="in" filter="fade">
                                      <p:cBhvr>
                                        <p:cTn id="14" dur="1000"/>
                                        <p:tgtEl>
                                          <p:spTgt spid="2">
                                            <p:txEl>
                                              <p:pRg st="8" end="8"/>
                                            </p:txEl>
                                          </p:spTgt>
                                        </p:tgtEl>
                                      </p:cBhvr>
                                    </p:animEffect>
                                    <p:anim calcmode="lin" valueType="num">
                                      <p:cBhvr>
                                        <p:cTn id="15"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9" end="9"/>
                                            </p:txEl>
                                          </p:spTgt>
                                        </p:tgtEl>
                                        <p:attrNameLst>
                                          <p:attrName>style.visibility</p:attrName>
                                        </p:attrNameLst>
                                      </p:cBhvr>
                                      <p:to>
                                        <p:strVal val="visible"/>
                                      </p:to>
                                    </p:set>
                                    <p:animEffect transition="in" filter="fade">
                                      <p:cBhvr>
                                        <p:cTn id="21" dur="1000"/>
                                        <p:tgtEl>
                                          <p:spTgt spid="2">
                                            <p:txEl>
                                              <p:pRg st="9" end="9"/>
                                            </p:txEl>
                                          </p:spTgt>
                                        </p:tgtEl>
                                      </p:cBhvr>
                                    </p:animEffect>
                                    <p:anim calcmode="lin" valueType="num">
                                      <p:cBhvr>
                                        <p:cTn id="22"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10" end="10"/>
                                            </p:txEl>
                                          </p:spTgt>
                                        </p:tgtEl>
                                        <p:attrNameLst>
                                          <p:attrName>style.visibility</p:attrName>
                                        </p:attrNameLst>
                                      </p:cBhvr>
                                      <p:to>
                                        <p:strVal val="visible"/>
                                      </p:to>
                                    </p:set>
                                    <p:animEffect transition="in" filter="fade">
                                      <p:cBhvr>
                                        <p:cTn id="28" dur="1000"/>
                                        <p:tgtEl>
                                          <p:spTgt spid="2">
                                            <p:txEl>
                                              <p:pRg st="10" end="10"/>
                                            </p:txEl>
                                          </p:spTgt>
                                        </p:tgtEl>
                                      </p:cBhvr>
                                    </p:animEffect>
                                    <p:anim calcmode="lin" valueType="num">
                                      <p:cBhvr>
                                        <p:cTn id="29"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51CD9E-2275-4C10-9CFC-C95548DB3C0D}"/>
              </a:ext>
            </a:extLst>
          </p:cNvPr>
          <p:cNvSpPr txBox="1"/>
          <p:nvPr/>
        </p:nvSpPr>
        <p:spPr>
          <a:xfrm>
            <a:off x="905691" y="518214"/>
            <a:ext cx="7550332" cy="5786199"/>
          </a:xfrm>
          <a:prstGeom prst="rect">
            <a:avLst/>
          </a:prstGeom>
          <a:noFill/>
        </p:spPr>
        <p:txBody>
          <a:bodyPr wrap="square" rtlCol="0">
            <a:spAutoFit/>
          </a:bodyPr>
          <a:lstStyle/>
          <a:p>
            <a:pPr marL="457200" indent="-457200" algn="l">
              <a:buFont typeface="+mj-lt"/>
              <a:buAutoNum type="alphaUcPeriod" startAt="7"/>
            </a:pPr>
            <a:r>
              <a:rPr lang="en-US" sz="2400" dirty="0">
                <a:latin typeface="Arial Narrow" panose="020B0606020202030204" pitchFamily="34" charset="0"/>
                <a:cs typeface="Arial" panose="020B0604020202020204" pitchFamily="34" charset="0"/>
              </a:rPr>
              <a:t>Babylon (50-51)</a:t>
            </a:r>
          </a:p>
          <a:p>
            <a:pPr marL="457200" indent="-457200" algn="l">
              <a:buFont typeface="+mj-lt"/>
              <a:buAutoNum type="alphaUcPeriod" startAt="7"/>
            </a:pPr>
            <a:endParaRPr lang="en-US" sz="1000" dirty="0">
              <a:latin typeface="Arial Narrow" panose="020B0606020202030204" pitchFamily="34" charset="0"/>
              <a:cs typeface="Arial" panose="020B0604020202020204" pitchFamily="34" charset="0"/>
            </a:endParaRPr>
          </a:p>
          <a:p>
            <a:pPr marL="914400" lvl="1" indent="-457200">
              <a:buFont typeface="+mj-lt"/>
              <a:buAutoNum type="arabicPeriod"/>
            </a:pPr>
            <a:r>
              <a:rPr lang="en-US" sz="2400" i="1" dirty="0">
                <a:latin typeface="Arial Narrow" panose="020B0606020202030204" pitchFamily="34" charset="0"/>
                <a:cs typeface="Arial" panose="020B0604020202020204" pitchFamily="34" charset="0"/>
              </a:rPr>
              <a:t>Babylon will fall </a:t>
            </a:r>
            <a:r>
              <a:rPr lang="en-US" sz="2400" dirty="0">
                <a:latin typeface="Arial Narrow" panose="020B0606020202030204" pitchFamily="34" charset="0"/>
                <a:cs typeface="Arial" panose="020B0604020202020204" pitchFamily="34" charset="0"/>
              </a:rPr>
              <a:t>(50:1-10)</a:t>
            </a:r>
          </a:p>
          <a:p>
            <a:pPr marL="914400" lvl="1" indent="-457200">
              <a:buFont typeface="+mj-lt"/>
              <a:buAutoNum type="arabicPeriod"/>
            </a:pPr>
            <a:r>
              <a:rPr lang="en-US" sz="2400" i="1" dirty="0">
                <a:latin typeface="Arial Narrow" panose="020B0606020202030204" pitchFamily="34" charset="0"/>
                <a:cs typeface="Arial" panose="020B0604020202020204" pitchFamily="34" charset="0"/>
              </a:rPr>
              <a:t>Will get what she is has given to others</a:t>
            </a:r>
            <a:r>
              <a:rPr lang="en-US" sz="2400" dirty="0">
                <a:latin typeface="Arial Narrow" panose="020B0606020202030204" pitchFamily="34" charset="0"/>
                <a:cs typeface="Arial" panose="020B0604020202020204" pitchFamily="34" charset="0"/>
              </a:rPr>
              <a:t> (50:11-20)</a:t>
            </a:r>
          </a:p>
          <a:p>
            <a:pPr marL="914400" lvl="1" indent="-457200">
              <a:buFont typeface="+mj-lt"/>
              <a:buAutoNum type="arabicPeriod"/>
            </a:pPr>
            <a:r>
              <a:rPr lang="en-US" sz="2400" i="1" dirty="0">
                <a:latin typeface="Arial Narrow" panose="020B0606020202030204" pitchFamily="34" charset="0"/>
                <a:cs typeface="Arial" panose="020B0604020202020204" pitchFamily="34" charset="0"/>
              </a:rPr>
              <a:t>Babylon’s pride and power crushed</a:t>
            </a:r>
            <a:r>
              <a:rPr lang="en-US" sz="2400" dirty="0">
                <a:latin typeface="Arial Narrow" panose="020B0606020202030204" pitchFamily="34" charset="0"/>
                <a:cs typeface="Arial" panose="020B0604020202020204" pitchFamily="34" charset="0"/>
              </a:rPr>
              <a:t> (50:21-40)</a:t>
            </a:r>
          </a:p>
          <a:p>
            <a:pPr marL="914400" lvl="1" indent="-457200">
              <a:buFont typeface="+mj-lt"/>
              <a:buAutoNum type="arabicPeriod"/>
            </a:pPr>
            <a:r>
              <a:rPr lang="en-US" sz="2400" i="1" dirty="0">
                <a:latin typeface="Arial Narrow" panose="020B0606020202030204" pitchFamily="34" charset="0"/>
                <a:cs typeface="Arial" panose="020B0604020202020204" pitchFamily="34" charset="0"/>
              </a:rPr>
              <a:t>God uses another nation as a tool against Babylon</a:t>
            </a:r>
            <a:r>
              <a:rPr lang="en-US" sz="2400" dirty="0">
                <a:latin typeface="Arial Narrow" panose="020B0606020202030204" pitchFamily="34" charset="0"/>
                <a:cs typeface="Arial" panose="020B0604020202020204" pitchFamily="34" charset="0"/>
              </a:rPr>
              <a:t> (50:41-46)</a:t>
            </a:r>
          </a:p>
          <a:p>
            <a:pPr marL="914400" lvl="1" indent="-457200">
              <a:buFont typeface="+mj-lt"/>
              <a:buAutoNum type="arabicPeriod"/>
            </a:pPr>
            <a:r>
              <a:rPr lang="en-US" sz="2400" i="1" dirty="0">
                <a:latin typeface="Arial Narrow" panose="020B0606020202030204" pitchFamily="34" charset="0"/>
                <a:cs typeface="Arial" panose="020B0604020202020204" pitchFamily="34" charset="0"/>
              </a:rPr>
              <a:t>The Medes are the tool God uses </a:t>
            </a:r>
            <a:r>
              <a:rPr lang="en-US" sz="2400" dirty="0">
                <a:latin typeface="Arial Narrow" panose="020B0606020202030204" pitchFamily="34" charset="0"/>
                <a:cs typeface="Arial" panose="020B0604020202020204" pitchFamily="34" charset="0"/>
              </a:rPr>
              <a:t>(51:1-14)</a:t>
            </a:r>
          </a:p>
          <a:p>
            <a:pPr marL="914400" lvl="1" indent="-457200">
              <a:buFont typeface="+mj-lt"/>
              <a:buAutoNum type="arabicPeriod"/>
            </a:pPr>
            <a:r>
              <a:rPr lang="en-US" sz="2400" i="1" dirty="0">
                <a:latin typeface="Arial Narrow" panose="020B0606020202030204" pitchFamily="34" charset="0"/>
                <a:cs typeface="Arial" panose="020B0604020202020204" pitchFamily="34" charset="0"/>
              </a:rPr>
              <a:t>God contrasted to idols </a:t>
            </a:r>
            <a:r>
              <a:rPr lang="en-US" sz="2400" dirty="0">
                <a:latin typeface="Arial Narrow" panose="020B0606020202030204" pitchFamily="34" charset="0"/>
                <a:cs typeface="Arial" panose="020B0604020202020204" pitchFamily="34" charset="0"/>
              </a:rPr>
              <a:t>(51:15-19)</a:t>
            </a:r>
          </a:p>
          <a:p>
            <a:pPr marL="914400" lvl="1" indent="-457200">
              <a:buFont typeface="+mj-lt"/>
              <a:buAutoNum type="arabicPeriod"/>
            </a:pPr>
            <a:r>
              <a:rPr lang="en-US" sz="2400" i="1" dirty="0">
                <a:latin typeface="Arial Narrow" panose="020B0606020202030204" pitchFamily="34" charset="0"/>
                <a:cs typeface="Arial" panose="020B0604020202020204" pitchFamily="34" charset="0"/>
              </a:rPr>
              <a:t>The Medes are God’s weapon of war </a:t>
            </a:r>
            <a:r>
              <a:rPr lang="en-US" sz="2400" dirty="0">
                <a:latin typeface="Arial Narrow" panose="020B0606020202030204" pitchFamily="34" charset="0"/>
                <a:cs typeface="Arial" panose="020B0604020202020204" pitchFamily="34" charset="0"/>
              </a:rPr>
              <a:t>(51:20-24)</a:t>
            </a:r>
          </a:p>
          <a:p>
            <a:pPr marL="914400" lvl="1" indent="-457200">
              <a:buFont typeface="+mj-lt"/>
              <a:buAutoNum type="arabicPeriod"/>
            </a:pPr>
            <a:r>
              <a:rPr lang="en-US" sz="2400" i="1" dirty="0">
                <a:latin typeface="Arial Narrow" panose="020B0606020202030204" pitchFamily="34" charset="0"/>
                <a:cs typeface="Arial" panose="020B0604020202020204" pitchFamily="34" charset="0"/>
              </a:rPr>
              <a:t>Babylon is doomed </a:t>
            </a:r>
            <a:r>
              <a:rPr lang="en-US" sz="2400" dirty="0">
                <a:latin typeface="Arial Narrow" panose="020B0606020202030204" pitchFamily="34" charset="0"/>
                <a:cs typeface="Arial" panose="020B0604020202020204" pitchFamily="34" charset="0"/>
              </a:rPr>
              <a:t>(51:25-33)</a:t>
            </a:r>
          </a:p>
          <a:p>
            <a:pPr marL="1371600" lvl="2"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Taking down a powerful mountain (vv. 25-26)</a:t>
            </a:r>
          </a:p>
          <a:p>
            <a:pPr marL="1371600" lvl="2"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Medes are the tool used for God’s purpose (vv. 28-29)</a:t>
            </a:r>
          </a:p>
          <a:p>
            <a:pPr marL="1371600" lvl="2"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Bars of the gates are broken (v. 30)</a:t>
            </a:r>
          </a:p>
          <a:p>
            <a:pPr marL="1371600" lvl="2"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Terror in the streets (vv. 31-33)</a:t>
            </a:r>
          </a:p>
        </p:txBody>
      </p:sp>
    </p:spTree>
    <p:extLst>
      <p:ext uri="{BB962C8B-B14F-4D97-AF65-F5344CB8AC3E}">
        <p14:creationId xmlns:p14="http://schemas.microsoft.com/office/powerpoint/2010/main" val="151526116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8" end="8"/>
                                            </p:txEl>
                                          </p:spTgt>
                                        </p:tgtEl>
                                        <p:attrNameLst>
                                          <p:attrName>style.visibility</p:attrName>
                                        </p:attrNameLst>
                                      </p:cBhvr>
                                      <p:to>
                                        <p:strVal val="visible"/>
                                      </p:to>
                                    </p:set>
                                    <p:animEffect transition="in" filter="fade">
                                      <p:cBhvr>
                                        <p:cTn id="7" dur="1000"/>
                                        <p:tgtEl>
                                          <p:spTgt spid="2">
                                            <p:txEl>
                                              <p:pRg st="8" end="8"/>
                                            </p:txEl>
                                          </p:spTgt>
                                        </p:tgtEl>
                                      </p:cBhvr>
                                    </p:animEffect>
                                    <p:anim calcmode="lin" valueType="num">
                                      <p:cBhvr>
                                        <p:cTn id="8"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9" end="9"/>
                                            </p:txEl>
                                          </p:spTgt>
                                        </p:tgtEl>
                                        <p:attrNameLst>
                                          <p:attrName>style.visibility</p:attrName>
                                        </p:attrNameLst>
                                      </p:cBhvr>
                                      <p:to>
                                        <p:strVal val="visible"/>
                                      </p:to>
                                    </p:set>
                                    <p:animEffect transition="in" filter="fade">
                                      <p:cBhvr>
                                        <p:cTn id="14" dur="1000"/>
                                        <p:tgtEl>
                                          <p:spTgt spid="2">
                                            <p:txEl>
                                              <p:pRg st="9" end="9"/>
                                            </p:txEl>
                                          </p:spTgt>
                                        </p:tgtEl>
                                      </p:cBhvr>
                                    </p:animEffect>
                                    <p:anim calcmode="lin" valueType="num">
                                      <p:cBhvr>
                                        <p:cTn id="15"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10" end="10"/>
                                            </p:txEl>
                                          </p:spTgt>
                                        </p:tgtEl>
                                        <p:attrNameLst>
                                          <p:attrName>style.visibility</p:attrName>
                                        </p:attrNameLst>
                                      </p:cBhvr>
                                      <p:to>
                                        <p:strVal val="visible"/>
                                      </p:to>
                                    </p:set>
                                    <p:animEffect transition="in" filter="fade">
                                      <p:cBhvr>
                                        <p:cTn id="21" dur="1000"/>
                                        <p:tgtEl>
                                          <p:spTgt spid="2">
                                            <p:txEl>
                                              <p:pRg st="10" end="10"/>
                                            </p:txEl>
                                          </p:spTgt>
                                        </p:tgtEl>
                                      </p:cBhvr>
                                    </p:animEffect>
                                    <p:anim calcmode="lin" valueType="num">
                                      <p:cBhvr>
                                        <p:cTn id="22"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11" end="11"/>
                                            </p:txEl>
                                          </p:spTgt>
                                        </p:tgtEl>
                                        <p:attrNameLst>
                                          <p:attrName>style.visibility</p:attrName>
                                        </p:attrNameLst>
                                      </p:cBhvr>
                                      <p:to>
                                        <p:strVal val="visible"/>
                                      </p:to>
                                    </p:set>
                                    <p:animEffect transition="in" filter="fade">
                                      <p:cBhvr>
                                        <p:cTn id="28" dur="1000"/>
                                        <p:tgtEl>
                                          <p:spTgt spid="2">
                                            <p:txEl>
                                              <p:pRg st="11" end="11"/>
                                            </p:txEl>
                                          </p:spTgt>
                                        </p:tgtEl>
                                      </p:cBhvr>
                                    </p:animEffect>
                                    <p:anim calcmode="lin" valueType="num">
                                      <p:cBhvr>
                                        <p:cTn id="29" dur="1000" fill="hold"/>
                                        <p:tgtEl>
                                          <p:spTgt spid="2">
                                            <p:txEl>
                                              <p:pRg st="11" end="11"/>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12" end="12"/>
                                            </p:txEl>
                                          </p:spTgt>
                                        </p:tgtEl>
                                        <p:attrNameLst>
                                          <p:attrName>style.visibility</p:attrName>
                                        </p:attrNameLst>
                                      </p:cBhvr>
                                      <p:to>
                                        <p:strVal val="visible"/>
                                      </p:to>
                                    </p:set>
                                    <p:animEffect transition="in" filter="fade">
                                      <p:cBhvr>
                                        <p:cTn id="35" dur="1000"/>
                                        <p:tgtEl>
                                          <p:spTgt spid="2">
                                            <p:txEl>
                                              <p:pRg st="12" end="12"/>
                                            </p:txEl>
                                          </p:spTgt>
                                        </p:tgtEl>
                                      </p:cBhvr>
                                    </p:animEffect>
                                    <p:anim calcmode="lin" valueType="num">
                                      <p:cBhvr>
                                        <p:cTn id="36" dur="1000" fill="hold"/>
                                        <p:tgtEl>
                                          <p:spTgt spid="2">
                                            <p:txEl>
                                              <p:pRg st="12" end="12"/>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
                                            <p:txEl>
                                              <p:pRg st="13" end="13"/>
                                            </p:txEl>
                                          </p:spTgt>
                                        </p:tgtEl>
                                        <p:attrNameLst>
                                          <p:attrName>style.visibility</p:attrName>
                                        </p:attrNameLst>
                                      </p:cBhvr>
                                      <p:to>
                                        <p:strVal val="visible"/>
                                      </p:to>
                                    </p:set>
                                    <p:animEffect transition="in" filter="fade">
                                      <p:cBhvr>
                                        <p:cTn id="42" dur="1000"/>
                                        <p:tgtEl>
                                          <p:spTgt spid="2">
                                            <p:txEl>
                                              <p:pRg st="13" end="13"/>
                                            </p:txEl>
                                          </p:spTgt>
                                        </p:tgtEl>
                                      </p:cBhvr>
                                    </p:animEffect>
                                    <p:anim calcmode="lin" valueType="num">
                                      <p:cBhvr>
                                        <p:cTn id="43" dur="1000" fill="hold"/>
                                        <p:tgtEl>
                                          <p:spTgt spid="2">
                                            <p:txEl>
                                              <p:pRg st="13" end="13"/>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51CD9E-2275-4C10-9CFC-C95548DB3C0D}"/>
              </a:ext>
            </a:extLst>
          </p:cNvPr>
          <p:cNvSpPr txBox="1"/>
          <p:nvPr/>
        </p:nvSpPr>
        <p:spPr>
          <a:xfrm>
            <a:off x="905691" y="518214"/>
            <a:ext cx="7550332" cy="5786199"/>
          </a:xfrm>
          <a:prstGeom prst="rect">
            <a:avLst/>
          </a:prstGeom>
          <a:noFill/>
        </p:spPr>
        <p:txBody>
          <a:bodyPr wrap="square" rtlCol="0">
            <a:spAutoFit/>
          </a:bodyPr>
          <a:lstStyle/>
          <a:p>
            <a:pPr marL="457200" indent="-457200" algn="l">
              <a:buFont typeface="+mj-lt"/>
              <a:buAutoNum type="alphaUcPeriod" startAt="7"/>
            </a:pPr>
            <a:r>
              <a:rPr lang="en-US" sz="2400" dirty="0">
                <a:latin typeface="Arial Narrow" panose="020B0606020202030204" pitchFamily="34" charset="0"/>
                <a:cs typeface="Arial" panose="020B0604020202020204" pitchFamily="34" charset="0"/>
              </a:rPr>
              <a:t>Babylon (50-51)</a:t>
            </a:r>
          </a:p>
          <a:p>
            <a:pPr marL="457200" indent="-457200" algn="l">
              <a:buFont typeface="+mj-lt"/>
              <a:buAutoNum type="alphaUcPeriod" startAt="7"/>
            </a:pPr>
            <a:endParaRPr lang="en-US" sz="1000" dirty="0">
              <a:latin typeface="Arial Narrow" panose="020B0606020202030204" pitchFamily="34" charset="0"/>
              <a:cs typeface="Arial" panose="020B0604020202020204" pitchFamily="34" charset="0"/>
            </a:endParaRPr>
          </a:p>
          <a:p>
            <a:pPr marL="914400" lvl="1" indent="-457200">
              <a:buFont typeface="+mj-lt"/>
              <a:buAutoNum type="arabicPeriod"/>
            </a:pPr>
            <a:r>
              <a:rPr lang="en-US" sz="2400" i="1" dirty="0">
                <a:latin typeface="Arial Narrow" panose="020B0606020202030204" pitchFamily="34" charset="0"/>
                <a:cs typeface="Arial" panose="020B0604020202020204" pitchFamily="34" charset="0"/>
              </a:rPr>
              <a:t>Babylon will fall </a:t>
            </a:r>
            <a:r>
              <a:rPr lang="en-US" sz="2400" dirty="0">
                <a:latin typeface="Arial Narrow" panose="020B0606020202030204" pitchFamily="34" charset="0"/>
                <a:cs typeface="Arial" panose="020B0604020202020204" pitchFamily="34" charset="0"/>
              </a:rPr>
              <a:t>(50:1-10)</a:t>
            </a:r>
          </a:p>
          <a:p>
            <a:pPr marL="914400" lvl="1" indent="-457200">
              <a:buFont typeface="+mj-lt"/>
              <a:buAutoNum type="arabicPeriod"/>
            </a:pPr>
            <a:r>
              <a:rPr lang="en-US" sz="2400" i="1" dirty="0">
                <a:latin typeface="Arial Narrow" panose="020B0606020202030204" pitchFamily="34" charset="0"/>
                <a:cs typeface="Arial" panose="020B0604020202020204" pitchFamily="34" charset="0"/>
              </a:rPr>
              <a:t>Will get what she is has given to others</a:t>
            </a:r>
            <a:r>
              <a:rPr lang="en-US" sz="2400" dirty="0">
                <a:latin typeface="Arial Narrow" panose="020B0606020202030204" pitchFamily="34" charset="0"/>
                <a:cs typeface="Arial" panose="020B0604020202020204" pitchFamily="34" charset="0"/>
              </a:rPr>
              <a:t> (50:11-20)</a:t>
            </a:r>
          </a:p>
          <a:p>
            <a:pPr marL="914400" lvl="1" indent="-457200">
              <a:buFont typeface="+mj-lt"/>
              <a:buAutoNum type="arabicPeriod"/>
            </a:pPr>
            <a:r>
              <a:rPr lang="en-US" sz="2400" i="1" dirty="0">
                <a:latin typeface="Arial Narrow" panose="020B0606020202030204" pitchFamily="34" charset="0"/>
                <a:cs typeface="Arial" panose="020B0604020202020204" pitchFamily="34" charset="0"/>
              </a:rPr>
              <a:t>Babylon’s pride and power crushed</a:t>
            </a:r>
            <a:r>
              <a:rPr lang="en-US" sz="2400" dirty="0">
                <a:latin typeface="Arial Narrow" panose="020B0606020202030204" pitchFamily="34" charset="0"/>
                <a:cs typeface="Arial" panose="020B0604020202020204" pitchFamily="34" charset="0"/>
              </a:rPr>
              <a:t> (50:21-40)</a:t>
            </a:r>
          </a:p>
          <a:p>
            <a:pPr marL="914400" lvl="1" indent="-457200">
              <a:buFont typeface="+mj-lt"/>
              <a:buAutoNum type="arabicPeriod"/>
            </a:pPr>
            <a:r>
              <a:rPr lang="en-US" sz="2400" i="1" dirty="0">
                <a:latin typeface="Arial Narrow" panose="020B0606020202030204" pitchFamily="34" charset="0"/>
                <a:cs typeface="Arial" panose="020B0604020202020204" pitchFamily="34" charset="0"/>
              </a:rPr>
              <a:t>God uses another nation as a tool against Babylon</a:t>
            </a:r>
            <a:r>
              <a:rPr lang="en-US" sz="2400" dirty="0">
                <a:latin typeface="Arial Narrow" panose="020B0606020202030204" pitchFamily="34" charset="0"/>
                <a:cs typeface="Arial" panose="020B0604020202020204" pitchFamily="34" charset="0"/>
              </a:rPr>
              <a:t> (50:41-46)</a:t>
            </a:r>
          </a:p>
          <a:p>
            <a:pPr marL="914400" lvl="1" indent="-457200">
              <a:buFont typeface="+mj-lt"/>
              <a:buAutoNum type="arabicPeriod"/>
            </a:pPr>
            <a:r>
              <a:rPr lang="en-US" sz="2400" i="1" dirty="0">
                <a:latin typeface="Arial Narrow" panose="020B0606020202030204" pitchFamily="34" charset="0"/>
                <a:cs typeface="Arial" panose="020B0604020202020204" pitchFamily="34" charset="0"/>
              </a:rPr>
              <a:t>The Medes are the tool God uses </a:t>
            </a:r>
            <a:r>
              <a:rPr lang="en-US" sz="2400" dirty="0">
                <a:latin typeface="Arial Narrow" panose="020B0606020202030204" pitchFamily="34" charset="0"/>
                <a:cs typeface="Arial" panose="020B0604020202020204" pitchFamily="34" charset="0"/>
              </a:rPr>
              <a:t>(51:1-14)</a:t>
            </a:r>
          </a:p>
          <a:p>
            <a:pPr marL="914400" lvl="1" indent="-457200">
              <a:buFont typeface="+mj-lt"/>
              <a:buAutoNum type="arabicPeriod"/>
            </a:pPr>
            <a:r>
              <a:rPr lang="en-US" sz="2400" i="1" dirty="0">
                <a:latin typeface="Arial Narrow" panose="020B0606020202030204" pitchFamily="34" charset="0"/>
                <a:cs typeface="Arial" panose="020B0604020202020204" pitchFamily="34" charset="0"/>
              </a:rPr>
              <a:t>God contrasted to idols </a:t>
            </a:r>
            <a:r>
              <a:rPr lang="en-US" sz="2400" dirty="0">
                <a:latin typeface="Arial Narrow" panose="020B0606020202030204" pitchFamily="34" charset="0"/>
                <a:cs typeface="Arial" panose="020B0604020202020204" pitchFamily="34" charset="0"/>
              </a:rPr>
              <a:t>(51:15-19)</a:t>
            </a:r>
          </a:p>
          <a:p>
            <a:pPr marL="914400" lvl="1" indent="-457200">
              <a:buFont typeface="+mj-lt"/>
              <a:buAutoNum type="arabicPeriod"/>
            </a:pPr>
            <a:r>
              <a:rPr lang="en-US" sz="2400" i="1" dirty="0">
                <a:latin typeface="Arial Narrow" panose="020B0606020202030204" pitchFamily="34" charset="0"/>
                <a:cs typeface="Arial" panose="020B0604020202020204" pitchFamily="34" charset="0"/>
              </a:rPr>
              <a:t>The Medes are God’s weapon of war </a:t>
            </a:r>
            <a:r>
              <a:rPr lang="en-US" sz="2400" dirty="0">
                <a:latin typeface="Arial Narrow" panose="020B0606020202030204" pitchFamily="34" charset="0"/>
                <a:cs typeface="Arial" panose="020B0604020202020204" pitchFamily="34" charset="0"/>
              </a:rPr>
              <a:t>(51:20-24)</a:t>
            </a:r>
          </a:p>
          <a:p>
            <a:pPr marL="914400" lvl="1" indent="-457200">
              <a:buFont typeface="+mj-lt"/>
              <a:buAutoNum type="arabicPeriod"/>
            </a:pPr>
            <a:r>
              <a:rPr lang="en-US" sz="2400" i="1" dirty="0">
                <a:latin typeface="Arial Narrow" panose="020B0606020202030204" pitchFamily="34" charset="0"/>
                <a:cs typeface="Arial" panose="020B0604020202020204" pitchFamily="34" charset="0"/>
              </a:rPr>
              <a:t>Babylon is doomed </a:t>
            </a:r>
            <a:r>
              <a:rPr lang="en-US" sz="2400" dirty="0">
                <a:latin typeface="Arial Narrow" panose="020B0606020202030204" pitchFamily="34" charset="0"/>
                <a:cs typeface="Arial" panose="020B0604020202020204" pitchFamily="34" charset="0"/>
              </a:rPr>
              <a:t>(51:25-33)</a:t>
            </a:r>
          </a:p>
          <a:p>
            <a:pPr marL="914400" lvl="1" indent="-457200">
              <a:buFont typeface="+mj-lt"/>
              <a:buAutoNum type="arabicPeriod"/>
            </a:pPr>
            <a:r>
              <a:rPr lang="en-US" sz="2400" dirty="0">
                <a:latin typeface="Arial Narrow" panose="020B0606020202030204" pitchFamily="34" charset="0"/>
                <a:cs typeface="Arial" panose="020B0604020202020204" pitchFamily="34" charset="0"/>
              </a:rPr>
              <a:t>Jerusalem’s cry and the Lord’s answer (51:34-58)</a:t>
            </a:r>
          </a:p>
          <a:p>
            <a:pPr marL="1371600" lvl="2"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Jerusalem’s cry (vv. 34-35)</a:t>
            </a:r>
          </a:p>
          <a:p>
            <a:pPr marL="1371600" lvl="2" indent="-457200">
              <a:buFont typeface="Arial" panose="020B0604020202020204" pitchFamily="34" charset="0"/>
              <a:buChar char="•"/>
            </a:pPr>
            <a:r>
              <a:rPr lang="en-US" sz="2400" dirty="0">
                <a:latin typeface="Arial Narrow" panose="020B0606020202030204" pitchFamily="34" charset="0"/>
                <a:cs typeface="Arial" panose="020B0604020202020204" pitchFamily="34" charset="0"/>
              </a:rPr>
              <a:t>Lord’s response (vv. 36-58)</a:t>
            </a:r>
          </a:p>
          <a:p>
            <a:pPr marL="1828800" lvl="3" indent="-457200">
              <a:buFont typeface="Wingdings" panose="05000000000000000000" pitchFamily="2" charset="2"/>
              <a:buChar char="ü"/>
            </a:pPr>
            <a:r>
              <a:rPr lang="en-US" sz="2400" dirty="0">
                <a:latin typeface="Arial Narrow" panose="020B0606020202030204" pitchFamily="34" charset="0"/>
                <a:cs typeface="Arial" panose="020B0604020202020204" pitchFamily="34" charset="0"/>
              </a:rPr>
              <a:t>Punish Babylon (vv. 36-45)</a:t>
            </a:r>
          </a:p>
          <a:p>
            <a:pPr marL="1828800" lvl="3" indent="-457200">
              <a:buFont typeface="Wingdings" panose="05000000000000000000" pitchFamily="2" charset="2"/>
              <a:buChar char="ü"/>
            </a:pPr>
            <a:r>
              <a:rPr lang="en-US" sz="2400" dirty="0">
                <a:latin typeface="Arial Narrow" panose="020B0606020202030204" pitchFamily="34" charset="0"/>
                <a:cs typeface="Arial" panose="020B0604020202020204" pitchFamily="34" charset="0"/>
              </a:rPr>
              <a:t>My people delivered (vv. 46-58)</a:t>
            </a:r>
          </a:p>
        </p:txBody>
      </p:sp>
    </p:spTree>
    <p:extLst>
      <p:ext uri="{BB962C8B-B14F-4D97-AF65-F5344CB8AC3E}">
        <p14:creationId xmlns:p14="http://schemas.microsoft.com/office/powerpoint/2010/main" val="255932595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11" end="11"/>
                                            </p:txEl>
                                          </p:spTgt>
                                        </p:tgtEl>
                                        <p:attrNameLst>
                                          <p:attrName>style.visibility</p:attrName>
                                        </p:attrNameLst>
                                      </p:cBhvr>
                                      <p:to>
                                        <p:strVal val="visible"/>
                                      </p:to>
                                    </p:set>
                                    <p:animEffect transition="in" filter="fade">
                                      <p:cBhvr>
                                        <p:cTn id="7" dur="1000"/>
                                        <p:tgtEl>
                                          <p:spTgt spid="2">
                                            <p:txEl>
                                              <p:pRg st="11" end="11"/>
                                            </p:txEl>
                                          </p:spTgt>
                                        </p:tgtEl>
                                      </p:cBhvr>
                                    </p:animEffect>
                                    <p:anim calcmode="lin" valueType="num">
                                      <p:cBhvr>
                                        <p:cTn id="8" dur="1000" fill="hold"/>
                                        <p:tgtEl>
                                          <p:spTgt spid="2">
                                            <p:txEl>
                                              <p:pRg st="11" end="1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12" end="12"/>
                                            </p:txEl>
                                          </p:spTgt>
                                        </p:tgtEl>
                                        <p:attrNameLst>
                                          <p:attrName>style.visibility</p:attrName>
                                        </p:attrNameLst>
                                      </p:cBhvr>
                                      <p:to>
                                        <p:strVal val="visible"/>
                                      </p:to>
                                    </p:set>
                                    <p:animEffect transition="in" filter="fade">
                                      <p:cBhvr>
                                        <p:cTn id="14" dur="1000"/>
                                        <p:tgtEl>
                                          <p:spTgt spid="2">
                                            <p:txEl>
                                              <p:pRg st="12" end="12"/>
                                            </p:txEl>
                                          </p:spTgt>
                                        </p:tgtEl>
                                      </p:cBhvr>
                                    </p:animEffect>
                                    <p:anim calcmode="lin" valueType="num">
                                      <p:cBhvr>
                                        <p:cTn id="15" dur="1000" fill="hold"/>
                                        <p:tgtEl>
                                          <p:spTgt spid="2">
                                            <p:txEl>
                                              <p:pRg st="12" end="1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13" end="13"/>
                                            </p:txEl>
                                          </p:spTgt>
                                        </p:tgtEl>
                                        <p:attrNameLst>
                                          <p:attrName>style.visibility</p:attrName>
                                        </p:attrNameLst>
                                      </p:cBhvr>
                                      <p:to>
                                        <p:strVal val="visible"/>
                                      </p:to>
                                    </p:set>
                                    <p:animEffect transition="in" filter="fade">
                                      <p:cBhvr>
                                        <p:cTn id="21" dur="1000"/>
                                        <p:tgtEl>
                                          <p:spTgt spid="2">
                                            <p:txEl>
                                              <p:pRg st="13" end="13"/>
                                            </p:txEl>
                                          </p:spTgt>
                                        </p:tgtEl>
                                      </p:cBhvr>
                                    </p:animEffect>
                                    <p:anim calcmode="lin" valueType="num">
                                      <p:cBhvr>
                                        <p:cTn id="22" dur="1000" fill="hold"/>
                                        <p:tgtEl>
                                          <p:spTgt spid="2">
                                            <p:txEl>
                                              <p:pRg st="13" end="13"/>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13" end="1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14" end="14"/>
                                            </p:txEl>
                                          </p:spTgt>
                                        </p:tgtEl>
                                        <p:attrNameLst>
                                          <p:attrName>style.visibility</p:attrName>
                                        </p:attrNameLst>
                                      </p:cBhvr>
                                      <p:to>
                                        <p:strVal val="visible"/>
                                      </p:to>
                                    </p:set>
                                    <p:animEffect transition="in" filter="fade">
                                      <p:cBhvr>
                                        <p:cTn id="28" dur="1000"/>
                                        <p:tgtEl>
                                          <p:spTgt spid="2">
                                            <p:txEl>
                                              <p:pRg st="14" end="14"/>
                                            </p:txEl>
                                          </p:spTgt>
                                        </p:tgtEl>
                                      </p:cBhvr>
                                    </p:animEffect>
                                    <p:anim calcmode="lin" valueType="num">
                                      <p:cBhvr>
                                        <p:cTn id="29" dur="1000" fill="hold"/>
                                        <p:tgtEl>
                                          <p:spTgt spid="2">
                                            <p:txEl>
                                              <p:pRg st="14" end="14"/>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14" end="1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51CD9E-2275-4C10-9CFC-C95548DB3C0D}"/>
              </a:ext>
            </a:extLst>
          </p:cNvPr>
          <p:cNvSpPr txBox="1"/>
          <p:nvPr/>
        </p:nvSpPr>
        <p:spPr>
          <a:xfrm>
            <a:off x="905691" y="518214"/>
            <a:ext cx="7550332" cy="5047536"/>
          </a:xfrm>
          <a:prstGeom prst="rect">
            <a:avLst/>
          </a:prstGeom>
          <a:noFill/>
        </p:spPr>
        <p:txBody>
          <a:bodyPr wrap="square" rtlCol="0">
            <a:spAutoFit/>
          </a:bodyPr>
          <a:lstStyle/>
          <a:p>
            <a:pPr marL="457200" indent="-457200" algn="l">
              <a:buFont typeface="+mj-lt"/>
              <a:buAutoNum type="alphaUcPeriod" startAt="7"/>
            </a:pPr>
            <a:r>
              <a:rPr lang="en-US" sz="2400" dirty="0">
                <a:latin typeface="Arial Narrow" panose="020B0606020202030204" pitchFamily="34" charset="0"/>
                <a:cs typeface="Arial" panose="020B0604020202020204" pitchFamily="34" charset="0"/>
              </a:rPr>
              <a:t>Babylon (50-51)</a:t>
            </a:r>
          </a:p>
          <a:p>
            <a:pPr marL="457200" indent="-457200" algn="l">
              <a:buFont typeface="+mj-lt"/>
              <a:buAutoNum type="alphaUcPeriod" startAt="7"/>
            </a:pPr>
            <a:endParaRPr lang="en-US" sz="1000" dirty="0">
              <a:latin typeface="Arial Narrow" panose="020B0606020202030204" pitchFamily="34" charset="0"/>
              <a:cs typeface="Arial" panose="020B0604020202020204" pitchFamily="34" charset="0"/>
            </a:endParaRPr>
          </a:p>
          <a:p>
            <a:pPr marL="914400" lvl="1" indent="-457200">
              <a:buFont typeface="+mj-lt"/>
              <a:buAutoNum type="arabicPeriod"/>
            </a:pPr>
            <a:r>
              <a:rPr lang="en-US" sz="2400" i="1" dirty="0">
                <a:latin typeface="Arial Narrow" panose="020B0606020202030204" pitchFamily="34" charset="0"/>
                <a:cs typeface="Arial" panose="020B0604020202020204" pitchFamily="34" charset="0"/>
              </a:rPr>
              <a:t>Babylon will fall </a:t>
            </a:r>
            <a:r>
              <a:rPr lang="en-US" sz="2400" dirty="0">
                <a:latin typeface="Arial Narrow" panose="020B0606020202030204" pitchFamily="34" charset="0"/>
                <a:cs typeface="Arial" panose="020B0604020202020204" pitchFamily="34" charset="0"/>
              </a:rPr>
              <a:t>(50:1-10)</a:t>
            </a:r>
          </a:p>
          <a:p>
            <a:pPr marL="914400" lvl="1" indent="-457200">
              <a:buFont typeface="+mj-lt"/>
              <a:buAutoNum type="arabicPeriod"/>
            </a:pPr>
            <a:r>
              <a:rPr lang="en-US" sz="2400" i="1" dirty="0">
                <a:latin typeface="Arial Narrow" panose="020B0606020202030204" pitchFamily="34" charset="0"/>
                <a:cs typeface="Arial" panose="020B0604020202020204" pitchFamily="34" charset="0"/>
              </a:rPr>
              <a:t>Will get what she is has given to others</a:t>
            </a:r>
            <a:r>
              <a:rPr lang="en-US" sz="2400" dirty="0">
                <a:latin typeface="Arial Narrow" panose="020B0606020202030204" pitchFamily="34" charset="0"/>
                <a:cs typeface="Arial" panose="020B0604020202020204" pitchFamily="34" charset="0"/>
              </a:rPr>
              <a:t> (50:11-20)</a:t>
            </a:r>
          </a:p>
          <a:p>
            <a:pPr marL="914400" lvl="1" indent="-457200">
              <a:buFont typeface="+mj-lt"/>
              <a:buAutoNum type="arabicPeriod"/>
            </a:pPr>
            <a:r>
              <a:rPr lang="en-US" sz="2400" i="1" dirty="0">
                <a:latin typeface="Arial Narrow" panose="020B0606020202030204" pitchFamily="34" charset="0"/>
                <a:cs typeface="Arial" panose="020B0604020202020204" pitchFamily="34" charset="0"/>
              </a:rPr>
              <a:t>Babylon’s pride and power crushed</a:t>
            </a:r>
            <a:r>
              <a:rPr lang="en-US" sz="2400" dirty="0">
                <a:latin typeface="Arial Narrow" panose="020B0606020202030204" pitchFamily="34" charset="0"/>
                <a:cs typeface="Arial" panose="020B0604020202020204" pitchFamily="34" charset="0"/>
              </a:rPr>
              <a:t> (50:21-40)</a:t>
            </a:r>
          </a:p>
          <a:p>
            <a:pPr marL="914400" lvl="1" indent="-457200">
              <a:buFont typeface="+mj-lt"/>
              <a:buAutoNum type="arabicPeriod"/>
            </a:pPr>
            <a:r>
              <a:rPr lang="en-US" sz="2400" i="1" dirty="0">
                <a:latin typeface="Arial Narrow" panose="020B0606020202030204" pitchFamily="34" charset="0"/>
                <a:cs typeface="Arial" panose="020B0604020202020204" pitchFamily="34" charset="0"/>
              </a:rPr>
              <a:t>God uses another nation as a tool against Babylon</a:t>
            </a:r>
            <a:r>
              <a:rPr lang="en-US" sz="2400" dirty="0">
                <a:latin typeface="Arial Narrow" panose="020B0606020202030204" pitchFamily="34" charset="0"/>
                <a:cs typeface="Arial" panose="020B0604020202020204" pitchFamily="34" charset="0"/>
              </a:rPr>
              <a:t> (50:41-46)</a:t>
            </a:r>
          </a:p>
          <a:p>
            <a:pPr marL="914400" lvl="1" indent="-457200">
              <a:buFont typeface="+mj-lt"/>
              <a:buAutoNum type="arabicPeriod"/>
            </a:pPr>
            <a:r>
              <a:rPr lang="en-US" sz="2400" i="1" dirty="0">
                <a:latin typeface="Arial Narrow" panose="020B0606020202030204" pitchFamily="34" charset="0"/>
                <a:cs typeface="Arial" panose="020B0604020202020204" pitchFamily="34" charset="0"/>
              </a:rPr>
              <a:t>The Medes are the tool God uses </a:t>
            </a:r>
            <a:r>
              <a:rPr lang="en-US" sz="2400" dirty="0">
                <a:latin typeface="Arial Narrow" panose="020B0606020202030204" pitchFamily="34" charset="0"/>
                <a:cs typeface="Arial" panose="020B0604020202020204" pitchFamily="34" charset="0"/>
              </a:rPr>
              <a:t>(51:1-14)</a:t>
            </a:r>
          </a:p>
          <a:p>
            <a:pPr marL="914400" lvl="1" indent="-457200">
              <a:buFont typeface="+mj-lt"/>
              <a:buAutoNum type="arabicPeriod"/>
            </a:pPr>
            <a:r>
              <a:rPr lang="en-US" sz="2400" i="1" dirty="0">
                <a:latin typeface="Arial Narrow" panose="020B0606020202030204" pitchFamily="34" charset="0"/>
                <a:cs typeface="Arial" panose="020B0604020202020204" pitchFamily="34" charset="0"/>
              </a:rPr>
              <a:t>God contrasted to idols </a:t>
            </a:r>
            <a:r>
              <a:rPr lang="en-US" sz="2400" dirty="0">
                <a:latin typeface="Arial Narrow" panose="020B0606020202030204" pitchFamily="34" charset="0"/>
                <a:cs typeface="Arial" panose="020B0604020202020204" pitchFamily="34" charset="0"/>
              </a:rPr>
              <a:t>(51:15-19)</a:t>
            </a:r>
          </a:p>
          <a:p>
            <a:pPr marL="914400" lvl="1" indent="-457200">
              <a:buFont typeface="+mj-lt"/>
              <a:buAutoNum type="arabicPeriod"/>
            </a:pPr>
            <a:r>
              <a:rPr lang="en-US" sz="2400" i="1" dirty="0">
                <a:latin typeface="Arial Narrow" panose="020B0606020202030204" pitchFamily="34" charset="0"/>
                <a:cs typeface="Arial" panose="020B0604020202020204" pitchFamily="34" charset="0"/>
              </a:rPr>
              <a:t>The Medes are God’s weapon of war </a:t>
            </a:r>
            <a:r>
              <a:rPr lang="en-US" sz="2400" dirty="0">
                <a:latin typeface="Arial Narrow" panose="020B0606020202030204" pitchFamily="34" charset="0"/>
                <a:cs typeface="Arial" panose="020B0604020202020204" pitchFamily="34" charset="0"/>
              </a:rPr>
              <a:t>(51:20-24)</a:t>
            </a:r>
          </a:p>
          <a:p>
            <a:pPr marL="914400" lvl="1" indent="-457200">
              <a:buFont typeface="+mj-lt"/>
              <a:buAutoNum type="arabicPeriod"/>
            </a:pPr>
            <a:r>
              <a:rPr lang="en-US" sz="2400" i="1" dirty="0">
                <a:latin typeface="Arial Narrow" panose="020B0606020202030204" pitchFamily="34" charset="0"/>
                <a:cs typeface="Arial" panose="020B0604020202020204" pitchFamily="34" charset="0"/>
              </a:rPr>
              <a:t>Babylon is doomed </a:t>
            </a:r>
            <a:r>
              <a:rPr lang="en-US" sz="2400" dirty="0">
                <a:latin typeface="Arial Narrow" panose="020B0606020202030204" pitchFamily="34" charset="0"/>
                <a:cs typeface="Arial" panose="020B0604020202020204" pitchFamily="34" charset="0"/>
              </a:rPr>
              <a:t>(51:25-33)</a:t>
            </a:r>
          </a:p>
          <a:p>
            <a:pPr marL="914400" lvl="1" indent="-457200">
              <a:buFont typeface="+mj-lt"/>
              <a:buAutoNum type="arabicPeriod"/>
            </a:pPr>
            <a:r>
              <a:rPr lang="en-US" sz="2400" dirty="0">
                <a:latin typeface="Arial Narrow" panose="020B0606020202030204" pitchFamily="34" charset="0"/>
                <a:cs typeface="Arial" panose="020B0604020202020204" pitchFamily="34" charset="0"/>
              </a:rPr>
              <a:t>Jerusalem’s cry and the Lord’s answer (51:34-58)</a:t>
            </a:r>
          </a:p>
          <a:p>
            <a:pPr marL="914400" lvl="1" indent="-457200">
              <a:buFont typeface="+mj-lt"/>
              <a:buAutoNum type="arabicPeriod"/>
            </a:pPr>
            <a:r>
              <a:rPr lang="en-US" sz="2400" dirty="0">
                <a:latin typeface="Arial Narrow" panose="020B0606020202030204" pitchFamily="34" charset="0"/>
                <a:cs typeface="Arial" panose="020B0604020202020204" pitchFamily="34" charset="0"/>
              </a:rPr>
              <a:t>Jeremiah instructs </a:t>
            </a:r>
            <a:r>
              <a:rPr lang="en-US" sz="2400" dirty="0" err="1">
                <a:latin typeface="Arial Narrow" panose="020B0606020202030204" pitchFamily="34" charset="0"/>
                <a:cs typeface="Arial" panose="020B0604020202020204" pitchFamily="34" charset="0"/>
              </a:rPr>
              <a:t>Seraiah</a:t>
            </a:r>
            <a:r>
              <a:rPr lang="en-US" sz="2400" dirty="0">
                <a:latin typeface="Arial Narrow" panose="020B0606020202030204" pitchFamily="34" charset="0"/>
                <a:cs typeface="Arial" panose="020B0604020202020204" pitchFamily="34" charset="0"/>
              </a:rPr>
              <a:t> to demonstrate Babylon’s fall (51:59-64)</a:t>
            </a:r>
          </a:p>
        </p:txBody>
      </p:sp>
    </p:spTree>
    <p:extLst>
      <p:ext uri="{BB962C8B-B14F-4D97-AF65-F5344CB8AC3E}">
        <p14:creationId xmlns:p14="http://schemas.microsoft.com/office/powerpoint/2010/main" val="10363526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EA1BCBB4-26A1-4303-9A11-9F3752930476}"/>
              </a:ext>
            </a:extLst>
          </p:cNvPr>
          <p:cNvSpPr/>
          <p:nvPr/>
        </p:nvSpPr>
        <p:spPr>
          <a:xfrm>
            <a:off x="679268" y="4498981"/>
            <a:ext cx="6087291" cy="435429"/>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2" name="TextBox 1">
            <a:extLst>
              <a:ext uri="{FF2B5EF4-FFF2-40B4-BE49-F238E27FC236}">
                <a16:creationId xmlns:a16="http://schemas.microsoft.com/office/drawing/2014/main" id="{EE14FE02-E3AC-49BC-9804-29EECF602C69}"/>
              </a:ext>
            </a:extLst>
          </p:cNvPr>
          <p:cNvSpPr txBox="1"/>
          <p:nvPr/>
        </p:nvSpPr>
        <p:spPr>
          <a:xfrm>
            <a:off x="757646" y="440872"/>
            <a:ext cx="7628708" cy="4493538"/>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2400" b="1" i="0" u="sng" strike="noStrike" kern="1200" cap="none" spc="0" normalizeH="0" baseline="0" noProof="0" dirty="0">
                <a:ln>
                  <a:noFill/>
                </a:ln>
                <a:solidFill>
                  <a:srgbClr val="000000"/>
                </a:solidFill>
                <a:effectLst/>
                <a:uLnTx/>
                <a:uFillTx/>
                <a:latin typeface="Arial Narrow" pitchFamily="34" charset="0"/>
                <a:ea typeface="+mn-ea"/>
                <a:cs typeface="+mn-cs"/>
              </a:rPr>
              <a:t>National – Messages to Judah </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(2-33)</a:t>
            </a:r>
          </a:p>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2400" b="1" i="0" u="sng" strike="noStrike" kern="1200" cap="none" spc="0" normalizeH="0" baseline="0" noProof="0" dirty="0">
                <a:ln>
                  <a:noFill/>
                </a:ln>
                <a:solidFill>
                  <a:srgbClr val="000000"/>
                </a:solidFill>
                <a:effectLst/>
                <a:uLnTx/>
                <a:uFillTx/>
                <a:latin typeface="Arial Narrow" pitchFamily="34" charset="0"/>
                <a:ea typeface="+mn-ea"/>
                <a:cs typeface="+mn-cs"/>
              </a:rPr>
              <a:t>Personal – Jeremiah’s Suffering </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(34-45)</a:t>
            </a:r>
          </a:p>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2400" b="1" i="0" u="sng" strike="noStrike" kern="1200" cap="none" spc="0" normalizeH="0" baseline="0" noProof="0" dirty="0">
                <a:ln>
                  <a:noFill/>
                </a:ln>
                <a:solidFill>
                  <a:srgbClr val="000000"/>
                </a:solidFill>
                <a:effectLst/>
                <a:uLnTx/>
                <a:uFillTx/>
                <a:latin typeface="Arial Narrow" pitchFamily="34" charset="0"/>
                <a:ea typeface="+mn-ea"/>
                <a:cs typeface="+mn-cs"/>
              </a:rPr>
              <a:t>International – Message to the Nations</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 (46-52)</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endParaRPr kumimoji="0" lang="en-US" sz="1000" b="0" i="1" u="none" strike="noStrike" kern="1200" cap="none" spc="0" normalizeH="0" baseline="0" noProof="0" dirty="0">
              <a:ln>
                <a:noFill/>
              </a:ln>
              <a:solidFill>
                <a:srgbClr val="000000"/>
              </a:solidFill>
              <a:effectLst/>
              <a:uLnTx/>
              <a:uFillTx/>
              <a:latin typeface="Arial Narrow" pitchFamily="34" charset="0"/>
              <a:ea typeface="+mn-ea"/>
              <a:cs typeface="+mn-cs"/>
            </a:endParaRP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Egypt</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 (46)</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Philistia</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 (47)</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Moab </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(48)</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Ammon</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 (49:1-6)</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Edom</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 (49:7-22)</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Syria, </a:t>
            </a:r>
            <a:r>
              <a:rPr kumimoji="0" lang="en-US" sz="2400" b="0" i="1" u="none" strike="noStrike" kern="1200" cap="none" spc="0" normalizeH="0" baseline="0" noProof="0" dirty="0" err="1">
                <a:ln>
                  <a:noFill/>
                </a:ln>
                <a:solidFill>
                  <a:srgbClr val="000000"/>
                </a:solidFill>
                <a:effectLst/>
                <a:uLnTx/>
                <a:uFillTx/>
                <a:latin typeface="Arial Narrow" pitchFamily="34" charset="0"/>
                <a:ea typeface="+mn-ea"/>
                <a:cs typeface="+mn-cs"/>
              </a:rPr>
              <a:t>Kedar</a:t>
            </a: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 Elam </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(49:23-39)</a:t>
            </a:r>
          </a:p>
          <a:p>
            <a:pPr marL="971550" marR="0" lvl="1"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1" u="none" strike="noStrike" kern="1200" cap="none" spc="0" normalizeH="0" baseline="0" noProof="0" dirty="0">
                <a:ln>
                  <a:noFill/>
                </a:ln>
                <a:solidFill>
                  <a:srgbClr val="000000"/>
                </a:solidFill>
                <a:effectLst/>
                <a:uLnTx/>
                <a:uFillTx/>
                <a:latin typeface="Arial Narrow" pitchFamily="34" charset="0"/>
                <a:ea typeface="+mn-ea"/>
                <a:cs typeface="+mn-cs"/>
              </a:rPr>
              <a:t>Babylon </a:t>
            </a: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(50-51)</a:t>
            </a:r>
            <a:endParaRPr kumimoji="0" lang="en-US" sz="2800" b="0" i="0" u="none" strike="noStrike" kern="1200" cap="none" spc="0" normalizeH="0" baseline="0" noProof="0" dirty="0">
              <a:ln>
                <a:noFill/>
              </a:ln>
              <a:solidFill>
                <a:srgbClr val="000000"/>
              </a:solidFill>
              <a:effectLst/>
              <a:uLnTx/>
              <a:uFillTx/>
              <a:latin typeface="Arial Narrow" pitchFamily="34" charset="0"/>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 typeface="+mj-lt"/>
              <a:buAutoNum type="romanUcPeriod"/>
              <a:tabLst/>
              <a:defRPr/>
            </a:pPr>
            <a:endParaRPr kumimoji="0" lang="en-US" sz="1200" b="0" i="0" u="none" strike="noStrike" kern="1200" cap="none" spc="0" normalizeH="0" baseline="0" noProof="0" dirty="0">
              <a:ln>
                <a:noFill/>
              </a:ln>
              <a:solidFill>
                <a:srgbClr val="000000"/>
              </a:solidFill>
              <a:effectLst/>
              <a:uLnTx/>
              <a:uFillTx/>
              <a:latin typeface="Arial Narrow" pitchFamily="34" charset="0"/>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Narrow" pitchFamily="34" charset="0"/>
                <a:ea typeface="+mn-ea"/>
                <a:cs typeface="+mn-cs"/>
              </a:rPr>
              <a:t>Conclusion: The prophet’s captivity and release (52)</a:t>
            </a:r>
          </a:p>
        </p:txBody>
      </p:sp>
    </p:spTree>
    <p:extLst>
      <p:ext uri="{BB962C8B-B14F-4D97-AF65-F5344CB8AC3E}">
        <p14:creationId xmlns:p14="http://schemas.microsoft.com/office/powerpoint/2010/main" val="419479982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1B8E4B1-9FB6-4BB3-9D8C-6D373E6981E4}"/>
              </a:ext>
            </a:extLst>
          </p:cNvPr>
          <p:cNvSpPr/>
          <p:nvPr/>
        </p:nvSpPr>
        <p:spPr>
          <a:xfrm>
            <a:off x="718587" y="457592"/>
            <a:ext cx="6018892" cy="461665"/>
          </a:xfrm>
          <a:prstGeom prst="rect">
            <a:avLst/>
          </a:prstGeom>
        </p:spPr>
        <p:txBody>
          <a:bodyPr wrap="none">
            <a:spAutoFit/>
          </a:bodyPr>
          <a:lstStyle/>
          <a:p>
            <a:pPr marL="514350" lvl="0" indent="-514350">
              <a:defRPr/>
            </a:pPr>
            <a:r>
              <a:rPr lang="en-US" sz="2400" dirty="0">
                <a:solidFill>
                  <a:srgbClr val="000000"/>
                </a:solidFill>
                <a:latin typeface="Arial Narrow" pitchFamily="34" charset="0"/>
              </a:rPr>
              <a:t>Conclusion: The prophet’s captivity and release (52)</a:t>
            </a:r>
          </a:p>
        </p:txBody>
      </p:sp>
      <p:sp>
        <p:nvSpPr>
          <p:cNvPr id="3" name="Rectangle: Rounded Corners 2">
            <a:extLst>
              <a:ext uri="{FF2B5EF4-FFF2-40B4-BE49-F238E27FC236}">
                <a16:creationId xmlns:a16="http://schemas.microsoft.com/office/drawing/2014/main" id="{C1B04E17-FF51-4AA5-8A12-13D37861B71C}"/>
              </a:ext>
            </a:extLst>
          </p:cNvPr>
          <p:cNvSpPr/>
          <p:nvPr/>
        </p:nvSpPr>
        <p:spPr>
          <a:xfrm>
            <a:off x="905691" y="1045027"/>
            <a:ext cx="7332617" cy="670561"/>
          </a:xfrm>
          <a:prstGeom prst="roundRect">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Not the prophet’s own captivity &amp; release, </a:t>
            </a:r>
          </a:p>
          <a:p>
            <a:pPr algn="ctr"/>
            <a:r>
              <a:rPr lang="en-US" dirty="0">
                <a:solidFill>
                  <a:schemeClr val="bg1"/>
                </a:solidFill>
              </a:rPr>
              <a:t>But that of which he prophesied</a:t>
            </a:r>
          </a:p>
        </p:txBody>
      </p:sp>
      <p:sp>
        <p:nvSpPr>
          <p:cNvPr id="4" name="TextBox 3">
            <a:extLst>
              <a:ext uri="{FF2B5EF4-FFF2-40B4-BE49-F238E27FC236}">
                <a16:creationId xmlns:a16="http://schemas.microsoft.com/office/drawing/2014/main" id="{C862D1FD-45AF-4DAC-924A-019F729D4819}"/>
              </a:ext>
            </a:extLst>
          </p:cNvPr>
          <p:cNvSpPr txBox="1"/>
          <p:nvPr/>
        </p:nvSpPr>
        <p:spPr>
          <a:xfrm>
            <a:off x="1105987" y="2130580"/>
            <a:ext cx="6932023" cy="1938992"/>
          </a:xfrm>
          <a:prstGeom prst="rect">
            <a:avLst/>
          </a:prstGeom>
          <a:noFill/>
        </p:spPr>
        <p:txBody>
          <a:bodyPr wrap="square" rtlCol="0">
            <a:spAutoFit/>
          </a:bodyPr>
          <a:lstStyle/>
          <a:p>
            <a:pPr marL="342900" indent="-342900" algn="l">
              <a:buFont typeface="Arial" panose="020B0604020202020204" pitchFamily="34" charset="0"/>
              <a:buChar char="•"/>
            </a:pPr>
            <a:r>
              <a:rPr lang="en-US" sz="2400" dirty="0">
                <a:latin typeface="Arial Narrow" panose="020B0606020202030204" pitchFamily="34" charset="0"/>
                <a:cs typeface="Arial" panose="020B0604020202020204" pitchFamily="34" charset="0"/>
              </a:rPr>
              <a:t>Jerusalem falls and Zedekiah taken (vv. 1-11)</a:t>
            </a:r>
          </a:p>
          <a:p>
            <a:pPr marL="342900" indent="-342900" algn="l">
              <a:buFont typeface="Arial" panose="020B0604020202020204" pitchFamily="34" charset="0"/>
              <a:buChar char="•"/>
            </a:pPr>
            <a:r>
              <a:rPr lang="en-US" sz="2400" dirty="0">
                <a:latin typeface="Arial Narrow" panose="020B0606020202030204" pitchFamily="34" charset="0"/>
                <a:cs typeface="Arial" panose="020B0604020202020204" pitchFamily="34" charset="0"/>
              </a:rPr>
              <a:t>City and temple destroyed (vv. 12-16)</a:t>
            </a:r>
          </a:p>
          <a:p>
            <a:pPr marL="342900" indent="-342900" algn="l">
              <a:buFont typeface="Arial" panose="020B0604020202020204" pitchFamily="34" charset="0"/>
              <a:buChar char="•"/>
            </a:pPr>
            <a:r>
              <a:rPr lang="en-US" sz="2400" dirty="0">
                <a:latin typeface="Arial Narrow" panose="020B0606020202030204" pitchFamily="34" charset="0"/>
                <a:cs typeface="Arial" panose="020B0604020202020204" pitchFamily="34" charset="0"/>
              </a:rPr>
              <a:t>Took all gold, silver, and bronze (vv. 17-23)</a:t>
            </a:r>
          </a:p>
          <a:p>
            <a:pPr marL="342900" indent="-342900" algn="l">
              <a:buFont typeface="Arial" panose="020B0604020202020204" pitchFamily="34" charset="0"/>
              <a:buChar char="•"/>
            </a:pPr>
            <a:r>
              <a:rPr lang="en-US" sz="2400" dirty="0">
                <a:latin typeface="Arial Narrow" panose="020B0606020202030204" pitchFamily="34" charset="0"/>
                <a:cs typeface="Arial" panose="020B0604020202020204" pitchFamily="34" charset="0"/>
              </a:rPr>
              <a:t>Chief officials taken captive (vv. 24-30)</a:t>
            </a:r>
          </a:p>
          <a:p>
            <a:pPr marL="342900" indent="-342900" algn="l">
              <a:buFont typeface="Arial" panose="020B0604020202020204" pitchFamily="34" charset="0"/>
              <a:buChar char="•"/>
            </a:pPr>
            <a:r>
              <a:rPr lang="en-US" sz="2400" dirty="0">
                <a:latin typeface="Arial Narrow" panose="020B0606020202030204" pitchFamily="34" charset="0"/>
                <a:cs typeface="Arial" panose="020B0604020202020204" pitchFamily="34" charset="0"/>
              </a:rPr>
              <a:t>Release of Jehoiachin (vv. 31-34)</a:t>
            </a:r>
          </a:p>
        </p:txBody>
      </p:sp>
    </p:spTree>
    <p:extLst>
      <p:ext uri="{BB962C8B-B14F-4D97-AF65-F5344CB8AC3E}">
        <p14:creationId xmlns:p14="http://schemas.microsoft.com/office/powerpoint/2010/main" val="377297598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522F56B-0236-429E-9F0F-59560DCEBC83}"/>
              </a:ext>
            </a:extLst>
          </p:cNvPr>
          <p:cNvSpPr txBox="1"/>
          <p:nvPr/>
        </p:nvSpPr>
        <p:spPr>
          <a:xfrm>
            <a:off x="1040674" y="592183"/>
            <a:ext cx="7062651" cy="584775"/>
          </a:xfrm>
          <a:prstGeom prst="rect">
            <a:avLst/>
          </a:prstGeom>
          <a:noFill/>
        </p:spPr>
        <p:txBody>
          <a:bodyPr wrap="square" rtlCol="0">
            <a:spAutoFit/>
          </a:bodyPr>
          <a:lstStyle/>
          <a:p>
            <a:pPr algn="ctr"/>
            <a:r>
              <a:rPr lang="en-US" sz="3200" b="1" u="sng" dirty="0">
                <a:latin typeface="Arial" panose="020B0604020202020204" pitchFamily="34" charset="0"/>
                <a:cs typeface="Arial" panose="020B0604020202020204" pitchFamily="34" charset="0"/>
              </a:rPr>
              <a:t>The Number of Captives (52:24-30)</a:t>
            </a:r>
          </a:p>
        </p:txBody>
      </p:sp>
      <p:sp>
        <p:nvSpPr>
          <p:cNvPr id="5" name="Rectangle 4">
            <a:extLst>
              <a:ext uri="{FF2B5EF4-FFF2-40B4-BE49-F238E27FC236}">
                <a16:creationId xmlns:a16="http://schemas.microsoft.com/office/drawing/2014/main" id="{4179107D-2F0A-4867-B53C-2BF55C61ACC4}"/>
              </a:ext>
            </a:extLst>
          </p:cNvPr>
          <p:cNvSpPr/>
          <p:nvPr/>
        </p:nvSpPr>
        <p:spPr>
          <a:xfrm>
            <a:off x="2285999" y="1702820"/>
            <a:ext cx="4572000" cy="2330766"/>
          </a:xfrm>
          <a:prstGeom prst="rect">
            <a:avLst/>
          </a:prstGeom>
        </p:spPr>
        <p:txBody>
          <a:bodyPr>
            <a:spAutoFit/>
          </a:bodyPr>
          <a:lstStyle/>
          <a:p>
            <a:pPr algn="ctr"/>
            <a:r>
              <a:rPr lang="en-US" sz="3200" dirty="0">
                <a:latin typeface="Arial Narrow" panose="020B0606020202030204" pitchFamily="34" charset="0"/>
              </a:rPr>
              <a:t>4,600</a:t>
            </a:r>
            <a:endParaRPr lang="en-US" sz="2400" dirty="0">
              <a:latin typeface="Arial Narrow" panose="020B0606020202030204" pitchFamily="34" charset="0"/>
            </a:endParaRPr>
          </a:p>
          <a:p>
            <a:pPr algn="ctr"/>
            <a:endParaRPr lang="en-US" sz="1000" dirty="0">
              <a:latin typeface="Arial Narrow" panose="020B0606020202030204" pitchFamily="34" charset="0"/>
            </a:endParaRPr>
          </a:p>
          <a:p>
            <a:pPr algn="ctr">
              <a:lnSpc>
                <a:spcPct val="150000"/>
              </a:lnSpc>
            </a:pPr>
            <a:r>
              <a:rPr lang="en-US" sz="2400" dirty="0">
                <a:latin typeface="Arial Narrow" panose="020B0606020202030204" pitchFamily="34" charset="0"/>
              </a:rPr>
              <a:t>3,023 – in  597 BC</a:t>
            </a:r>
          </a:p>
          <a:p>
            <a:pPr algn="ctr">
              <a:lnSpc>
                <a:spcPct val="150000"/>
              </a:lnSpc>
            </a:pPr>
            <a:r>
              <a:rPr lang="en-US" sz="2400" dirty="0">
                <a:latin typeface="Arial Narrow" panose="020B0606020202030204" pitchFamily="34" charset="0"/>
              </a:rPr>
              <a:t>832 – in  586 BC</a:t>
            </a:r>
          </a:p>
          <a:p>
            <a:pPr algn="ctr">
              <a:lnSpc>
                <a:spcPct val="150000"/>
              </a:lnSpc>
            </a:pPr>
            <a:r>
              <a:rPr lang="en-US" sz="2400" dirty="0">
                <a:latin typeface="Arial Narrow" panose="020B0606020202030204" pitchFamily="34" charset="0"/>
              </a:rPr>
              <a:t>745 – in  581 BC</a:t>
            </a:r>
          </a:p>
        </p:txBody>
      </p:sp>
    </p:spTree>
    <p:extLst>
      <p:ext uri="{BB962C8B-B14F-4D97-AF65-F5344CB8AC3E}">
        <p14:creationId xmlns:p14="http://schemas.microsoft.com/office/powerpoint/2010/main" val="9701237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522F56B-0236-429E-9F0F-59560DCEBC83}"/>
              </a:ext>
            </a:extLst>
          </p:cNvPr>
          <p:cNvSpPr txBox="1"/>
          <p:nvPr/>
        </p:nvSpPr>
        <p:spPr>
          <a:xfrm>
            <a:off x="1040674" y="592183"/>
            <a:ext cx="7062651" cy="584775"/>
          </a:xfrm>
          <a:prstGeom prst="rect">
            <a:avLst/>
          </a:prstGeom>
          <a:noFill/>
        </p:spPr>
        <p:txBody>
          <a:bodyPr wrap="square" rtlCol="0">
            <a:spAutoFit/>
          </a:bodyPr>
          <a:lstStyle/>
          <a:p>
            <a:pPr algn="ctr"/>
            <a:r>
              <a:rPr lang="en-US" sz="3200" b="1" u="sng" dirty="0">
                <a:latin typeface="Arial" panose="020B0604020202020204" pitchFamily="34" charset="0"/>
                <a:cs typeface="Arial" panose="020B0604020202020204" pitchFamily="34" charset="0"/>
              </a:rPr>
              <a:t>The Number of Captives (52:24-30)</a:t>
            </a:r>
          </a:p>
        </p:txBody>
      </p:sp>
      <p:sp>
        <p:nvSpPr>
          <p:cNvPr id="6" name="TextBox 5">
            <a:extLst>
              <a:ext uri="{FF2B5EF4-FFF2-40B4-BE49-F238E27FC236}">
                <a16:creationId xmlns:a16="http://schemas.microsoft.com/office/drawing/2014/main" id="{D2F873B0-5B8B-4226-AA91-B8BA12164576}"/>
              </a:ext>
            </a:extLst>
          </p:cNvPr>
          <p:cNvSpPr txBox="1"/>
          <p:nvPr/>
        </p:nvSpPr>
        <p:spPr>
          <a:xfrm>
            <a:off x="722811" y="1628503"/>
            <a:ext cx="7724503" cy="3785652"/>
          </a:xfrm>
          <a:prstGeom prst="rect">
            <a:avLst/>
          </a:prstGeom>
          <a:noFill/>
        </p:spPr>
        <p:txBody>
          <a:bodyPr wrap="square" rtlCol="0">
            <a:spAutoFit/>
          </a:bodyPr>
          <a:lstStyle/>
          <a:p>
            <a:pPr algn="l"/>
            <a:r>
              <a:rPr lang="en-US" sz="2000" dirty="0">
                <a:latin typeface="Arial Narrow" panose="020B0606020202030204" pitchFamily="34" charset="0"/>
                <a:cs typeface="Arial" panose="020B0604020202020204" pitchFamily="34" charset="0"/>
              </a:rPr>
              <a:t>“These verses (28-30) are not intended to record all the deportations of the Jews…Also, these verses are not an attempt to record the sum total of all Jews taken by Nebuchadnezzar. The details and circumstances of these deportations are not revealed in the records and, therefore, are unknown to us. The deportations indicated in Daniel, 2 Kings, and 2 Chronicles are not included in these verses”</a:t>
            </a:r>
          </a:p>
          <a:p>
            <a:pPr algn="l"/>
            <a:endParaRPr lang="en-US" sz="2000" dirty="0">
              <a:latin typeface="Arial Narrow" panose="020B0606020202030204" pitchFamily="34" charset="0"/>
              <a:cs typeface="Arial" panose="020B0604020202020204" pitchFamily="34" charset="0"/>
            </a:endParaRPr>
          </a:p>
          <a:p>
            <a:pPr algn="l"/>
            <a:r>
              <a:rPr lang="en-US" sz="2000" dirty="0">
                <a:latin typeface="Arial Narrow" panose="020B0606020202030204" pitchFamily="34" charset="0"/>
                <a:cs typeface="Arial" panose="020B0604020202020204" pitchFamily="34" charset="0"/>
              </a:rPr>
              <a:t>However, it should be noted that some expositors try to reconcile 2 Kings with these verse in Jeremiah by maintaining that the writer of 2 Kings utilized a different manner of counting and dating from the method used here. For example, some suggest that the record in 2 Kings includes the number of soldiers, while the account here does not.”</a:t>
            </a:r>
          </a:p>
        </p:txBody>
      </p:sp>
      <p:sp>
        <p:nvSpPr>
          <p:cNvPr id="2" name="TextBox 1">
            <a:extLst>
              <a:ext uri="{FF2B5EF4-FFF2-40B4-BE49-F238E27FC236}">
                <a16:creationId xmlns:a16="http://schemas.microsoft.com/office/drawing/2014/main" id="{046D9034-7B74-4D38-B5E9-5CBB00BF26DD}"/>
              </a:ext>
            </a:extLst>
          </p:cNvPr>
          <p:cNvSpPr txBox="1"/>
          <p:nvPr/>
        </p:nvSpPr>
        <p:spPr>
          <a:xfrm>
            <a:off x="894805" y="6081151"/>
            <a:ext cx="7380513" cy="369332"/>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John A. Humphries, </a:t>
            </a:r>
            <a:r>
              <a:rPr lang="en-US" i="1" dirty="0">
                <a:latin typeface="Arial" panose="020B0604020202020204" pitchFamily="34" charset="0"/>
                <a:cs typeface="Arial" panose="020B0604020202020204" pitchFamily="34" charset="0"/>
              </a:rPr>
              <a:t>The Books of Jeremiah and Lamentations</a:t>
            </a:r>
            <a:r>
              <a:rPr lang="en-US" dirty="0">
                <a:latin typeface="Arial" panose="020B0604020202020204" pitchFamily="34" charset="0"/>
                <a:cs typeface="Arial" panose="020B0604020202020204" pitchFamily="34" charset="0"/>
              </a:rPr>
              <a:t>, 531</a:t>
            </a:r>
          </a:p>
        </p:txBody>
      </p:sp>
    </p:spTree>
    <p:extLst>
      <p:ext uri="{BB962C8B-B14F-4D97-AF65-F5344CB8AC3E}">
        <p14:creationId xmlns:p14="http://schemas.microsoft.com/office/powerpoint/2010/main" val="218726966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443F104-7270-4653-8B07-445CE677C519}"/>
              </a:ext>
            </a:extLst>
          </p:cNvPr>
          <p:cNvSpPr txBox="1"/>
          <p:nvPr/>
        </p:nvSpPr>
        <p:spPr>
          <a:xfrm>
            <a:off x="1071880" y="1442720"/>
            <a:ext cx="7000240" cy="1631216"/>
          </a:xfrm>
          <a:prstGeom prst="rect">
            <a:avLst/>
          </a:prstGeom>
          <a:noFill/>
          <a:ln>
            <a:solidFill>
              <a:schemeClr val="bg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Jeremiah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Chapters 34-45</a:t>
            </a:r>
          </a:p>
        </p:txBody>
      </p:sp>
      <p:sp>
        <p:nvSpPr>
          <p:cNvPr id="3" name="TextBox 2">
            <a:extLst>
              <a:ext uri="{FF2B5EF4-FFF2-40B4-BE49-F238E27FC236}">
                <a16:creationId xmlns:a16="http://schemas.microsoft.com/office/drawing/2014/main" id="{DB2F5496-CDA6-4AA4-A44D-22126789B033}"/>
              </a:ext>
            </a:extLst>
          </p:cNvPr>
          <p:cNvSpPr txBox="1"/>
          <p:nvPr/>
        </p:nvSpPr>
        <p:spPr>
          <a:xfrm>
            <a:off x="1158240" y="680720"/>
            <a:ext cx="3078480" cy="461665"/>
          </a:xfrm>
          <a:prstGeom prst="rect">
            <a:avLst/>
          </a:prstGeom>
          <a:noFill/>
        </p:spPr>
        <p:txBody>
          <a:bodyPr wrap="square" rtlCol="0">
            <a:spAutoFit/>
          </a:bodyPr>
          <a:lstStyle/>
          <a:p>
            <a:pPr algn="l"/>
            <a:r>
              <a:rPr lang="en-US" sz="2400" dirty="0">
                <a:latin typeface="Arial" panose="020B0604020202020204" pitchFamily="34" charset="0"/>
                <a:cs typeface="Arial" panose="020B0604020202020204" pitchFamily="34" charset="0"/>
              </a:rPr>
              <a:t>Lessons Learned </a:t>
            </a:r>
          </a:p>
        </p:txBody>
      </p:sp>
      <p:sp>
        <p:nvSpPr>
          <p:cNvPr id="4" name="TextBox 3">
            <a:extLst>
              <a:ext uri="{FF2B5EF4-FFF2-40B4-BE49-F238E27FC236}">
                <a16:creationId xmlns:a16="http://schemas.microsoft.com/office/drawing/2014/main" id="{1A61F9B7-99CF-4858-A5EC-2A4ADA9470C3}"/>
              </a:ext>
            </a:extLst>
          </p:cNvPr>
          <p:cNvSpPr txBox="1"/>
          <p:nvPr/>
        </p:nvSpPr>
        <p:spPr>
          <a:xfrm>
            <a:off x="1071880" y="3351828"/>
            <a:ext cx="7000240" cy="1569660"/>
          </a:xfrm>
          <a:prstGeom prst="rect">
            <a:avLst/>
          </a:prstGeom>
          <a:noFill/>
        </p:spPr>
        <p:txBody>
          <a:bodyPr wrap="square" rtlCol="0">
            <a:spAutoFit/>
          </a:bodyPr>
          <a:lstStyle/>
          <a:p>
            <a:pPr marL="342900" indent="-342900" algn="l">
              <a:buFont typeface="Arial" panose="020B0604020202020204" pitchFamily="34" charset="0"/>
              <a:buChar char="•"/>
            </a:pPr>
            <a:r>
              <a:rPr lang="en-US" sz="2400" dirty="0">
                <a:latin typeface="Arial" panose="020B0604020202020204" pitchFamily="34" charset="0"/>
                <a:cs typeface="Arial" panose="020B0604020202020204" pitchFamily="34" charset="0"/>
              </a:rPr>
              <a:t>God rules over the nations</a:t>
            </a:r>
          </a:p>
          <a:p>
            <a:pPr marL="342900" indent="-342900" algn="l">
              <a:buFont typeface="Arial" panose="020B0604020202020204" pitchFamily="34" charset="0"/>
              <a:buChar char="•"/>
            </a:pPr>
            <a:r>
              <a:rPr lang="en-US" sz="2400" dirty="0">
                <a:latin typeface="Arial" panose="020B0604020202020204" pitchFamily="34" charset="0"/>
                <a:cs typeface="Arial" panose="020B0604020202020204" pitchFamily="34" charset="0"/>
              </a:rPr>
              <a:t>God uses nations as tools for his purpose</a:t>
            </a:r>
          </a:p>
          <a:p>
            <a:pPr marL="342900" indent="-342900" algn="l">
              <a:buFont typeface="Arial" panose="020B0604020202020204" pitchFamily="34" charset="0"/>
              <a:buChar char="•"/>
            </a:pPr>
            <a:r>
              <a:rPr lang="en-US" sz="2400" dirty="0">
                <a:latin typeface="Arial" panose="020B0604020202020204" pitchFamily="34" charset="0"/>
                <a:cs typeface="Arial" panose="020B0604020202020204" pitchFamily="34" charset="0"/>
              </a:rPr>
              <a:t>Judah fell just as the prophet said</a:t>
            </a:r>
          </a:p>
          <a:p>
            <a:pPr marL="342900" indent="-342900" algn="l">
              <a:buFont typeface="Arial" panose="020B0604020202020204" pitchFamily="34" charset="0"/>
              <a:buChar char="•"/>
            </a:pPr>
            <a:r>
              <a:rPr lang="en-US" sz="2400" dirty="0">
                <a:latin typeface="Arial" panose="020B0604020202020204" pitchFamily="34" charset="0"/>
                <a:cs typeface="Arial" panose="020B0604020202020204" pitchFamily="34" charset="0"/>
              </a:rPr>
              <a:t>Sin is the cause of every nation’s fall</a:t>
            </a:r>
          </a:p>
        </p:txBody>
      </p:sp>
    </p:spTree>
    <p:extLst>
      <p:ext uri="{BB962C8B-B14F-4D97-AF65-F5344CB8AC3E}">
        <p14:creationId xmlns:p14="http://schemas.microsoft.com/office/powerpoint/2010/main" val="30108120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theme/_rels/theme6.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AccentBoxVTI">
  <a:themeElements>
    <a:clrScheme name="AnalogousFromDarkSeedLeftStep">
      <a:dk1>
        <a:srgbClr val="000000"/>
      </a:dk1>
      <a:lt1>
        <a:srgbClr val="FFFFFF"/>
      </a:lt1>
      <a:dk2>
        <a:srgbClr val="243841"/>
      </a:dk2>
      <a:lt2>
        <a:srgbClr val="E8E4E2"/>
      </a:lt2>
      <a:accent1>
        <a:srgbClr val="33A7DD"/>
      </a:accent1>
      <a:accent2>
        <a:srgbClr val="1DB5A6"/>
      </a:accent2>
      <a:accent3>
        <a:srgbClr val="2AB76E"/>
      </a:accent3>
      <a:accent4>
        <a:srgbClr val="1EBA29"/>
      </a:accent4>
      <a:accent5>
        <a:srgbClr val="5BB62A"/>
      </a:accent5>
      <a:accent6>
        <a:srgbClr val="8BAD1C"/>
      </a:accent6>
      <a:hlink>
        <a:srgbClr val="429230"/>
      </a:hlink>
      <a:folHlink>
        <a:srgbClr val="7F7F7F"/>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2400" dirty="0"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AccentBoxVTI" id="{9F778A78-DC9A-453A-A82D-A75CAD503E15}" vid="{EA961113-7CC4-4569-8A6A-7BC2C1E2F401}"/>
    </a:ext>
  </a:extLst>
</a:theme>
</file>

<file path=ppt/theme/theme2.xml><?xml version="1.0" encoding="utf-8"?>
<a:theme xmlns:a="http://schemas.openxmlformats.org/drawingml/2006/main" name="1_AccentBoxVTI">
  <a:themeElements>
    <a:clrScheme name="AnalogousFromDarkSeedLeftStep">
      <a:dk1>
        <a:srgbClr val="000000"/>
      </a:dk1>
      <a:lt1>
        <a:srgbClr val="FFFFFF"/>
      </a:lt1>
      <a:dk2>
        <a:srgbClr val="243841"/>
      </a:dk2>
      <a:lt2>
        <a:srgbClr val="E8E4E2"/>
      </a:lt2>
      <a:accent1>
        <a:srgbClr val="33A7DD"/>
      </a:accent1>
      <a:accent2>
        <a:srgbClr val="1DB5A6"/>
      </a:accent2>
      <a:accent3>
        <a:srgbClr val="2AB76E"/>
      </a:accent3>
      <a:accent4>
        <a:srgbClr val="1EBA29"/>
      </a:accent4>
      <a:accent5>
        <a:srgbClr val="5BB62A"/>
      </a:accent5>
      <a:accent6>
        <a:srgbClr val="8BAD1C"/>
      </a:accent6>
      <a:hlink>
        <a:srgbClr val="429230"/>
      </a:hlink>
      <a:folHlink>
        <a:srgbClr val="7F7F7F"/>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2400" dirty="0" err="1" smtClean="0">
            <a:latin typeface="Arial Narrow" panose="020B060602020203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AccentBoxVTI" id="{9F778A78-DC9A-453A-A82D-A75CAD503E15}" vid="{EA961113-7CC4-4569-8A6A-7BC2C1E2F401}"/>
    </a:ext>
  </a:extLst>
</a:theme>
</file>

<file path=ppt/theme/theme3.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13485</TotalTime>
  <Words>2087</Words>
  <Application>Microsoft Office PowerPoint</Application>
  <PresentationFormat>On-screen Show (4:3)</PresentationFormat>
  <Paragraphs>325</Paragraphs>
  <Slides>43</Slides>
  <Notes>0</Notes>
  <HiddenSlides>0</HiddenSlides>
  <MMClips>0</MMClips>
  <ScaleCrop>false</ScaleCrop>
  <HeadingPairs>
    <vt:vector size="6" baseType="variant">
      <vt:variant>
        <vt:lpstr>Fonts Used</vt:lpstr>
      </vt:variant>
      <vt:variant>
        <vt:i4>11</vt:i4>
      </vt:variant>
      <vt:variant>
        <vt:lpstr>Theme</vt:lpstr>
      </vt:variant>
      <vt:variant>
        <vt:i4>6</vt:i4>
      </vt:variant>
      <vt:variant>
        <vt:lpstr>Slide Titles</vt:lpstr>
      </vt:variant>
      <vt:variant>
        <vt:i4>43</vt:i4>
      </vt:variant>
    </vt:vector>
  </HeadingPairs>
  <TitlesOfParts>
    <vt:vector size="60" baseType="lpstr">
      <vt:lpstr>Calibri Light</vt:lpstr>
      <vt:lpstr>Calibri</vt:lpstr>
      <vt:lpstr>Avenir Next LT Pro</vt:lpstr>
      <vt:lpstr>Verdana</vt:lpstr>
      <vt:lpstr>Arial Nova</vt:lpstr>
      <vt:lpstr>Lucida Sans Unicode</vt:lpstr>
      <vt:lpstr>Wingdings 2</vt:lpstr>
      <vt:lpstr>Wingdings 3</vt:lpstr>
      <vt:lpstr>Arial</vt:lpstr>
      <vt:lpstr>Arial Narrow</vt:lpstr>
      <vt:lpstr>Wingdings</vt:lpstr>
      <vt:lpstr>AccentBoxVTI</vt:lpstr>
      <vt:lpstr>1_AccentBoxVTI</vt:lpstr>
      <vt:lpstr>5_Office Theme</vt:lpstr>
      <vt:lpstr>8_Office Theme</vt:lpstr>
      <vt:lpstr>3_Office Theme</vt:lpstr>
      <vt:lpstr>Concourse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117</cp:revision>
  <cp:lastPrinted>2020-06-20T22:24:22Z</cp:lastPrinted>
  <dcterms:created xsi:type="dcterms:W3CDTF">2020-01-23T16:47:22Z</dcterms:created>
  <dcterms:modified xsi:type="dcterms:W3CDTF">2020-06-28T13:09:15Z</dcterms:modified>
</cp:coreProperties>
</file>