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32" r:id="rId2"/>
    <p:sldMasterId id="2147483744" r:id="rId3"/>
    <p:sldMasterId id="2147483768" r:id="rId4"/>
    <p:sldMasterId id="2147483811" r:id="rId5"/>
  </p:sldMasterIdLst>
  <p:sldIdLst>
    <p:sldId id="257" r:id="rId6"/>
    <p:sldId id="259" r:id="rId7"/>
    <p:sldId id="292" r:id="rId8"/>
    <p:sldId id="293" r:id="rId9"/>
    <p:sldId id="294" r:id="rId10"/>
    <p:sldId id="269" r:id="rId11"/>
    <p:sldId id="258" r:id="rId12"/>
    <p:sldId id="296" r:id="rId13"/>
    <p:sldId id="297" r:id="rId14"/>
    <p:sldId id="299" r:id="rId15"/>
    <p:sldId id="301" r:id="rId16"/>
    <p:sldId id="302" r:id="rId17"/>
    <p:sldId id="303" r:id="rId18"/>
    <p:sldId id="304" r:id="rId19"/>
    <p:sldId id="306" r:id="rId20"/>
    <p:sldId id="309" r:id="rId21"/>
    <p:sldId id="307" r:id="rId22"/>
    <p:sldId id="310" r:id="rId23"/>
    <p:sldId id="308" r:id="rId24"/>
    <p:sldId id="311" r:id="rId25"/>
    <p:sldId id="298" r:id="rId26"/>
    <p:sldId id="317" r:id="rId27"/>
    <p:sldId id="312" r:id="rId28"/>
    <p:sldId id="318" r:id="rId29"/>
    <p:sldId id="313" r:id="rId30"/>
    <p:sldId id="319" r:id="rId31"/>
    <p:sldId id="314" r:id="rId32"/>
    <p:sldId id="320" r:id="rId33"/>
    <p:sldId id="315" r:id="rId34"/>
    <p:sldId id="321" r:id="rId35"/>
    <p:sldId id="316" r:id="rId36"/>
    <p:sldId id="300" r:id="rId37"/>
    <p:sldId id="282" r:id="rId38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39"/>
      <p:bold r:id="rId40"/>
      <p:italic r:id="rId41"/>
      <p:boldItalic r:id="rId42"/>
    </p:embeddedFont>
    <p:embeddedFont>
      <p:font typeface="Arial Nova" panose="020B0504020202020204" pitchFamily="34" charset="0"/>
      <p:regular r:id="rId43"/>
      <p:bold r:id="rId44"/>
      <p:italic r:id="rId45"/>
      <p:boldItalic r:id="rId46"/>
    </p:embeddedFont>
    <p:embeddedFont>
      <p:font typeface="Avenir Next LT Pro" panose="020B0504020202020204" pitchFamily="34" charset="0"/>
      <p:regular r:id="rId47"/>
      <p:bold r:id="rId48"/>
      <p:italic r:id="rId49"/>
      <p:boldItalic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Calibri Light" panose="020F0302020204030204" pitchFamily="34" charset="0"/>
      <p:regular r:id="rId55"/>
      <p: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000000"/>
    <a:srgbClr val="E6E6E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4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" Target="slides/slide3.xml"/><Relationship Id="rId51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8.fntdata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11.fntdata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2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3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3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25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1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0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4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8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0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26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7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0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8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5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1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5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4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63149" y="337603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71775" y="346229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33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8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5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F08E-233C-44EF-B8FD-318DA66FD975}"/>
              </a:ext>
            </a:extLst>
          </p:cNvPr>
          <p:cNvSpPr txBox="1">
            <a:spLocks/>
          </p:cNvSpPr>
          <p:nvPr/>
        </p:nvSpPr>
        <p:spPr>
          <a:xfrm>
            <a:off x="924830" y="678479"/>
            <a:ext cx="4023360" cy="32041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>
                <a:latin typeface="Arial Nova" panose="020B0504020202020204" pitchFamily="34" charset="0"/>
              </a:rPr>
              <a:t>My Servants The Prophets</a:t>
            </a:r>
            <a:br>
              <a:rPr lang="en-US" sz="4800" b="1">
                <a:latin typeface="Arial Nova" panose="020B0504020202020204" pitchFamily="34" charset="0"/>
              </a:rPr>
            </a:br>
            <a:br>
              <a:rPr lang="en-US" sz="4800">
                <a:latin typeface="Arial Nova" panose="020B0504020202020204" pitchFamily="34" charset="0"/>
              </a:rPr>
            </a:br>
            <a:r>
              <a:rPr lang="en-US" sz="4000" i="1">
                <a:latin typeface="Arial Nova" panose="020B0504020202020204" pitchFamily="34" charset="0"/>
              </a:rPr>
              <a:t>A Study of the Major Prophets</a:t>
            </a:r>
            <a:endParaRPr lang="en-US" sz="4800" i="1" dirty="0">
              <a:latin typeface="Arial Nova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16CBC-5824-4484-BE2B-BC7A3726FAFD}"/>
              </a:ext>
            </a:extLst>
          </p:cNvPr>
          <p:cNvSpPr txBox="1">
            <a:spLocks/>
          </p:cNvSpPr>
          <p:nvPr/>
        </p:nvSpPr>
        <p:spPr>
          <a:xfrm>
            <a:off x="2560320" y="4856508"/>
            <a:ext cx="4023359" cy="1208141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Jeremiah</a:t>
            </a:r>
          </a:p>
          <a:p>
            <a:pPr marL="0" indent="0" algn="ctr">
              <a:buNone/>
            </a:pPr>
            <a:r>
              <a:rPr lang="en-US" sz="2100" dirty="0">
                <a:latin typeface="Arial Nova" panose="020B0504020202020204" pitchFamily="34" charset="0"/>
              </a:rPr>
              <a:t>Lesson 2</a:t>
            </a:r>
          </a:p>
          <a:p>
            <a:pPr marL="0" indent="0" algn="ctr">
              <a:buNone/>
            </a:pPr>
            <a:r>
              <a:rPr lang="en-US" sz="2100" dirty="0">
                <a:latin typeface="Arial Nova" panose="020B0504020202020204" pitchFamily="34" charset="0"/>
              </a:rPr>
              <a:t>Chapters 34-45</a:t>
            </a:r>
            <a:endParaRPr lang="en-US" dirty="0">
              <a:latin typeface="Arial Nova" panose="020B0504020202020204" pitchFamily="34" charset="0"/>
            </a:endParaRPr>
          </a:p>
        </p:txBody>
      </p:sp>
      <p:pic>
        <p:nvPicPr>
          <p:cNvPr id="5" name="Picture 4" descr="Prophet.jpg">
            <a:extLst>
              <a:ext uri="{FF2B5EF4-FFF2-40B4-BE49-F238E27FC236}">
                <a16:creationId xmlns:a16="http://schemas.microsoft.com/office/drawing/2014/main" id="{FF8882DB-EE98-4148-A9DA-421C809C1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24"/>
          <a:stretch/>
        </p:blipFill>
        <p:spPr>
          <a:xfrm>
            <a:off x="5070110" y="678479"/>
            <a:ext cx="3474913" cy="3780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FDB71B-D71D-4FFE-B08C-3EFD09DB5D2A}"/>
              </a:ext>
            </a:extLst>
          </p:cNvPr>
          <p:cNvCxnSpPr/>
          <p:nvPr/>
        </p:nvCxnSpPr>
        <p:spPr>
          <a:xfrm>
            <a:off x="863867" y="4459285"/>
            <a:ext cx="749635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Jeremiah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1082312" y="1136197"/>
            <a:ext cx="76287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arrow" pitchFamily="34" charset="0"/>
              </a:rPr>
              <a:t>Introduction: The prophet’s call (1)</a:t>
            </a:r>
          </a:p>
          <a:p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514350" indent="-514350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International – Message to the Nations </a:t>
            </a:r>
            <a:r>
              <a:rPr lang="en-US" sz="2400" dirty="0">
                <a:latin typeface="Arial Narrow" pitchFamily="34" charset="0"/>
              </a:rPr>
              <a:t>(46-51)</a:t>
            </a:r>
          </a:p>
          <a:p>
            <a:pPr marL="514350" indent="-514350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/>
            <a:r>
              <a:rPr lang="en-US" sz="2400" dirty="0">
                <a:latin typeface="Arial Narrow" pitchFamily="34" charset="0"/>
              </a:rPr>
              <a:t>Conclusion: The prophet’s captivity and release (52)</a:t>
            </a:r>
          </a:p>
          <a:p>
            <a:endParaRPr lang="en-US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161F5-220C-42D0-9E0B-66A8E46370EA}"/>
              </a:ext>
            </a:extLst>
          </p:cNvPr>
          <p:cNvSpPr txBox="1"/>
          <p:nvPr/>
        </p:nvSpPr>
        <p:spPr>
          <a:xfrm>
            <a:off x="1005841" y="6146256"/>
            <a:ext cx="7829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Warren W.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Wiersbe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Wiersbe’s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Expository Outlines on the Old Testament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521</a:t>
            </a:r>
          </a:p>
        </p:txBody>
      </p:sp>
    </p:spTree>
    <p:extLst>
      <p:ext uri="{BB962C8B-B14F-4D97-AF65-F5344CB8AC3E}">
        <p14:creationId xmlns:p14="http://schemas.microsoft.com/office/powerpoint/2010/main" val="402788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Jeremiah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1082312" y="1136197"/>
            <a:ext cx="76287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arrow" pitchFamily="34" charset="0"/>
              </a:rPr>
              <a:t>Introduction: The prophet’s call (1)</a:t>
            </a:r>
          </a:p>
          <a:p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Condemnation </a:t>
            </a:r>
            <a:r>
              <a:rPr lang="en-US" sz="2400" dirty="0">
                <a:latin typeface="Arial Narrow" pitchFamily="34" charset="0"/>
              </a:rPr>
              <a:t>(2-24)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The nation generally (2-20)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The leaders specifically (21-24)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Captivity </a:t>
            </a:r>
            <a:r>
              <a:rPr lang="en-US" sz="2400" dirty="0">
                <a:latin typeface="Arial Narrow" pitchFamily="34" charset="0"/>
              </a:rPr>
              <a:t>(25-29)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Restoration </a:t>
            </a:r>
            <a:r>
              <a:rPr lang="en-US" sz="2400" dirty="0">
                <a:latin typeface="Arial Narrow" pitchFamily="34" charset="0"/>
              </a:rPr>
              <a:t>(30-33)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161F5-220C-42D0-9E0B-66A8E46370EA}"/>
              </a:ext>
            </a:extLst>
          </p:cNvPr>
          <p:cNvSpPr txBox="1"/>
          <p:nvPr/>
        </p:nvSpPr>
        <p:spPr>
          <a:xfrm>
            <a:off x="1005841" y="6146256"/>
            <a:ext cx="7829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Warren W.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Wiersbe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Wiersbe’s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Expository Outlines on the Old Testament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521</a:t>
            </a:r>
          </a:p>
        </p:txBody>
      </p:sp>
    </p:spTree>
    <p:extLst>
      <p:ext uri="{BB962C8B-B14F-4D97-AF65-F5344CB8AC3E}">
        <p14:creationId xmlns:p14="http://schemas.microsoft.com/office/powerpoint/2010/main" val="42703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Jeremiah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1082312" y="1136197"/>
            <a:ext cx="76287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arrow" pitchFamily="34" charset="0"/>
              </a:rPr>
              <a:t>Introduction: The prophet’s call (1)</a:t>
            </a:r>
          </a:p>
          <a:p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</a:t>
            </a:r>
            <a:r>
              <a:rPr lang="en-US" sz="2400" dirty="0">
                <a:latin typeface="Arial Narrow" pitchFamily="34" charset="0"/>
              </a:rPr>
              <a:t>(34-39)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After the siege, with the remnant </a:t>
            </a:r>
            <a:r>
              <a:rPr lang="en-US" sz="2400" dirty="0">
                <a:latin typeface="Arial Narrow" pitchFamily="34" charset="0"/>
              </a:rPr>
              <a:t>(40-45)</a:t>
            </a:r>
          </a:p>
          <a:p>
            <a:endParaRPr lang="en-US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161F5-220C-42D0-9E0B-66A8E46370EA}"/>
              </a:ext>
            </a:extLst>
          </p:cNvPr>
          <p:cNvSpPr txBox="1"/>
          <p:nvPr/>
        </p:nvSpPr>
        <p:spPr>
          <a:xfrm>
            <a:off x="1005841" y="6146256"/>
            <a:ext cx="7829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Warren W.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Wiersbe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Wiersbe’s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Expository Outlines on the Old Testament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521</a:t>
            </a:r>
          </a:p>
        </p:txBody>
      </p:sp>
    </p:spTree>
    <p:extLst>
      <p:ext uri="{BB962C8B-B14F-4D97-AF65-F5344CB8AC3E}">
        <p14:creationId xmlns:p14="http://schemas.microsoft.com/office/powerpoint/2010/main" val="2223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Jeremiah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21A81-FBCB-4E6E-9A4C-6A9D8C9DD531}"/>
              </a:ext>
            </a:extLst>
          </p:cNvPr>
          <p:cNvSpPr txBox="1"/>
          <p:nvPr/>
        </p:nvSpPr>
        <p:spPr>
          <a:xfrm>
            <a:off x="1082312" y="1136197"/>
            <a:ext cx="762870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arrow" pitchFamily="34" charset="0"/>
              </a:rPr>
              <a:t>Introduction: The prophet’s call (1)</a:t>
            </a:r>
          </a:p>
          <a:p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514350" indent="-514350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International – Message to the Nations </a:t>
            </a:r>
            <a:r>
              <a:rPr lang="en-US" sz="2400" dirty="0">
                <a:latin typeface="Arial Narrow" pitchFamily="34" charset="0"/>
              </a:rPr>
              <a:t>(46-51)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itchFamily="34" charset="0"/>
              </a:rPr>
              <a:t>Egypt</a:t>
            </a:r>
            <a:r>
              <a:rPr lang="en-US" sz="2000" dirty="0">
                <a:latin typeface="Arial Narrow" pitchFamily="34" charset="0"/>
              </a:rPr>
              <a:t> (46)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itchFamily="34" charset="0"/>
              </a:rPr>
              <a:t>Philistia</a:t>
            </a:r>
            <a:r>
              <a:rPr lang="en-US" sz="2000" dirty="0">
                <a:latin typeface="Arial Narrow" pitchFamily="34" charset="0"/>
              </a:rPr>
              <a:t> (47)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itchFamily="34" charset="0"/>
              </a:rPr>
              <a:t>Moab </a:t>
            </a:r>
            <a:r>
              <a:rPr lang="en-US" sz="2000" dirty="0">
                <a:latin typeface="Arial Narrow" pitchFamily="34" charset="0"/>
              </a:rPr>
              <a:t>(48)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itchFamily="34" charset="0"/>
              </a:rPr>
              <a:t>Ammon</a:t>
            </a:r>
            <a:r>
              <a:rPr lang="en-US" sz="2000" dirty="0">
                <a:latin typeface="Arial Narrow" pitchFamily="34" charset="0"/>
              </a:rPr>
              <a:t> (49:1-16)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itchFamily="34" charset="0"/>
              </a:rPr>
              <a:t>Edom</a:t>
            </a:r>
            <a:r>
              <a:rPr lang="en-US" sz="2000" dirty="0">
                <a:latin typeface="Arial Narrow" pitchFamily="34" charset="0"/>
              </a:rPr>
              <a:t> (49:17-22)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itchFamily="34" charset="0"/>
              </a:rPr>
              <a:t>Syria, </a:t>
            </a:r>
            <a:r>
              <a:rPr lang="en-US" sz="2000" i="1" dirty="0" err="1">
                <a:latin typeface="Arial Narrow" pitchFamily="34" charset="0"/>
              </a:rPr>
              <a:t>Kedar</a:t>
            </a:r>
            <a:r>
              <a:rPr lang="en-US" sz="2000" i="1" dirty="0">
                <a:latin typeface="Arial Narrow" pitchFamily="34" charset="0"/>
              </a:rPr>
              <a:t>, Elam </a:t>
            </a:r>
            <a:r>
              <a:rPr lang="en-US" sz="2000" dirty="0">
                <a:latin typeface="Arial Narrow" pitchFamily="34" charset="0"/>
              </a:rPr>
              <a:t>(49:23-29)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 Narrow" pitchFamily="34" charset="0"/>
              </a:rPr>
              <a:t>Babylon </a:t>
            </a:r>
            <a:r>
              <a:rPr lang="en-US" sz="2000" dirty="0">
                <a:latin typeface="Arial Narrow" pitchFamily="34" charset="0"/>
              </a:rPr>
              <a:t>(50-51)</a:t>
            </a:r>
            <a:endParaRPr lang="en-US" sz="2400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romanUcPeriod"/>
            </a:pPr>
            <a:endParaRPr lang="en-US" sz="1200" dirty="0">
              <a:latin typeface="Arial Narrow" pitchFamily="34" charset="0"/>
            </a:endParaRPr>
          </a:p>
          <a:p>
            <a:pPr marL="514350" indent="-514350"/>
            <a:r>
              <a:rPr lang="en-US" sz="2400" dirty="0">
                <a:latin typeface="Arial Narrow" pitchFamily="34" charset="0"/>
              </a:rPr>
              <a:t>Conclusion: The prophet’s captivity and release (52)</a:t>
            </a:r>
          </a:p>
          <a:p>
            <a:endParaRPr lang="en-US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161F5-220C-42D0-9E0B-66A8E46370EA}"/>
              </a:ext>
            </a:extLst>
          </p:cNvPr>
          <p:cNvSpPr txBox="1"/>
          <p:nvPr/>
        </p:nvSpPr>
        <p:spPr>
          <a:xfrm>
            <a:off x="1005841" y="6146256"/>
            <a:ext cx="7829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Warren W.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Wiersbe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Wiersbe’s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Expository Outlines on the Old Testament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521</a:t>
            </a:r>
          </a:p>
        </p:txBody>
      </p:sp>
    </p:spTree>
    <p:extLst>
      <p:ext uri="{BB962C8B-B14F-4D97-AF65-F5344CB8AC3E}">
        <p14:creationId xmlns:p14="http://schemas.microsoft.com/office/powerpoint/2010/main" val="21172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Jeremiah</a:t>
            </a:r>
          </a:p>
          <a:p>
            <a:pPr algn="ctr"/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Chapters 34-45</a:t>
            </a:r>
          </a:p>
        </p:txBody>
      </p:sp>
    </p:spTree>
    <p:extLst>
      <p:ext uri="{BB962C8B-B14F-4D97-AF65-F5344CB8AC3E}">
        <p14:creationId xmlns:p14="http://schemas.microsoft.com/office/powerpoint/2010/main" val="298632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48D90C-0FDE-4262-9CFD-DE474D6B8A05}"/>
              </a:ext>
            </a:extLst>
          </p:cNvPr>
          <p:cNvSpPr/>
          <p:nvPr/>
        </p:nvSpPr>
        <p:spPr>
          <a:xfrm>
            <a:off x="1219200" y="629193"/>
            <a:ext cx="6783977" cy="12518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Bullseye">
            <a:extLst>
              <a:ext uri="{FF2B5EF4-FFF2-40B4-BE49-F238E27FC236}">
                <a16:creationId xmlns:a16="http://schemas.microsoft.com/office/drawing/2014/main" id="{93681F58-8E34-475C-9792-C919BAB2B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64" y="629193"/>
            <a:ext cx="1119051" cy="1119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0E2AEA-4E51-4B9C-BCBC-F23385166D94}"/>
              </a:ext>
            </a:extLst>
          </p:cNvPr>
          <p:cNvSpPr txBox="1"/>
          <p:nvPr/>
        </p:nvSpPr>
        <p:spPr>
          <a:xfrm>
            <a:off x="3030578" y="896330"/>
            <a:ext cx="4711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Point of this Section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9C674-889E-480F-8438-B7089C66738D}"/>
              </a:ext>
            </a:extLst>
          </p:cNvPr>
          <p:cNvSpPr txBox="1"/>
          <p:nvPr/>
        </p:nvSpPr>
        <p:spPr>
          <a:xfrm>
            <a:off x="760548" y="2461290"/>
            <a:ext cx="77012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Two Points:</a:t>
            </a:r>
          </a:p>
          <a:p>
            <a:pPr algn="ctr"/>
            <a:endParaRPr lang="en-US" b="1" u="sng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Sin and consequences before the siege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 Narrow" panose="020B0606020202030204" pitchFamily="34" charset="0"/>
                <a:cs typeface="Arial" panose="020B0604020202020204" pitchFamily="34" charset="0"/>
              </a:rPr>
              <a:t>Sin and consequences after the siege</a:t>
            </a:r>
          </a:p>
        </p:txBody>
      </p:sp>
    </p:spTree>
    <p:extLst>
      <p:ext uri="{BB962C8B-B14F-4D97-AF65-F5344CB8AC3E}">
        <p14:creationId xmlns:p14="http://schemas.microsoft.com/office/powerpoint/2010/main" val="176148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After the siege, with the remnant (40-45)</a:t>
            </a:r>
            <a:endParaRPr lang="en-US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8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2471329" y="2090056"/>
            <a:ext cx="3528877" cy="3222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Examples of obedience and disobedience (34-36)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Judah obeys and turns back (34)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Rechabites obey (35)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Jehoiakim rebelled (36)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arrested and continues to warn (37-39)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arrested and put in prison (37)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rescued and talks to Zedekiah (38)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Jerusalem falls to Babylon (39)</a:t>
            </a:r>
            <a:endParaRPr lang="en-US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40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082741-3A94-473B-8B90-E6839707C63B}"/>
              </a:ext>
            </a:extLst>
          </p:cNvPr>
          <p:cNvSpPr txBox="1"/>
          <p:nvPr/>
        </p:nvSpPr>
        <p:spPr>
          <a:xfrm>
            <a:off x="836022" y="478971"/>
            <a:ext cx="763741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L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Judah obeys and turns back (34)</a:t>
            </a:r>
          </a:p>
          <a:p>
            <a:pPr marL="457200" indent="-457200" algn="l">
              <a:buFont typeface="+mj-lt"/>
              <a:buAutoNum type="alphaLcPeriod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In Zedekiah’s rule (v. 2)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Warning to Zedekiah: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City will be destroyed (v. 2)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You will be taken captive (v. 3)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You will not be killed (vv. 4-5)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Will be treated with honor at death (v. 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When looked like king of Babylon would take Jerusalem, let their slaves go (vv. 8-10)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He had taken all but a few cities (v. 7)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Releasing slaves was what God commanded (cf. 15)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Later changed mind (v. 11, lull in siege v. 21)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King of Babylon is coming back &amp; burn the city (vv. 21-22)</a:t>
            </a:r>
          </a:p>
        </p:txBody>
      </p:sp>
    </p:spTree>
    <p:extLst>
      <p:ext uri="{BB962C8B-B14F-4D97-AF65-F5344CB8AC3E}">
        <p14:creationId xmlns:p14="http://schemas.microsoft.com/office/powerpoint/2010/main" val="116906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2497455" y="2410641"/>
            <a:ext cx="2475140" cy="3222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Examples of obedience and disobedience (34-36)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Judah obeys and turns back (34)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Rechabites obey (35)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Jehoiakim rebelled (36)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arrested and continues to warn (37-39)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arrested and put in prison (37)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rescued and talks to Zedekiah (38)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Jerusalem falls to Babylon (39)</a:t>
            </a:r>
            <a:endParaRPr lang="en-US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9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6ADA9F-EC86-48E7-91D4-4C63D761CAE4}"/>
              </a:ext>
            </a:extLst>
          </p:cNvPr>
          <p:cNvSpPr txBox="1"/>
          <p:nvPr/>
        </p:nvSpPr>
        <p:spPr>
          <a:xfrm>
            <a:off x="714103" y="624841"/>
            <a:ext cx="777675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LcPeriod" startAt="2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Rechabites obey (35)</a:t>
            </a:r>
          </a:p>
          <a:p>
            <a:pPr marL="457200" indent="-457200" algn="l">
              <a:buFont typeface="+mj-lt"/>
              <a:buAutoNum type="alphaLcPeriod" startAt="2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In Jehoiakim’s rule (v. 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Rechabites: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Descendants of Jonadab (vv. 6-7) who lived 240 years before (2 Kings 10:15,23)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Lived a nomadic lifestyle (drink no wine, live in tents, have no vineyards)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Been faithful to charge (vv. 8-10)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Principle did not change when come to Jerusalem (v. 11)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Point to Judah: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Should obey like the Rechabites (vv. 12-14)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But your rebelled – disobeyed (vv. 15-16)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Judah punished for disobedience (v. 17)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Rechabites blessed for obedience (vv. 18-19)</a:t>
            </a:r>
          </a:p>
        </p:txBody>
      </p:sp>
    </p:spTree>
    <p:extLst>
      <p:ext uri="{BB962C8B-B14F-4D97-AF65-F5344CB8AC3E}">
        <p14:creationId xmlns:p14="http://schemas.microsoft.com/office/powerpoint/2010/main" val="124931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2540998" y="2741567"/>
            <a:ext cx="2475140" cy="3222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Examples of obedience and disobedience (34-36)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Judah obeys and turns back (34)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Rechabites obey (35)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Jehoiakim rebelled (36)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arrested and continues to warn (37-39)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arrested and put in prison (37)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rescued and talks to Zedekiah (38)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Jerusalem falls to Babylon (39)</a:t>
            </a:r>
            <a:endParaRPr lang="en-US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01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7E5F80-7079-47D5-9491-8696E679F40C}"/>
              </a:ext>
            </a:extLst>
          </p:cNvPr>
          <p:cNvSpPr txBox="1"/>
          <p:nvPr/>
        </p:nvSpPr>
        <p:spPr>
          <a:xfrm>
            <a:off x="731520" y="653143"/>
            <a:ext cx="764612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LcPeriod" startAt="3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Jehoiakim rebelled (36)</a:t>
            </a:r>
          </a:p>
          <a:p>
            <a:pPr marL="457200" indent="-457200" algn="l">
              <a:buFont typeface="+mj-lt"/>
              <a:buAutoNum type="alphaLcPeriod" startAt="3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4</a:t>
            </a:r>
            <a:r>
              <a:rPr lang="en-US" sz="240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th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 year of Jehoiakim’s rule (v. 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Baruch wrote down prophecy of Jeremiah and read it in the Lord’s house (vv. 1-8)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Word got to the king’s palace about the prophecy (vv. 9-19)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King cut scroll with knife and burned it (vv. 20-29)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wrote the message down on another scroll (vv. 27-32)</a:t>
            </a:r>
          </a:p>
        </p:txBody>
      </p:sp>
    </p:spTree>
    <p:extLst>
      <p:ext uri="{BB962C8B-B14F-4D97-AF65-F5344CB8AC3E}">
        <p14:creationId xmlns:p14="http://schemas.microsoft.com/office/powerpoint/2010/main" val="40656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2567122" y="3361509"/>
            <a:ext cx="3990432" cy="3657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Examples of obedience and disobedience (34-36)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Judah obeys and turns back (34)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Rechabites obey (35)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Jehoiakim rebelled (36)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arrested and continues to warn (37-39)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arrested and put in prison (37)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rescued and talks to Zedekiah (38)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Jerusalem falls to Babylon (39)</a:t>
            </a:r>
            <a:endParaRPr lang="en-US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00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B678AB-C28D-4836-96FD-F5185017DD91}"/>
              </a:ext>
            </a:extLst>
          </p:cNvPr>
          <p:cNvSpPr txBox="1"/>
          <p:nvPr/>
        </p:nvSpPr>
        <p:spPr>
          <a:xfrm>
            <a:off x="757646" y="600891"/>
            <a:ext cx="674914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 startAt="3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arrested and put in prison (37)</a:t>
            </a:r>
          </a:p>
          <a:p>
            <a:pPr marL="457200" indent="-457200">
              <a:buFont typeface="+mj-lt"/>
              <a:buAutoNum type="alphaLcPeriod" startAt="3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warns Zedekiah to not let the lull in the siege deceive him into thinking Babylon is gone – they are coming back (vv. 1-10)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arrested and falsely charged (vv. 11-15)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Zedekiah called for Jeremiah and ask if there is any word from God (vv. 16-21)</a:t>
            </a:r>
          </a:p>
        </p:txBody>
      </p:sp>
    </p:spTree>
    <p:extLst>
      <p:ext uri="{BB962C8B-B14F-4D97-AF65-F5344CB8AC3E}">
        <p14:creationId xmlns:p14="http://schemas.microsoft.com/office/powerpoint/2010/main" val="200300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2576783" y="3683726"/>
            <a:ext cx="4355239" cy="3309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Examples of obedience and disobedience (34-36)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Judah obeys and turns back (34)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Rechabites obey (35)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Jehoiakim rebelled (36)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arrested and continues to warn (37-39)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arrested and put in prison (37)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rescued and talks to Zedekiah (38)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Jerusalem falls to Babylon (39)</a:t>
            </a:r>
            <a:endParaRPr lang="en-US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0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C88DC8-36B4-4637-8537-FE701CA80B6F}"/>
              </a:ext>
            </a:extLst>
          </p:cNvPr>
          <p:cNvSpPr txBox="1"/>
          <p:nvPr/>
        </p:nvSpPr>
        <p:spPr>
          <a:xfrm>
            <a:off x="757646" y="600891"/>
            <a:ext cx="7698377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LcPeriod" startAt="2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rescued and talks to Zedekiah (38)</a:t>
            </a:r>
          </a:p>
          <a:p>
            <a:pPr marL="457200" indent="-457200" algn="l">
              <a:buFont typeface="+mj-lt"/>
              <a:buAutoNum type="alphaLcPeriod" startAt="2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cast in a dungeon (vv. 1-6)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Ebed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-Melech persuaded the king to get Jeremiah out (vv. 7-13)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Zedekiah called for Jeremiah and ask him to tell him all (vv. 14-28)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If surrender – all will be well (v. 17)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If don’t – end in disgrace (vv. 18-23)</a:t>
            </a:r>
          </a:p>
        </p:txBody>
      </p:sp>
    </p:spTree>
    <p:extLst>
      <p:ext uri="{BB962C8B-B14F-4D97-AF65-F5344CB8AC3E}">
        <p14:creationId xmlns:p14="http://schemas.microsoft.com/office/powerpoint/2010/main" val="68901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2576784" y="4014652"/>
            <a:ext cx="3101205" cy="30479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Examples of obedience and disobedience (34-36)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Judah obeys and turns back (34)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Rechabites obey (35)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Jehoiakim rebelled (36)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arrested and continues to warn (37-39)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arrested and put in prison (37)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Jeremiah rescued and talks to Zedekiah (38)</a:t>
            </a:r>
          </a:p>
          <a:p>
            <a:pPr marL="1885950" lvl="3" indent="-514350">
              <a:buFont typeface="+mj-lt"/>
              <a:buAutoNum type="alphaLcPeriod"/>
            </a:pPr>
            <a:r>
              <a:rPr lang="en-US" sz="2000" dirty="0">
                <a:latin typeface="Arial Narrow" pitchFamily="34" charset="0"/>
              </a:rPr>
              <a:t>Jerusalem falls to Babylon (39)</a:t>
            </a:r>
            <a:endParaRPr lang="en-US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88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546C3A-D112-4BB0-972A-A0B46873958F}"/>
              </a:ext>
            </a:extLst>
          </p:cNvPr>
          <p:cNvSpPr txBox="1"/>
          <p:nvPr/>
        </p:nvSpPr>
        <p:spPr>
          <a:xfrm>
            <a:off x="757646" y="600891"/>
            <a:ext cx="765483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lphaLcPeriod" startAt="3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Jerusalem falls to Babylon (39)</a:t>
            </a:r>
          </a:p>
          <a:p>
            <a:pPr marL="457200" indent="-457200" algn="l">
              <a:buFont typeface="+mj-lt"/>
              <a:buAutoNum type="alphaLcPeriod" startAt="3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The time – 586 B.C. (vv. 1-2)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Zedekiah tried to flee, but was caught (vv. 4-5)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Zedekiah’s eyes put out – last thing saw was sons being killed (v. 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Babylon took most captive (vv. 7-10)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released by Babylon (vv. 11-14)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assures </a:t>
            </a:r>
            <a:r>
              <a:rPr lang="en-US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Ebed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-Melech (vv. 15-18)</a:t>
            </a:r>
          </a:p>
        </p:txBody>
      </p:sp>
    </p:spTree>
    <p:extLst>
      <p:ext uri="{BB962C8B-B14F-4D97-AF65-F5344CB8AC3E}">
        <p14:creationId xmlns:p14="http://schemas.microsoft.com/office/powerpoint/2010/main" val="394250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1635306" y="2246811"/>
            <a:ext cx="4147185" cy="3744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After the siege, with the remnant (40-45)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stays in Judah (40)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Governor killed and Jews want to go to Egypt (41)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inquired of God and God answers (42)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Rejected God and headed to Egypt (43)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Jeremiah’s last message against Idolatry (44)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Words of comfort to Baruch (45)</a:t>
            </a:r>
          </a:p>
        </p:txBody>
      </p:sp>
    </p:spTree>
    <p:extLst>
      <p:ext uri="{BB962C8B-B14F-4D97-AF65-F5344CB8AC3E}">
        <p14:creationId xmlns:p14="http://schemas.microsoft.com/office/powerpoint/2010/main" val="116039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E882C8-F9A9-48B7-B97D-584BD0029904}"/>
              </a:ext>
            </a:extLst>
          </p:cNvPr>
          <p:cNvSpPr txBox="1"/>
          <p:nvPr/>
        </p:nvSpPr>
        <p:spPr>
          <a:xfrm>
            <a:off x="627016" y="487680"/>
            <a:ext cx="781158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stays in Judah (40)</a:t>
            </a:r>
          </a:p>
          <a:p>
            <a:pPr marL="457200" indent="-457200" algn="l">
              <a:buFont typeface="+mj-lt"/>
              <a:buAutoNum type="arabicPeriod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Given freedom to go to Babylon or stay (vv. 1-5)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chose to stay at Mizpah (v. 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Those left came to Gedaliah (whom king of </a:t>
            </a:r>
            <a:r>
              <a:rPr lang="en-US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Bablyon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 had made governor) – he assures them all is well (vv. 7-16)</a:t>
            </a:r>
          </a:p>
        </p:txBody>
      </p:sp>
    </p:spTree>
    <p:extLst>
      <p:ext uri="{BB962C8B-B14F-4D97-AF65-F5344CB8AC3E}">
        <p14:creationId xmlns:p14="http://schemas.microsoft.com/office/powerpoint/2010/main" val="123162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1661432" y="2638696"/>
            <a:ext cx="6245951" cy="3744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After the siege, with the remnant (40-45)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stays in Judah (40)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Governor killed and Jews want to go to Egypt (41)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inquired of God and God answers (42)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Rejected God and headed to Egypt (43)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Jeremiah’s last message against Idolatry (44)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Words of comfort to Baruch (45)</a:t>
            </a:r>
          </a:p>
        </p:txBody>
      </p:sp>
    </p:spTree>
    <p:extLst>
      <p:ext uri="{BB962C8B-B14F-4D97-AF65-F5344CB8AC3E}">
        <p14:creationId xmlns:p14="http://schemas.microsoft.com/office/powerpoint/2010/main" val="93202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248CD8-D734-4A36-BFB9-D3A4A4EA721D}"/>
              </a:ext>
            </a:extLst>
          </p:cNvPr>
          <p:cNvSpPr txBox="1"/>
          <p:nvPr/>
        </p:nvSpPr>
        <p:spPr>
          <a:xfrm>
            <a:off x="627016" y="487680"/>
            <a:ext cx="781158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2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Governor killed and Jews want to go to Egypt (41)</a:t>
            </a:r>
          </a:p>
          <a:p>
            <a:pPr marL="457200" indent="-457200" algn="l">
              <a:buFont typeface="+mj-lt"/>
              <a:buAutoNum type="arabicPeriod" startAt="2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Ishmael killed Gedaliah and other Jews (vv. 1-7)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Ishmael is defeated – Jews want to go to Egypt (vv. 8-18)</a:t>
            </a:r>
          </a:p>
        </p:txBody>
      </p:sp>
    </p:spTree>
    <p:extLst>
      <p:ext uri="{BB962C8B-B14F-4D97-AF65-F5344CB8AC3E}">
        <p14:creationId xmlns:p14="http://schemas.microsoft.com/office/powerpoint/2010/main" val="384207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1678850" y="2993570"/>
            <a:ext cx="6167574" cy="3744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After the siege, with the remnant (40-45)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stays in Judah (40)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Governor killed and Jews want to go to Egypt (41)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inquired of God and God answers (42)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Rejected God and headed to Egypt (43)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Jeremiah’s last message against Idolatry (44)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Words of comfort to Baruch (45)</a:t>
            </a:r>
          </a:p>
        </p:txBody>
      </p:sp>
    </p:spTree>
    <p:extLst>
      <p:ext uri="{BB962C8B-B14F-4D97-AF65-F5344CB8AC3E}">
        <p14:creationId xmlns:p14="http://schemas.microsoft.com/office/powerpoint/2010/main" val="167546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C5FCD-1E58-4C03-B32C-2E7EF81B9C7D}"/>
              </a:ext>
            </a:extLst>
          </p:cNvPr>
          <p:cNvSpPr txBox="1"/>
          <p:nvPr/>
        </p:nvSpPr>
        <p:spPr>
          <a:xfrm>
            <a:off x="627016" y="487680"/>
            <a:ext cx="781158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3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inquired of God and God answers (42)</a:t>
            </a:r>
          </a:p>
          <a:p>
            <a:pPr marL="457200" indent="-457200" algn="l">
              <a:buFont typeface="+mj-lt"/>
              <a:buAutoNum type="arabicPeriod" startAt="3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Remnant asked Jeremiah to inquire of God (vv. 1-6)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Lord’s answer: don’t go to Egypt (vv. 7-22)</a:t>
            </a:r>
          </a:p>
        </p:txBody>
      </p:sp>
    </p:spTree>
    <p:extLst>
      <p:ext uri="{BB962C8B-B14F-4D97-AF65-F5344CB8AC3E}">
        <p14:creationId xmlns:p14="http://schemas.microsoft.com/office/powerpoint/2010/main" val="166416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1635307" y="3365860"/>
            <a:ext cx="5401220" cy="3744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After the siege, with the remnant (40-45)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stays in Judah (40)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Governor killed and Jews want to go to Egypt (41)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inquired of God and God answers (42)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Rejected God and headed to Egypt (43)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Jeremiah’s last message against Idolatry (44)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Words of comfort to Baruch (45)</a:t>
            </a:r>
          </a:p>
        </p:txBody>
      </p:sp>
    </p:spTree>
    <p:extLst>
      <p:ext uri="{BB962C8B-B14F-4D97-AF65-F5344CB8AC3E}">
        <p14:creationId xmlns:p14="http://schemas.microsoft.com/office/powerpoint/2010/main" val="6668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952529-FBF5-40AC-B393-F0EBEF7CCA78}"/>
              </a:ext>
            </a:extLst>
          </p:cNvPr>
          <p:cNvSpPr txBox="1"/>
          <p:nvPr/>
        </p:nvSpPr>
        <p:spPr>
          <a:xfrm>
            <a:off x="627016" y="487680"/>
            <a:ext cx="781158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4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Rejected God and headed to Egypt (43)</a:t>
            </a:r>
          </a:p>
          <a:p>
            <a:pPr marL="457200" indent="-457200" algn="l">
              <a:buFont typeface="+mj-lt"/>
              <a:buAutoNum type="arabicPeriod" startAt="4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accused of lying (vv. 2-3)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Went to Egypt and took Jeremiah with them (vv. 4-7)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 foretold of Nebuchadnezzar’s (king of Babylon) invasion of Egypt (vv. 8-13)</a:t>
            </a:r>
          </a:p>
        </p:txBody>
      </p:sp>
    </p:spTree>
    <p:extLst>
      <p:ext uri="{BB962C8B-B14F-4D97-AF65-F5344CB8AC3E}">
        <p14:creationId xmlns:p14="http://schemas.microsoft.com/office/powerpoint/2010/main" val="157826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1591763" y="3749037"/>
            <a:ext cx="6245951" cy="3744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After the siege, with the remnant (40-45)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stays in Judah (40)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Governor killed and Jews want to go to Egypt (41)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inquired of God and God answers (42)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Rejected God and headed to Egypt (43)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Jeremiah’s last message against Idolatry (44)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Words of comfort to Baruch (45)</a:t>
            </a:r>
          </a:p>
        </p:txBody>
      </p:sp>
    </p:spTree>
    <p:extLst>
      <p:ext uri="{BB962C8B-B14F-4D97-AF65-F5344CB8AC3E}">
        <p14:creationId xmlns:p14="http://schemas.microsoft.com/office/powerpoint/2010/main" val="27514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5B2FA1-8F14-4C6B-A6CF-48C28D688F5B}"/>
              </a:ext>
            </a:extLst>
          </p:cNvPr>
          <p:cNvSpPr txBox="1"/>
          <p:nvPr/>
        </p:nvSpPr>
        <p:spPr>
          <a:xfrm>
            <a:off x="627016" y="487680"/>
            <a:ext cx="781158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5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Jeremiah’s last message against idolatry (44)</a:t>
            </a:r>
          </a:p>
          <a:p>
            <a:pPr marL="457200" indent="-457200" algn="l">
              <a:buFont typeface="+mj-lt"/>
              <a:buAutoNum type="arabicPeriod" startAt="5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To the Jews in Egypt (v. 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Wickedness and idolatry led to the destruction of Judah (vv. 2-6)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Didn’t learn but kept on in same sin (vv. 7-10)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Now will be punished in Egypt (vv. 11-14)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Jews renounce God and refuse to listen (vv. 15-19)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Jeremiah’s response: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Sin is what brought this all on (vv. 20-23)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Its over (vv. 24-30)</a:t>
            </a:r>
          </a:p>
        </p:txBody>
      </p:sp>
    </p:spTree>
    <p:extLst>
      <p:ext uri="{BB962C8B-B14F-4D97-AF65-F5344CB8AC3E}">
        <p14:creationId xmlns:p14="http://schemas.microsoft.com/office/powerpoint/2010/main" val="25965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3A735-D1C7-4F4E-9737-7A44E3A95C99}"/>
              </a:ext>
            </a:extLst>
          </p:cNvPr>
          <p:cNvSpPr/>
          <p:nvPr/>
        </p:nvSpPr>
        <p:spPr>
          <a:xfrm>
            <a:off x="1609181" y="4088671"/>
            <a:ext cx="4399733" cy="3744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14FE02-E3AC-49BC-9804-29EECF602C69}"/>
              </a:ext>
            </a:extLst>
          </p:cNvPr>
          <p:cNvSpPr txBox="1"/>
          <p:nvPr/>
        </p:nvSpPr>
        <p:spPr>
          <a:xfrm>
            <a:off x="757646" y="440872"/>
            <a:ext cx="76287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National – Messages to Judah </a:t>
            </a:r>
            <a:r>
              <a:rPr lang="en-US" sz="2400" dirty="0">
                <a:latin typeface="Arial Narrow" pitchFamily="34" charset="0"/>
              </a:rPr>
              <a:t>(2-33)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 Narrow" pitchFamily="34" charset="0"/>
              </a:rPr>
              <a:t>Personal – Jeremiah’s Suffering </a:t>
            </a:r>
            <a:r>
              <a:rPr lang="en-US" sz="2400" dirty="0">
                <a:latin typeface="Arial Narrow" pitchFamily="34" charset="0"/>
              </a:rPr>
              <a:t>(34-45)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Before the siege of Jerusalem (34-39)</a:t>
            </a:r>
          </a:p>
          <a:p>
            <a:pPr marL="971550" lvl="1" indent="-514350">
              <a:buFont typeface="+mj-lt"/>
              <a:buAutoNum type="alphaUcPeriod"/>
            </a:pPr>
            <a:endParaRPr lang="en-US" sz="1000" i="1" dirty="0">
              <a:latin typeface="Arial Narrow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After the siege, with the remnant (40-45)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stays in Judah (40)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Governor killed and Jews want to go to Egypt (41)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 inquired of God and God answers (42)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Rejected God and headed to Egypt (43)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Jeremiah’s last message against Idolatry (44)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>
                <a:latin typeface="Arial Narrow" pitchFamily="34" charset="0"/>
              </a:rPr>
              <a:t>Words of comfort to Baruch (45)</a:t>
            </a:r>
          </a:p>
        </p:txBody>
      </p:sp>
    </p:spTree>
    <p:extLst>
      <p:ext uri="{BB962C8B-B14F-4D97-AF65-F5344CB8AC3E}">
        <p14:creationId xmlns:p14="http://schemas.microsoft.com/office/powerpoint/2010/main" val="28616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A6B2BF-40EF-4A30-8DC6-08FD26FC0320}"/>
              </a:ext>
            </a:extLst>
          </p:cNvPr>
          <p:cNvSpPr txBox="1"/>
          <p:nvPr/>
        </p:nvSpPr>
        <p:spPr>
          <a:xfrm>
            <a:off x="627016" y="487680"/>
            <a:ext cx="78115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6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Words of comfort to Baruch (45)</a:t>
            </a:r>
          </a:p>
          <a:p>
            <a:pPr marL="457200" indent="-457200" algn="l">
              <a:buFont typeface="+mj-lt"/>
              <a:buAutoNum type="arabicPeriod" startAt="6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Baruch discouraged (v. 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Words for Baruch (vv. 4-5):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God is in control – wait on the Lord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Don’t seek great things for self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Put the Lord first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i="1" dirty="0">
                <a:latin typeface="Arial Narrow" panose="020B0606020202030204" pitchFamily="34" charset="0"/>
                <a:cs typeface="Arial" panose="020B0604020202020204" pitchFamily="34" charset="0"/>
              </a:rPr>
              <a:t>Will live and be blessed</a:t>
            </a:r>
          </a:p>
        </p:txBody>
      </p:sp>
    </p:spTree>
    <p:extLst>
      <p:ext uri="{BB962C8B-B14F-4D97-AF65-F5344CB8AC3E}">
        <p14:creationId xmlns:p14="http://schemas.microsoft.com/office/powerpoint/2010/main" val="237502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Jeremiah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34-45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F5496-CDA6-4AA4-A44D-22126789B033}"/>
              </a:ext>
            </a:extLst>
          </p:cNvPr>
          <p:cNvSpPr txBox="1"/>
          <p:nvPr/>
        </p:nvSpPr>
        <p:spPr>
          <a:xfrm>
            <a:off x="1158240" y="680720"/>
            <a:ext cx="307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Lessons Learned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1F9B7-99CF-4858-A5EC-2A4ADA9470C3}"/>
              </a:ext>
            </a:extLst>
          </p:cNvPr>
          <p:cNvSpPr txBox="1"/>
          <p:nvPr/>
        </p:nvSpPr>
        <p:spPr>
          <a:xfrm>
            <a:off x="1071880" y="3351828"/>
            <a:ext cx="7000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Connection of obedience to blessings / disobedience to punishment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Suffering of innocent (Jeremiah)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Obedience must be real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 fail to learn from the past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 are stubborn and do what they want regardless</a:t>
            </a:r>
          </a:p>
        </p:txBody>
      </p:sp>
    </p:spTree>
    <p:extLst>
      <p:ext uri="{BB962C8B-B14F-4D97-AF65-F5344CB8AC3E}">
        <p14:creationId xmlns:p14="http://schemas.microsoft.com/office/powerpoint/2010/main" val="30108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1_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err="1" smtClean="0">
            <a:latin typeface="Arial Narrow" panose="020B0606020202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9046</TotalTime>
  <Words>2245</Words>
  <Application>Microsoft Office PowerPoint</Application>
  <PresentationFormat>On-screen Show (4:3)</PresentationFormat>
  <Paragraphs>308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Calibri</vt:lpstr>
      <vt:lpstr>Calibri Light</vt:lpstr>
      <vt:lpstr>Arial</vt:lpstr>
      <vt:lpstr>Arial Nova</vt:lpstr>
      <vt:lpstr>Arial Narrow</vt:lpstr>
      <vt:lpstr>Avenir Next LT Pro</vt:lpstr>
      <vt:lpstr>AccentBoxVTI</vt:lpstr>
      <vt:lpstr>1_AccentBoxVTI</vt:lpstr>
      <vt:lpstr>5_Office Theme</vt:lpstr>
      <vt:lpstr>8_Office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93</cp:revision>
  <cp:lastPrinted>2020-06-20T22:24:22Z</cp:lastPrinted>
  <dcterms:created xsi:type="dcterms:W3CDTF">2020-01-23T16:47:22Z</dcterms:created>
  <dcterms:modified xsi:type="dcterms:W3CDTF">2020-06-21T12:54:34Z</dcterms:modified>
</cp:coreProperties>
</file>