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1" r:id="rId1"/>
    <p:sldMasterId id="2147483732" r:id="rId2"/>
    <p:sldMasterId id="2147483744" r:id="rId3"/>
    <p:sldMasterId id="2147483768" r:id="rId4"/>
  </p:sldMasterIdLst>
  <p:sldIdLst>
    <p:sldId id="257" r:id="rId5"/>
    <p:sldId id="260" r:id="rId6"/>
    <p:sldId id="284" r:id="rId7"/>
    <p:sldId id="285" r:id="rId8"/>
    <p:sldId id="262" r:id="rId9"/>
    <p:sldId id="287" r:id="rId10"/>
    <p:sldId id="286" r:id="rId11"/>
    <p:sldId id="263" r:id="rId12"/>
    <p:sldId id="288" r:id="rId13"/>
    <p:sldId id="289" r:id="rId14"/>
    <p:sldId id="290" r:id="rId15"/>
    <p:sldId id="259" r:id="rId16"/>
    <p:sldId id="292" r:id="rId17"/>
    <p:sldId id="293" r:id="rId18"/>
    <p:sldId id="294" r:id="rId19"/>
    <p:sldId id="269" r:id="rId20"/>
    <p:sldId id="258" r:id="rId21"/>
    <p:sldId id="295" r:id="rId22"/>
    <p:sldId id="296" r:id="rId23"/>
    <p:sldId id="297" r:id="rId24"/>
    <p:sldId id="298" r:id="rId25"/>
    <p:sldId id="299" r:id="rId26"/>
    <p:sldId id="300" r:id="rId27"/>
    <p:sldId id="301" r:id="rId28"/>
    <p:sldId id="302" r:id="rId29"/>
    <p:sldId id="303" r:id="rId30"/>
    <p:sldId id="304" r:id="rId31"/>
    <p:sldId id="305" r:id="rId32"/>
    <p:sldId id="306" r:id="rId33"/>
    <p:sldId id="307" r:id="rId34"/>
    <p:sldId id="308" r:id="rId35"/>
    <p:sldId id="309" r:id="rId36"/>
    <p:sldId id="310" r:id="rId37"/>
    <p:sldId id="311" r:id="rId38"/>
    <p:sldId id="312" r:id="rId39"/>
    <p:sldId id="282" r:id="rId40"/>
  </p:sldIdLst>
  <p:sldSz cx="9144000" cy="6858000" type="screen4x3"/>
  <p:notesSz cx="7010400" cy="9296400"/>
  <p:embeddedFontLst>
    <p:embeddedFont>
      <p:font typeface="Arial Narrow" panose="020B0606020202030204" pitchFamily="34" charset="0"/>
      <p:regular r:id="rId41"/>
      <p:bold r:id="rId42"/>
      <p:italic r:id="rId43"/>
      <p:boldItalic r:id="rId44"/>
    </p:embeddedFont>
    <p:embeddedFont>
      <p:font typeface="Arial Nova" panose="020B0504020202020204" pitchFamily="34" charset="0"/>
      <p:regular r:id="rId45"/>
      <p:bold r:id="rId46"/>
      <p:italic r:id="rId47"/>
      <p:boldItalic r:id="rId48"/>
    </p:embeddedFont>
    <p:embeddedFont>
      <p:font typeface="Avenir Next LT Pro" panose="020B0504020202020204" pitchFamily="34" charset="0"/>
      <p:regular r:id="rId49"/>
      <p:bold r:id="rId50"/>
      <p:italic r:id="rId51"/>
      <p:boldItalic r:id="rId52"/>
    </p:embeddedFont>
    <p:embeddedFont>
      <p:font typeface="Calibri" panose="020F0502020204030204" pitchFamily="34" charset="0"/>
      <p:regular r:id="rId53"/>
      <p:bold r:id="rId54"/>
      <p:italic r:id="rId55"/>
      <p:boldItalic r:id="rId56"/>
    </p:embeddedFont>
    <p:embeddedFont>
      <p:font typeface="Calibri Light" panose="020F0302020204030204" pitchFamily="34" charset="0"/>
      <p:regular r:id="rId57"/>
      <p: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2626"/>
    <a:srgbClr val="000000"/>
    <a:srgbClr val="E6E6E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3" d="100"/>
          <a:sy n="63" d="100"/>
        </p:scale>
        <p:origin x="412"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8" Type="http://schemas.openxmlformats.org/officeDocument/2006/relationships/slide" Target="slides/slide4.xml"/><Relationship Id="rId51" Type="http://schemas.openxmlformats.org/officeDocument/2006/relationships/font" Target="fonts/font11.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6.fntdata"/><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432054" y="1124712"/>
            <a:ext cx="8277606"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432054" y="4727448"/>
            <a:ext cx="8277606"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432054" y="6356351"/>
            <a:ext cx="2057400" cy="365125"/>
          </a:xfrm>
        </p:spPr>
        <p:txBody>
          <a:bodyPr/>
          <a:lstStyle/>
          <a:p>
            <a:fld id="{02AC24A9-CCB6-4F8D-B8DB-C2F3692CFA5A}" type="datetimeFigureOut">
              <a:rPr lang="en-US" smtClean="0"/>
              <a:t>6/14/2020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6652260" y="6356351"/>
            <a:ext cx="20574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624870" y="434802"/>
            <a:ext cx="146304" cy="528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433989" y="4501201"/>
            <a:ext cx="8276022"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12111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836676" y="2478024"/>
            <a:ext cx="7626096"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6/14/2020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280595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418658" y="4981421"/>
            <a:ext cx="8351217"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374126" y="5118581"/>
            <a:ext cx="109728"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418338" y="640080"/>
            <a:ext cx="8167878"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630936" y="5102352"/>
            <a:ext cx="795528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6/14/2020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702612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836676"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4759452"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6/14/2020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145623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836676"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836676" y="3203688"/>
            <a:ext cx="370332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4759452"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4759452" y="3203688"/>
            <a:ext cx="370332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6/14/2020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320275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499390" y="1533525"/>
            <a:ext cx="8187797"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456813" y="2971798"/>
            <a:ext cx="96012"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809244" y="1938528"/>
            <a:ext cx="7632954"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6/14/2020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283382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6/14/2020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61107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3723894" y="1709928"/>
            <a:ext cx="5047488"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651510" y="3429000"/>
            <a:ext cx="2324862"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6/14/2020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81671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3723894" y="1161288"/>
            <a:ext cx="5047488"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651510" y="3438144"/>
            <a:ext cx="2324862"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6/14/2020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63702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6/14/2020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574395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6/14/2020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8888200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432054" y="1124712"/>
            <a:ext cx="8277606"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432054" y="4727448"/>
            <a:ext cx="8277606"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432054" y="6356351"/>
            <a:ext cx="2057400" cy="365125"/>
          </a:xfrm>
        </p:spPr>
        <p:txBody>
          <a:bodyPr/>
          <a:lstStyle/>
          <a:p>
            <a:fld id="{02AC24A9-CCB6-4F8D-B8DB-C2F3692CFA5A}" type="datetimeFigureOut">
              <a:rPr lang="en-US" smtClean="0"/>
              <a:t>6/14/2020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6652260" y="6356351"/>
            <a:ext cx="20574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624870" y="434802"/>
            <a:ext cx="146304" cy="528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433989" y="4501201"/>
            <a:ext cx="8276022"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811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836676" y="2478024"/>
            <a:ext cx="7626096"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6/14/2020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526937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418658" y="4981421"/>
            <a:ext cx="8351217"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374126" y="5118581"/>
            <a:ext cx="109728"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418338" y="640080"/>
            <a:ext cx="8167878"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630936" y="5102352"/>
            <a:ext cx="795528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6/14/2020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23826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836676"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4759452"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6/14/2020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32466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836676"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836676" y="3203688"/>
            <a:ext cx="370332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4759452"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4759452" y="3203688"/>
            <a:ext cx="370332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6/14/2020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939184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499390" y="1533525"/>
            <a:ext cx="8187797"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456813" y="2971798"/>
            <a:ext cx="96012"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809244" y="1938528"/>
            <a:ext cx="7632954"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6/14/2020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895592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6/14/2020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460707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3723894" y="1709928"/>
            <a:ext cx="5047488"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651510" y="3429000"/>
            <a:ext cx="2324862"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6/14/2020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02892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3723894" y="1161288"/>
            <a:ext cx="5047488"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651510" y="3438144"/>
            <a:ext cx="2324862"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6/14/2020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94441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6/14/2020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320947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6/14/2020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598104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0F4FC5A-5D43-469D-BA8D-592A15F008C6}" type="datetimeFigureOut">
              <a:rPr lang="en-US"/>
              <a:pPr>
                <a:defRPr/>
              </a:pPr>
              <a:t>6/14/2020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74E386D-87E6-4D49-8829-2D1419513CB0}" type="slidenum">
              <a:rPr lang="en-US"/>
              <a:pPr>
                <a:defRPr/>
              </a:pPr>
              <a:t>‹#›</a:t>
            </a:fld>
            <a:endParaRPr lang="en-US" dirty="0"/>
          </a:p>
        </p:txBody>
      </p:sp>
    </p:spTree>
    <p:extLst>
      <p:ext uri="{BB962C8B-B14F-4D97-AF65-F5344CB8AC3E}">
        <p14:creationId xmlns:p14="http://schemas.microsoft.com/office/powerpoint/2010/main" val="50610595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CEC876-80B2-471A-AE9B-B80DF281412C}" type="datetimeFigureOut">
              <a:rPr lang="en-US"/>
              <a:pPr>
                <a:defRPr/>
              </a:pPr>
              <a:t>6/14/2020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23940F7-F04E-46B2-91B2-BD21F2FA417A}" type="slidenum">
              <a:rPr lang="en-US"/>
              <a:pPr>
                <a:defRPr/>
              </a:pPr>
              <a:t>‹#›</a:t>
            </a:fld>
            <a:endParaRPr lang="en-US" dirty="0"/>
          </a:p>
        </p:txBody>
      </p:sp>
    </p:spTree>
    <p:extLst>
      <p:ext uri="{BB962C8B-B14F-4D97-AF65-F5344CB8AC3E}">
        <p14:creationId xmlns:p14="http://schemas.microsoft.com/office/powerpoint/2010/main" val="381275924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00A8D1C-B0D9-40BA-B7EC-B9EFF85CF7AD}" type="datetimeFigureOut">
              <a:rPr lang="en-US"/>
              <a:pPr>
                <a:defRPr/>
              </a:pPr>
              <a:t>6/14/2020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5D7A9D1-13CC-4D56-A425-1BA0837BD63F}" type="slidenum">
              <a:rPr lang="en-US"/>
              <a:pPr>
                <a:defRPr/>
              </a:pPr>
              <a:t>‹#›</a:t>
            </a:fld>
            <a:endParaRPr lang="en-US" dirty="0"/>
          </a:p>
        </p:txBody>
      </p:sp>
    </p:spTree>
    <p:extLst>
      <p:ext uri="{BB962C8B-B14F-4D97-AF65-F5344CB8AC3E}">
        <p14:creationId xmlns:p14="http://schemas.microsoft.com/office/powerpoint/2010/main" val="427063670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7229C39-B8E2-416B-8294-358A10AD89FB}" type="datetimeFigureOut">
              <a:rPr lang="en-US"/>
              <a:pPr>
                <a:defRPr/>
              </a:pPr>
              <a:t>6/14/2020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F480DB2-4E13-4734-9C24-47DC79ADD0CB}" type="slidenum">
              <a:rPr lang="en-US"/>
              <a:pPr>
                <a:defRPr/>
              </a:pPr>
              <a:t>‹#›</a:t>
            </a:fld>
            <a:endParaRPr lang="en-US" dirty="0"/>
          </a:p>
        </p:txBody>
      </p:sp>
    </p:spTree>
    <p:extLst>
      <p:ext uri="{BB962C8B-B14F-4D97-AF65-F5344CB8AC3E}">
        <p14:creationId xmlns:p14="http://schemas.microsoft.com/office/powerpoint/2010/main" val="227529380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983DD06-3BDE-4DFA-96C9-AE48F74035AF}" type="datetimeFigureOut">
              <a:rPr lang="en-US"/>
              <a:pPr>
                <a:defRPr/>
              </a:pPr>
              <a:t>6/14/2020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E50E728-C92F-46FE-95CC-F669B268D9F0}" type="slidenum">
              <a:rPr lang="en-US"/>
              <a:pPr>
                <a:defRPr/>
              </a:pPr>
              <a:t>‹#›</a:t>
            </a:fld>
            <a:endParaRPr lang="en-US" dirty="0"/>
          </a:p>
        </p:txBody>
      </p:sp>
    </p:spTree>
    <p:extLst>
      <p:ext uri="{BB962C8B-B14F-4D97-AF65-F5344CB8AC3E}">
        <p14:creationId xmlns:p14="http://schemas.microsoft.com/office/powerpoint/2010/main" val="336282094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08ADF40-EC34-4EB8-9A7B-59DCC3F23508}" type="datetimeFigureOut">
              <a:rPr lang="en-US"/>
              <a:pPr>
                <a:defRPr/>
              </a:pPr>
              <a:t>6/14/2020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47AD794-116A-46A2-A9FC-832497B210B3}" type="slidenum">
              <a:rPr lang="en-US"/>
              <a:pPr>
                <a:defRPr/>
              </a:pPr>
              <a:t>‹#›</a:t>
            </a:fld>
            <a:endParaRPr lang="en-US" dirty="0"/>
          </a:p>
        </p:txBody>
      </p:sp>
    </p:spTree>
    <p:extLst>
      <p:ext uri="{BB962C8B-B14F-4D97-AF65-F5344CB8AC3E}">
        <p14:creationId xmlns:p14="http://schemas.microsoft.com/office/powerpoint/2010/main" val="325503993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86CBF91-4D3A-4E6A-806F-391E9C550485}" type="datetimeFigureOut">
              <a:rPr lang="en-US"/>
              <a:pPr>
                <a:defRPr/>
              </a:pPr>
              <a:t>6/14/2020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0F32983-0A8F-40C4-8664-6401412E84EE}" type="slidenum">
              <a:rPr lang="en-US"/>
              <a:pPr>
                <a:defRPr/>
              </a:pPr>
              <a:t>‹#›</a:t>
            </a:fld>
            <a:endParaRPr lang="en-US" dirty="0"/>
          </a:p>
        </p:txBody>
      </p:sp>
    </p:spTree>
    <p:extLst>
      <p:ext uri="{BB962C8B-B14F-4D97-AF65-F5344CB8AC3E}">
        <p14:creationId xmlns:p14="http://schemas.microsoft.com/office/powerpoint/2010/main" val="227125209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942A3B4-FEB9-4CCB-8BEC-18D6BAB8CC00}" type="datetimeFigureOut">
              <a:rPr lang="en-US"/>
              <a:pPr>
                <a:defRPr/>
              </a:pPr>
              <a:t>6/14/2020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DC3EE87-D65B-46A8-98C4-7C8D0CECA826}" type="slidenum">
              <a:rPr lang="en-US"/>
              <a:pPr>
                <a:defRPr/>
              </a:pPr>
              <a:t>‹#›</a:t>
            </a:fld>
            <a:endParaRPr lang="en-US" dirty="0"/>
          </a:p>
        </p:txBody>
      </p:sp>
    </p:spTree>
    <p:extLst>
      <p:ext uri="{BB962C8B-B14F-4D97-AF65-F5344CB8AC3E}">
        <p14:creationId xmlns:p14="http://schemas.microsoft.com/office/powerpoint/2010/main" val="13104930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957AEA6-4D67-449C-876A-BF9923BAB370}" type="datetimeFigureOut">
              <a:rPr lang="en-US"/>
              <a:pPr>
                <a:defRPr/>
              </a:pPr>
              <a:t>6/14/2020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108E3C2-95F4-4660-8EBE-3E99E839BE5E}" type="slidenum">
              <a:rPr lang="en-US"/>
              <a:pPr>
                <a:defRPr/>
              </a:pPr>
              <a:t>‹#›</a:t>
            </a:fld>
            <a:endParaRPr lang="en-US" dirty="0"/>
          </a:p>
        </p:txBody>
      </p:sp>
    </p:spTree>
    <p:extLst>
      <p:ext uri="{BB962C8B-B14F-4D97-AF65-F5344CB8AC3E}">
        <p14:creationId xmlns:p14="http://schemas.microsoft.com/office/powerpoint/2010/main" val="244948703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D6EF155-50EE-41AF-B822-ECD18D4D0982}" type="datetimeFigureOut">
              <a:rPr lang="en-US"/>
              <a:pPr>
                <a:defRPr/>
              </a:pPr>
              <a:t>6/14/2020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8B9B674-211D-41BC-99D9-523EF738A33D}" type="slidenum">
              <a:rPr lang="en-US"/>
              <a:pPr>
                <a:defRPr/>
              </a:pPr>
              <a:t>‹#›</a:t>
            </a:fld>
            <a:endParaRPr lang="en-US" dirty="0"/>
          </a:p>
        </p:txBody>
      </p:sp>
    </p:spTree>
    <p:extLst>
      <p:ext uri="{BB962C8B-B14F-4D97-AF65-F5344CB8AC3E}">
        <p14:creationId xmlns:p14="http://schemas.microsoft.com/office/powerpoint/2010/main" val="359243348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C0705C2-23BA-43B6-A315-B73D9FAF4F9C}" type="datetimeFigureOut">
              <a:rPr lang="en-US"/>
              <a:pPr>
                <a:defRPr/>
              </a:pPr>
              <a:t>6/14/2020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D96B326-E97D-4EA6-8C5F-535D008CF6CB}" type="slidenum">
              <a:rPr lang="en-US"/>
              <a:pPr>
                <a:defRPr/>
              </a:pPr>
              <a:t>‹#›</a:t>
            </a:fld>
            <a:endParaRPr lang="en-US" dirty="0"/>
          </a:p>
        </p:txBody>
      </p:sp>
    </p:spTree>
    <p:extLst>
      <p:ext uri="{BB962C8B-B14F-4D97-AF65-F5344CB8AC3E}">
        <p14:creationId xmlns:p14="http://schemas.microsoft.com/office/powerpoint/2010/main" val="128622053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6/14/2020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31587565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6/14/2020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81621172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7B20C-CDF0-4B20-8C05-0D60B5923E0E}" type="datetimeFigureOut">
              <a:rPr lang="en-US" smtClean="0"/>
              <a:t>6/14/2020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75195212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57B20C-CDF0-4B20-8C05-0D60B5923E0E}" type="datetimeFigureOut">
              <a:rPr lang="en-US" smtClean="0"/>
              <a:t>6/14/2020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03450268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57B20C-CDF0-4B20-8C05-0D60B5923E0E}" type="datetimeFigureOut">
              <a:rPr lang="en-US" smtClean="0"/>
              <a:t>6/14/2020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224095300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57B20C-CDF0-4B20-8C05-0D60B5923E0E}" type="datetimeFigureOut">
              <a:rPr lang="en-US" smtClean="0"/>
              <a:t>6/14/2020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60367419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7B20C-CDF0-4B20-8C05-0D60B5923E0E}" type="datetimeFigureOut">
              <a:rPr lang="en-US" smtClean="0"/>
              <a:t>6/14/2020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253123707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6/14/2020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34416862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6/14/2020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428535004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6/14/2020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54434588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6/14/2020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01837901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6/14/2020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
        <p:nvSpPr>
          <p:cNvPr id="7" name="Rectangle: Rounded Corners 6">
            <a:extLst>
              <a:ext uri="{FF2B5EF4-FFF2-40B4-BE49-F238E27FC236}">
                <a16:creationId xmlns:a16="http://schemas.microsoft.com/office/drawing/2014/main" id="{343B000F-F3F3-4995-9C43-B4D2648E4C54}"/>
              </a:ext>
            </a:extLst>
          </p:cNvPr>
          <p:cNvSpPr/>
          <p:nvPr userDrawn="1"/>
        </p:nvSpPr>
        <p:spPr>
          <a:xfrm>
            <a:off x="463149" y="337603"/>
            <a:ext cx="8238478" cy="6205491"/>
          </a:xfrm>
          <a:prstGeom prst="roundRect">
            <a:avLst>
              <a:gd name="adj" fmla="val 3506"/>
            </a:avLst>
          </a:prstGeom>
          <a:solidFill>
            <a:schemeClr val="accent5">
              <a:lumMod val="40000"/>
              <a:lumOff val="60000"/>
            </a:schemeClr>
          </a:solidFill>
          <a:ln>
            <a:solidFill>
              <a:schemeClr val="accent5">
                <a:lumMod val="50000"/>
              </a:schemeClr>
            </a:solid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168728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30" r:id="rId5"/>
    <p:sldLayoutId id="2147483724" r:id="rId6"/>
    <p:sldLayoutId id="2147483725" r:id="rId7"/>
    <p:sldLayoutId id="2147483726" r:id="rId8"/>
    <p:sldLayoutId id="2147483729" r:id="rId9"/>
    <p:sldLayoutId id="2147483727" r:id="rId10"/>
    <p:sldLayoutId id="2147483728"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6/14/2020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
        <p:nvSpPr>
          <p:cNvPr id="7" name="Rectangle: Rounded Corners 6">
            <a:extLst>
              <a:ext uri="{FF2B5EF4-FFF2-40B4-BE49-F238E27FC236}">
                <a16:creationId xmlns:a16="http://schemas.microsoft.com/office/drawing/2014/main" id="{343B000F-F3F3-4995-9C43-B4D2648E4C54}"/>
              </a:ext>
            </a:extLst>
          </p:cNvPr>
          <p:cNvSpPr/>
          <p:nvPr userDrawn="1"/>
        </p:nvSpPr>
        <p:spPr>
          <a:xfrm>
            <a:off x="471775" y="346229"/>
            <a:ext cx="8238478" cy="6205491"/>
          </a:xfrm>
          <a:prstGeom prst="roundRect">
            <a:avLst>
              <a:gd name="adj" fmla="val 3506"/>
            </a:avLst>
          </a:prstGeom>
          <a:solidFill>
            <a:schemeClr val="bg1"/>
          </a:solidFill>
          <a:ln>
            <a:solidFill>
              <a:schemeClr val="accent5">
                <a:lumMod val="50000"/>
              </a:schemeClr>
            </a:solid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08942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50000"/>
          </a:schemeClr>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818C05A-1434-44EA-AC28-4112CAAF04E1}" type="datetimeFigureOut">
              <a:rPr lang="en-US"/>
              <a:pPr>
                <a:defRPr/>
              </a:pPr>
              <a:t>6/14/2020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22D4F40-4301-436E-979E-AF66EA187D7F}" type="slidenum">
              <a:rPr lang="en-US"/>
              <a:pPr>
                <a:defRPr/>
              </a:pPr>
              <a:t>‹#›</a:t>
            </a:fld>
            <a:endParaRPr lang="en-US" dirty="0"/>
          </a:p>
        </p:txBody>
      </p:sp>
      <p:grpSp>
        <p:nvGrpSpPr>
          <p:cNvPr id="3079" name="Group 10"/>
          <p:cNvGrpSpPr>
            <a:grpSpLocks/>
          </p:cNvGrpSpPr>
          <p:nvPr userDrawn="1"/>
        </p:nvGrpSpPr>
        <p:grpSpPr bwMode="auto">
          <a:xfrm rot="5400000">
            <a:off x="8191500" y="38100"/>
            <a:ext cx="609600" cy="1295400"/>
            <a:chOff x="228600" y="0"/>
            <a:chExt cx="609600" cy="6858000"/>
          </a:xfrm>
        </p:grpSpPr>
        <p:sp>
          <p:nvSpPr>
            <p:cNvPr id="12" name="Rectangle 11"/>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3" name="Rectangle 12"/>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4" name="Rectangle 13"/>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grpSp>
        <p:nvGrpSpPr>
          <p:cNvPr id="3080" name="Group 18"/>
          <p:cNvGrpSpPr>
            <a:grpSpLocks/>
          </p:cNvGrpSpPr>
          <p:nvPr userDrawn="1"/>
        </p:nvGrpSpPr>
        <p:grpSpPr bwMode="auto">
          <a:xfrm rot="5400000">
            <a:off x="342900" y="38100"/>
            <a:ext cx="609600" cy="1295400"/>
            <a:chOff x="228600" y="0"/>
            <a:chExt cx="609600" cy="6858000"/>
          </a:xfrm>
        </p:grpSpPr>
        <p:sp>
          <p:nvSpPr>
            <p:cNvPr id="20" name="Rectangle 19"/>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1" name="Rectangle 20"/>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2" name="Rectangle 21"/>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spTree>
    <p:extLst>
      <p:ext uri="{BB962C8B-B14F-4D97-AF65-F5344CB8AC3E}">
        <p14:creationId xmlns:p14="http://schemas.microsoft.com/office/powerpoint/2010/main" val="302633705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8793283-4566-4043-B1CB-AA3553EF92C3}"/>
              </a:ext>
            </a:extLst>
          </p:cNvPr>
          <p:cNvSpPr/>
          <p:nvPr userDrawn="1"/>
        </p:nvSpPr>
        <p:spPr>
          <a:xfrm>
            <a:off x="628650" y="365126"/>
            <a:ext cx="7886700" cy="6228714"/>
          </a:xfrm>
          <a:custGeom>
            <a:avLst/>
            <a:gdLst>
              <a:gd name="connsiteX0" fmla="*/ 0 w 7886700"/>
              <a:gd name="connsiteY0" fmla="*/ 184681 h 6228714"/>
              <a:gd name="connsiteX1" fmla="*/ 184681 w 7886700"/>
              <a:gd name="connsiteY1" fmla="*/ 0 h 6228714"/>
              <a:gd name="connsiteX2" fmla="*/ 642555 w 7886700"/>
              <a:gd name="connsiteY2" fmla="*/ 0 h 6228714"/>
              <a:gd name="connsiteX3" fmla="*/ 1476296 w 7886700"/>
              <a:gd name="connsiteY3" fmla="*/ 0 h 6228714"/>
              <a:gd name="connsiteX4" fmla="*/ 1934171 w 7886700"/>
              <a:gd name="connsiteY4" fmla="*/ 0 h 6228714"/>
              <a:gd name="connsiteX5" fmla="*/ 2692738 w 7886700"/>
              <a:gd name="connsiteY5" fmla="*/ 0 h 6228714"/>
              <a:gd name="connsiteX6" fmla="*/ 3300959 w 7886700"/>
              <a:gd name="connsiteY6" fmla="*/ 0 h 6228714"/>
              <a:gd name="connsiteX7" fmla="*/ 3758834 w 7886700"/>
              <a:gd name="connsiteY7" fmla="*/ 0 h 6228714"/>
              <a:gd name="connsiteX8" fmla="*/ 4592575 w 7886700"/>
              <a:gd name="connsiteY8" fmla="*/ 0 h 6228714"/>
              <a:gd name="connsiteX9" fmla="*/ 5050449 w 7886700"/>
              <a:gd name="connsiteY9" fmla="*/ 0 h 6228714"/>
              <a:gd name="connsiteX10" fmla="*/ 5733843 w 7886700"/>
              <a:gd name="connsiteY10" fmla="*/ 0 h 6228714"/>
              <a:gd name="connsiteX11" fmla="*/ 6492411 w 7886700"/>
              <a:gd name="connsiteY11" fmla="*/ 0 h 6228714"/>
              <a:gd name="connsiteX12" fmla="*/ 7702019 w 7886700"/>
              <a:gd name="connsiteY12" fmla="*/ 0 h 6228714"/>
              <a:gd name="connsiteX13" fmla="*/ 7886700 w 7886700"/>
              <a:gd name="connsiteY13" fmla="*/ 184681 h 6228714"/>
              <a:gd name="connsiteX14" fmla="*/ 7886700 w 7886700"/>
              <a:gd name="connsiteY14" fmla="*/ 718533 h 6228714"/>
              <a:gd name="connsiteX15" fmla="*/ 7886700 w 7886700"/>
              <a:gd name="connsiteY15" fmla="*/ 1428166 h 6228714"/>
              <a:gd name="connsiteX16" fmla="*/ 7886700 w 7886700"/>
              <a:gd name="connsiteY16" fmla="*/ 1903424 h 6228714"/>
              <a:gd name="connsiteX17" fmla="*/ 7886700 w 7886700"/>
              <a:gd name="connsiteY17" fmla="*/ 2671650 h 6228714"/>
              <a:gd name="connsiteX18" fmla="*/ 7886700 w 7886700"/>
              <a:gd name="connsiteY18" fmla="*/ 3381283 h 6228714"/>
              <a:gd name="connsiteX19" fmla="*/ 7886700 w 7886700"/>
              <a:gd name="connsiteY19" fmla="*/ 4149509 h 6228714"/>
              <a:gd name="connsiteX20" fmla="*/ 7886700 w 7886700"/>
              <a:gd name="connsiteY20" fmla="*/ 4624768 h 6228714"/>
              <a:gd name="connsiteX21" fmla="*/ 7886700 w 7886700"/>
              <a:gd name="connsiteY21" fmla="*/ 5217213 h 6228714"/>
              <a:gd name="connsiteX22" fmla="*/ 7886700 w 7886700"/>
              <a:gd name="connsiteY22" fmla="*/ 6044033 h 6228714"/>
              <a:gd name="connsiteX23" fmla="*/ 7702019 w 7886700"/>
              <a:gd name="connsiteY23" fmla="*/ 6228714 h 6228714"/>
              <a:gd name="connsiteX24" fmla="*/ 7093798 w 7886700"/>
              <a:gd name="connsiteY24" fmla="*/ 6228714 h 6228714"/>
              <a:gd name="connsiteX25" fmla="*/ 6485577 w 7886700"/>
              <a:gd name="connsiteY25" fmla="*/ 6228714 h 6228714"/>
              <a:gd name="connsiteX26" fmla="*/ 6027703 w 7886700"/>
              <a:gd name="connsiteY26" fmla="*/ 6228714 h 6228714"/>
              <a:gd name="connsiteX27" fmla="*/ 5193962 w 7886700"/>
              <a:gd name="connsiteY27" fmla="*/ 6228714 h 6228714"/>
              <a:gd name="connsiteX28" fmla="*/ 4435394 w 7886700"/>
              <a:gd name="connsiteY28" fmla="*/ 6228714 h 6228714"/>
              <a:gd name="connsiteX29" fmla="*/ 3902346 w 7886700"/>
              <a:gd name="connsiteY29" fmla="*/ 6228714 h 6228714"/>
              <a:gd name="connsiteX30" fmla="*/ 3369299 w 7886700"/>
              <a:gd name="connsiteY30" fmla="*/ 6228714 h 6228714"/>
              <a:gd name="connsiteX31" fmla="*/ 2535558 w 7886700"/>
              <a:gd name="connsiteY31" fmla="*/ 6228714 h 6228714"/>
              <a:gd name="connsiteX32" fmla="*/ 1776990 w 7886700"/>
              <a:gd name="connsiteY32" fmla="*/ 6228714 h 6228714"/>
              <a:gd name="connsiteX33" fmla="*/ 1319116 w 7886700"/>
              <a:gd name="connsiteY33" fmla="*/ 6228714 h 6228714"/>
              <a:gd name="connsiteX34" fmla="*/ 184681 w 7886700"/>
              <a:gd name="connsiteY34" fmla="*/ 6228714 h 6228714"/>
              <a:gd name="connsiteX35" fmla="*/ 0 w 7886700"/>
              <a:gd name="connsiteY35" fmla="*/ 6044033 h 6228714"/>
              <a:gd name="connsiteX36" fmla="*/ 0 w 7886700"/>
              <a:gd name="connsiteY36" fmla="*/ 5275807 h 6228714"/>
              <a:gd name="connsiteX37" fmla="*/ 0 w 7886700"/>
              <a:gd name="connsiteY37" fmla="*/ 4741955 h 6228714"/>
              <a:gd name="connsiteX38" fmla="*/ 0 w 7886700"/>
              <a:gd name="connsiteY38" fmla="*/ 4032322 h 6228714"/>
              <a:gd name="connsiteX39" fmla="*/ 0 w 7886700"/>
              <a:gd name="connsiteY39" fmla="*/ 3381283 h 6228714"/>
              <a:gd name="connsiteX40" fmla="*/ 0 w 7886700"/>
              <a:gd name="connsiteY40" fmla="*/ 2906024 h 6228714"/>
              <a:gd name="connsiteX41" fmla="*/ 0 w 7886700"/>
              <a:gd name="connsiteY41" fmla="*/ 2196392 h 6228714"/>
              <a:gd name="connsiteX42" fmla="*/ 0 w 7886700"/>
              <a:gd name="connsiteY42" fmla="*/ 1486759 h 6228714"/>
              <a:gd name="connsiteX43" fmla="*/ 0 w 7886700"/>
              <a:gd name="connsiteY43" fmla="*/ 835720 h 6228714"/>
              <a:gd name="connsiteX44" fmla="*/ 0 w 7886700"/>
              <a:gd name="connsiteY44" fmla="*/ 184681 h 622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886700" h="6228714" fill="none" extrusionOk="0">
                <a:moveTo>
                  <a:pt x="0" y="184681"/>
                </a:moveTo>
                <a:cubicBezTo>
                  <a:pt x="11720" y="80117"/>
                  <a:pt x="71331" y="17967"/>
                  <a:pt x="184681" y="0"/>
                </a:cubicBezTo>
                <a:cubicBezTo>
                  <a:pt x="368906" y="-8839"/>
                  <a:pt x="512985" y="9131"/>
                  <a:pt x="642555" y="0"/>
                </a:cubicBezTo>
                <a:cubicBezTo>
                  <a:pt x="772125" y="-9131"/>
                  <a:pt x="1101053" y="3208"/>
                  <a:pt x="1476296" y="0"/>
                </a:cubicBezTo>
                <a:cubicBezTo>
                  <a:pt x="1851539" y="-3208"/>
                  <a:pt x="1838337" y="8022"/>
                  <a:pt x="1934171" y="0"/>
                </a:cubicBezTo>
                <a:cubicBezTo>
                  <a:pt x="2030006" y="-8022"/>
                  <a:pt x="2336843" y="-23931"/>
                  <a:pt x="2692738" y="0"/>
                </a:cubicBezTo>
                <a:cubicBezTo>
                  <a:pt x="3048633" y="23931"/>
                  <a:pt x="3142989" y="-12892"/>
                  <a:pt x="3300959" y="0"/>
                </a:cubicBezTo>
                <a:cubicBezTo>
                  <a:pt x="3458929" y="12892"/>
                  <a:pt x="3561863" y="-21433"/>
                  <a:pt x="3758834" y="0"/>
                </a:cubicBezTo>
                <a:cubicBezTo>
                  <a:pt x="3955806" y="21433"/>
                  <a:pt x="4235288" y="-6665"/>
                  <a:pt x="4592575" y="0"/>
                </a:cubicBezTo>
                <a:cubicBezTo>
                  <a:pt x="4949862" y="6665"/>
                  <a:pt x="4880769" y="-4367"/>
                  <a:pt x="5050449" y="0"/>
                </a:cubicBezTo>
                <a:cubicBezTo>
                  <a:pt x="5220129" y="4367"/>
                  <a:pt x="5395237" y="-19108"/>
                  <a:pt x="5733843" y="0"/>
                </a:cubicBezTo>
                <a:cubicBezTo>
                  <a:pt x="6072449" y="19108"/>
                  <a:pt x="6160264" y="20541"/>
                  <a:pt x="6492411" y="0"/>
                </a:cubicBezTo>
                <a:cubicBezTo>
                  <a:pt x="6824558" y="-20541"/>
                  <a:pt x="7334269" y="54011"/>
                  <a:pt x="7702019" y="0"/>
                </a:cubicBezTo>
                <a:cubicBezTo>
                  <a:pt x="7819170" y="10411"/>
                  <a:pt x="7896074" y="93517"/>
                  <a:pt x="7886700" y="184681"/>
                </a:cubicBezTo>
                <a:cubicBezTo>
                  <a:pt x="7895280" y="317112"/>
                  <a:pt x="7889848" y="561816"/>
                  <a:pt x="7886700" y="718533"/>
                </a:cubicBezTo>
                <a:cubicBezTo>
                  <a:pt x="7883552" y="875250"/>
                  <a:pt x="7900346" y="1228845"/>
                  <a:pt x="7886700" y="1428166"/>
                </a:cubicBezTo>
                <a:cubicBezTo>
                  <a:pt x="7873054" y="1627487"/>
                  <a:pt x="7884191" y="1685177"/>
                  <a:pt x="7886700" y="1903424"/>
                </a:cubicBezTo>
                <a:cubicBezTo>
                  <a:pt x="7889209" y="2121671"/>
                  <a:pt x="7898563" y="2434295"/>
                  <a:pt x="7886700" y="2671650"/>
                </a:cubicBezTo>
                <a:cubicBezTo>
                  <a:pt x="7874837" y="2909005"/>
                  <a:pt x="7892258" y="3175117"/>
                  <a:pt x="7886700" y="3381283"/>
                </a:cubicBezTo>
                <a:cubicBezTo>
                  <a:pt x="7881142" y="3587449"/>
                  <a:pt x="7904816" y="3936291"/>
                  <a:pt x="7886700" y="4149509"/>
                </a:cubicBezTo>
                <a:cubicBezTo>
                  <a:pt x="7868584" y="4362727"/>
                  <a:pt x="7902127" y="4424729"/>
                  <a:pt x="7886700" y="4624768"/>
                </a:cubicBezTo>
                <a:cubicBezTo>
                  <a:pt x="7871273" y="4824807"/>
                  <a:pt x="7900579" y="5041863"/>
                  <a:pt x="7886700" y="5217213"/>
                </a:cubicBezTo>
                <a:cubicBezTo>
                  <a:pt x="7872821" y="5392563"/>
                  <a:pt x="7900902" y="5816037"/>
                  <a:pt x="7886700" y="6044033"/>
                </a:cubicBezTo>
                <a:cubicBezTo>
                  <a:pt x="7905333" y="6144589"/>
                  <a:pt x="7803943" y="6226053"/>
                  <a:pt x="7702019" y="6228714"/>
                </a:cubicBezTo>
                <a:cubicBezTo>
                  <a:pt x="7473737" y="6250251"/>
                  <a:pt x="7346584" y="6232216"/>
                  <a:pt x="7093798" y="6228714"/>
                </a:cubicBezTo>
                <a:cubicBezTo>
                  <a:pt x="6841012" y="6225212"/>
                  <a:pt x="6771487" y="6235053"/>
                  <a:pt x="6485577" y="6228714"/>
                </a:cubicBezTo>
                <a:cubicBezTo>
                  <a:pt x="6199667" y="6222375"/>
                  <a:pt x="6203238" y="6208489"/>
                  <a:pt x="6027703" y="6228714"/>
                </a:cubicBezTo>
                <a:cubicBezTo>
                  <a:pt x="5852168" y="6248939"/>
                  <a:pt x="5366730" y="6270253"/>
                  <a:pt x="5193962" y="6228714"/>
                </a:cubicBezTo>
                <a:cubicBezTo>
                  <a:pt x="5021194" y="6187175"/>
                  <a:pt x="4748429" y="6198575"/>
                  <a:pt x="4435394" y="6228714"/>
                </a:cubicBezTo>
                <a:cubicBezTo>
                  <a:pt x="4122359" y="6258853"/>
                  <a:pt x="4131036" y="6232151"/>
                  <a:pt x="3902346" y="6228714"/>
                </a:cubicBezTo>
                <a:cubicBezTo>
                  <a:pt x="3673656" y="6225277"/>
                  <a:pt x="3528376" y="6224884"/>
                  <a:pt x="3369299" y="6228714"/>
                </a:cubicBezTo>
                <a:cubicBezTo>
                  <a:pt x="3210222" y="6232544"/>
                  <a:pt x="2864981" y="6196375"/>
                  <a:pt x="2535558" y="6228714"/>
                </a:cubicBezTo>
                <a:cubicBezTo>
                  <a:pt x="2206135" y="6261053"/>
                  <a:pt x="2079480" y="6193018"/>
                  <a:pt x="1776990" y="6228714"/>
                </a:cubicBezTo>
                <a:cubicBezTo>
                  <a:pt x="1474500" y="6264410"/>
                  <a:pt x="1495701" y="6235446"/>
                  <a:pt x="1319116" y="6228714"/>
                </a:cubicBezTo>
                <a:cubicBezTo>
                  <a:pt x="1142531" y="6221982"/>
                  <a:pt x="476217" y="6224752"/>
                  <a:pt x="184681" y="6228714"/>
                </a:cubicBezTo>
                <a:cubicBezTo>
                  <a:pt x="99170" y="6230550"/>
                  <a:pt x="-19247" y="6132841"/>
                  <a:pt x="0" y="6044033"/>
                </a:cubicBezTo>
                <a:cubicBezTo>
                  <a:pt x="30574" y="5736569"/>
                  <a:pt x="-34351" y="5523649"/>
                  <a:pt x="0" y="5275807"/>
                </a:cubicBezTo>
                <a:cubicBezTo>
                  <a:pt x="34351" y="5027965"/>
                  <a:pt x="20138" y="4850290"/>
                  <a:pt x="0" y="4741955"/>
                </a:cubicBezTo>
                <a:cubicBezTo>
                  <a:pt x="-20138" y="4633620"/>
                  <a:pt x="-23003" y="4290369"/>
                  <a:pt x="0" y="4032322"/>
                </a:cubicBezTo>
                <a:cubicBezTo>
                  <a:pt x="23003" y="3774275"/>
                  <a:pt x="-10959" y="3528671"/>
                  <a:pt x="0" y="3381283"/>
                </a:cubicBezTo>
                <a:cubicBezTo>
                  <a:pt x="10959" y="3233895"/>
                  <a:pt x="-16974" y="3082627"/>
                  <a:pt x="0" y="2906024"/>
                </a:cubicBezTo>
                <a:cubicBezTo>
                  <a:pt x="16974" y="2729421"/>
                  <a:pt x="27389" y="2412761"/>
                  <a:pt x="0" y="2196392"/>
                </a:cubicBezTo>
                <a:cubicBezTo>
                  <a:pt x="-27389" y="1980023"/>
                  <a:pt x="-16741" y="1753041"/>
                  <a:pt x="0" y="1486759"/>
                </a:cubicBezTo>
                <a:cubicBezTo>
                  <a:pt x="16741" y="1220477"/>
                  <a:pt x="14585" y="1032672"/>
                  <a:pt x="0" y="835720"/>
                </a:cubicBezTo>
                <a:cubicBezTo>
                  <a:pt x="-14585" y="638768"/>
                  <a:pt x="-22590" y="432343"/>
                  <a:pt x="0" y="184681"/>
                </a:cubicBezTo>
                <a:close/>
              </a:path>
              <a:path w="7886700" h="6228714" stroke="0" extrusionOk="0">
                <a:moveTo>
                  <a:pt x="0" y="184681"/>
                </a:moveTo>
                <a:cubicBezTo>
                  <a:pt x="-8111" y="80500"/>
                  <a:pt x="59851" y="1433"/>
                  <a:pt x="184681" y="0"/>
                </a:cubicBezTo>
                <a:cubicBezTo>
                  <a:pt x="493532" y="6723"/>
                  <a:pt x="592524" y="-2050"/>
                  <a:pt x="943249" y="0"/>
                </a:cubicBezTo>
                <a:cubicBezTo>
                  <a:pt x="1293974" y="2050"/>
                  <a:pt x="1420215" y="-4610"/>
                  <a:pt x="1776990" y="0"/>
                </a:cubicBezTo>
                <a:cubicBezTo>
                  <a:pt x="2133765" y="4610"/>
                  <a:pt x="2015618" y="5196"/>
                  <a:pt x="2234864" y="0"/>
                </a:cubicBezTo>
                <a:cubicBezTo>
                  <a:pt x="2454110" y="-5196"/>
                  <a:pt x="2611549" y="17277"/>
                  <a:pt x="2918258" y="0"/>
                </a:cubicBezTo>
                <a:cubicBezTo>
                  <a:pt x="3224967" y="-17277"/>
                  <a:pt x="3226414" y="11602"/>
                  <a:pt x="3376133" y="0"/>
                </a:cubicBezTo>
                <a:cubicBezTo>
                  <a:pt x="3525852" y="-11602"/>
                  <a:pt x="3779010" y="-20689"/>
                  <a:pt x="4059527" y="0"/>
                </a:cubicBezTo>
                <a:cubicBezTo>
                  <a:pt x="4340044" y="20689"/>
                  <a:pt x="4484074" y="30318"/>
                  <a:pt x="4667748" y="0"/>
                </a:cubicBezTo>
                <a:cubicBezTo>
                  <a:pt x="4851422" y="-30318"/>
                  <a:pt x="5232166" y="25358"/>
                  <a:pt x="5426316" y="0"/>
                </a:cubicBezTo>
                <a:cubicBezTo>
                  <a:pt x="5620466" y="-25358"/>
                  <a:pt x="5768898" y="-11951"/>
                  <a:pt x="5884190" y="0"/>
                </a:cubicBezTo>
                <a:cubicBezTo>
                  <a:pt x="5999482" y="11951"/>
                  <a:pt x="6359767" y="-4295"/>
                  <a:pt x="6492411" y="0"/>
                </a:cubicBezTo>
                <a:cubicBezTo>
                  <a:pt x="6625055" y="4295"/>
                  <a:pt x="7187348" y="-53987"/>
                  <a:pt x="7702019" y="0"/>
                </a:cubicBezTo>
                <a:cubicBezTo>
                  <a:pt x="7821817" y="-2244"/>
                  <a:pt x="7894509" y="64819"/>
                  <a:pt x="7886700" y="184681"/>
                </a:cubicBezTo>
                <a:cubicBezTo>
                  <a:pt x="7907739" y="347972"/>
                  <a:pt x="7860017" y="640702"/>
                  <a:pt x="7886700" y="835720"/>
                </a:cubicBezTo>
                <a:cubicBezTo>
                  <a:pt x="7913383" y="1030738"/>
                  <a:pt x="7911803" y="1388166"/>
                  <a:pt x="7886700" y="1603946"/>
                </a:cubicBezTo>
                <a:cubicBezTo>
                  <a:pt x="7861597" y="1819726"/>
                  <a:pt x="7896483" y="2159826"/>
                  <a:pt x="7886700" y="2372172"/>
                </a:cubicBezTo>
                <a:cubicBezTo>
                  <a:pt x="7876917" y="2584518"/>
                  <a:pt x="7879968" y="2815878"/>
                  <a:pt x="7886700" y="3140399"/>
                </a:cubicBezTo>
                <a:cubicBezTo>
                  <a:pt x="7893432" y="3464920"/>
                  <a:pt x="7880457" y="3569960"/>
                  <a:pt x="7886700" y="3732844"/>
                </a:cubicBezTo>
                <a:cubicBezTo>
                  <a:pt x="7892943" y="3895729"/>
                  <a:pt x="7889399" y="4119008"/>
                  <a:pt x="7886700" y="4442477"/>
                </a:cubicBezTo>
                <a:cubicBezTo>
                  <a:pt x="7884001" y="4765946"/>
                  <a:pt x="7870622" y="4778596"/>
                  <a:pt x="7886700" y="5034922"/>
                </a:cubicBezTo>
                <a:cubicBezTo>
                  <a:pt x="7902778" y="5291248"/>
                  <a:pt x="7847521" y="5554788"/>
                  <a:pt x="7886700" y="6044033"/>
                </a:cubicBezTo>
                <a:cubicBezTo>
                  <a:pt x="7886932" y="6136914"/>
                  <a:pt x="7800835" y="6229049"/>
                  <a:pt x="7702019" y="6228714"/>
                </a:cubicBezTo>
                <a:cubicBezTo>
                  <a:pt x="7450646" y="6193432"/>
                  <a:pt x="7106170" y="6200186"/>
                  <a:pt x="6943451" y="6228714"/>
                </a:cubicBezTo>
                <a:cubicBezTo>
                  <a:pt x="6780732" y="6257242"/>
                  <a:pt x="6412060" y="6199118"/>
                  <a:pt x="6260057" y="6228714"/>
                </a:cubicBezTo>
                <a:cubicBezTo>
                  <a:pt x="6108054" y="6258310"/>
                  <a:pt x="5953698" y="6241536"/>
                  <a:pt x="5651836" y="6228714"/>
                </a:cubicBezTo>
                <a:cubicBezTo>
                  <a:pt x="5349974" y="6215892"/>
                  <a:pt x="5097423" y="6204173"/>
                  <a:pt x="4893268" y="6228714"/>
                </a:cubicBezTo>
                <a:cubicBezTo>
                  <a:pt x="4689113" y="6253255"/>
                  <a:pt x="4596147" y="6234400"/>
                  <a:pt x="4360221" y="6228714"/>
                </a:cubicBezTo>
                <a:cubicBezTo>
                  <a:pt x="4124295" y="6223028"/>
                  <a:pt x="3800483" y="6265121"/>
                  <a:pt x="3601653" y="6228714"/>
                </a:cubicBezTo>
                <a:cubicBezTo>
                  <a:pt x="3402823" y="6192307"/>
                  <a:pt x="3336115" y="6224437"/>
                  <a:pt x="3143779" y="6228714"/>
                </a:cubicBezTo>
                <a:cubicBezTo>
                  <a:pt x="2951443" y="6232991"/>
                  <a:pt x="2581902" y="6249992"/>
                  <a:pt x="2385211" y="6228714"/>
                </a:cubicBezTo>
                <a:cubicBezTo>
                  <a:pt x="2188520" y="6207436"/>
                  <a:pt x="2107920" y="6208345"/>
                  <a:pt x="1927337" y="6228714"/>
                </a:cubicBezTo>
                <a:cubicBezTo>
                  <a:pt x="1746754" y="6249083"/>
                  <a:pt x="1402866" y="6216482"/>
                  <a:pt x="1168769" y="6228714"/>
                </a:cubicBezTo>
                <a:cubicBezTo>
                  <a:pt x="934672" y="6240946"/>
                  <a:pt x="538971" y="6213331"/>
                  <a:pt x="184681" y="6228714"/>
                </a:cubicBezTo>
                <a:cubicBezTo>
                  <a:pt x="60069" y="6234698"/>
                  <a:pt x="-10029" y="6143826"/>
                  <a:pt x="0" y="6044033"/>
                </a:cubicBezTo>
                <a:cubicBezTo>
                  <a:pt x="-5049" y="5947757"/>
                  <a:pt x="12839" y="5690916"/>
                  <a:pt x="0" y="5568774"/>
                </a:cubicBezTo>
                <a:cubicBezTo>
                  <a:pt x="-12839" y="5446632"/>
                  <a:pt x="-16586" y="5208505"/>
                  <a:pt x="0" y="4917735"/>
                </a:cubicBezTo>
                <a:cubicBezTo>
                  <a:pt x="16586" y="4626965"/>
                  <a:pt x="-6933" y="4529488"/>
                  <a:pt x="0" y="4208103"/>
                </a:cubicBezTo>
                <a:cubicBezTo>
                  <a:pt x="6933" y="3886718"/>
                  <a:pt x="-17313" y="3787253"/>
                  <a:pt x="0" y="3498470"/>
                </a:cubicBezTo>
                <a:cubicBezTo>
                  <a:pt x="17313" y="3209687"/>
                  <a:pt x="14086" y="3169044"/>
                  <a:pt x="0" y="3023212"/>
                </a:cubicBezTo>
                <a:cubicBezTo>
                  <a:pt x="-14086" y="2877380"/>
                  <a:pt x="23532" y="2635061"/>
                  <a:pt x="0" y="2313579"/>
                </a:cubicBezTo>
                <a:cubicBezTo>
                  <a:pt x="-23532" y="1992097"/>
                  <a:pt x="-15617" y="1971617"/>
                  <a:pt x="0" y="1721133"/>
                </a:cubicBezTo>
                <a:cubicBezTo>
                  <a:pt x="15617" y="1470649"/>
                  <a:pt x="18073" y="1181837"/>
                  <a:pt x="0" y="1011501"/>
                </a:cubicBezTo>
                <a:cubicBezTo>
                  <a:pt x="-18073" y="841165"/>
                  <a:pt x="38637" y="462246"/>
                  <a:pt x="0" y="184681"/>
                </a:cubicBezTo>
                <a:close/>
              </a:path>
            </a:pathLst>
          </a:custGeom>
          <a:solidFill>
            <a:schemeClr val="bg1"/>
          </a:solidFill>
          <a:ln>
            <a:extLst>
              <a:ext uri="{C807C97D-BFC1-408E-A445-0C87EB9F89A2}">
                <ask:lineSketchStyleProps xmlns:ask="http://schemas.microsoft.com/office/drawing/2018/sketchyshapes" sd="2742615537">
                  <a:prstGeom prst="roundRect">
                    <a:avLst>
                      <a:gd name="adj" fmla="val 296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7B20C-CDF0-4B20-8C05-0D60B5923E0E}" type="datetimeFigureOut">
              <a:rPr lang="en-US" smtClean="0"/>
              <a:t>6/14/2020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49401F-55CA-4D2C-BF2E-6AD548BC3EFE}" type="slidenum">
              <a:rPr lang="en-US" smtClean="0"/>
              <a:t>‹#›</a:t>
            </a:fld>
            <a:endParaRPr lang="en-US" dirty="0"/>
          </a:p>
        </p:txBody>
      </p:sp>
    </p:spTree>
    <p:extLst>
      <p:ext uri="{BB962C8B-B14F-4D97-AF65-F5344CB8AC3E}">
        <p14:creationId xmlns:p14="http://schemas.microsoft.com/office/powerpoint/2010/main" val="216648714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CF08E-233C-44EF-B8FD-318DA66FD975}"/>
              </a:ext>
            </a:extLst>
          </p:cNvPr>
          <p:cNvSpPr txBox="1">
            <a:spLocks/>
          </p:cNvSpPr>
          <p:nvPr/>
        </p:nvSpPr>
        <p:spPr>
          <a:xfrm>
            <a:off x="924830" y="678479"/>
            <a:ext cx="4023360" cy="3204134"/>
          </a:xfrm>
          <a:prstGeom prst="rect">
            <a:avLst/>
          </a:prstGeom>
        </p:spPr>
        <p:txBody>
          <a:bodyPr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a:latin typeface="Arial Nova" panose="020B0504020202020204" pitchFamily="34" charset="0"/>
              </a:rPr>
              <a:t>My Servants The Prophets</a:t>
            </a:r>
            <a:br>
              <a:rPr lang="en-US" sz="4800" b="1">
                <a:latin typeface="Arial Nova" panose="020B0504020202020204" pitchFamily="34" charset="0"/>
              </a:rPr>
            </a:br>
            <a:br>
              <a:rPr lang="en-US" sz="4800">
                <a:latin typeface="Arial Nova" panose="020B0504020202020204" pitchFamily="34" charset="0"/>
              </a:rPr>
            </a:br>
            <a:r>
              <a:rPr lang="en-US" sz="4000" i="1">
                <a:latin typeface="Arial Nova" panose="020B0504020202020204" pitchFamily="34" charset="0"/>
              </a:rPr>
              <a:t>A Study of the Major Prophets</a:t>
            </a:r>
            <a:endParaRPr lang="en-US" sz="4800" i="1" dirty="0">
              <a:latin typeface="Arial Nova" panose="020B0504020202020204" pitchFamily="34" charset="0"/>
            </a:endParaRPr>
          </a:p>
        </p:txBody>
      </p:sp>
      <p:sp>
        <p:nvSpPr>
          <p:cNvPr id="3" name="Subtitle 2">
            <a:extLst>
              <a:ext uri="{FF2B5EF4-FFF2-40B4-BE49-F238E27FC236}">
                <a16:creationId xmlns:a16="http://schemas.microsoft.com/office/drawing/2014/main" id="{FC416CBC-5824-4484-BE2B-BC7A3726FAFD}"/>
              </a:ext>
            </a:extLst>
          </p:cNvPr>
          <p:cNvSpPr txBox="1">
            <a:spLocks/>
          </p:cNvSpPr>
          <p:nvPr/>
        </p:nvSpPr>
        <p:spPr>
          <a:xfrm>
            <a:off x="2560320" y="4856508"/>
            <a:ext cx="4023359" cy="1208141"/>
          </a:xfrm>
          <a:prstGeom prst="rect">
            <a:avLst/>
          </a:prstGeom>
        </p:spPr>
        <p:txBody>
          <a:bodyPr anchor="ctr">
            <a:normAutofit fontScale="85000" lnSpcReduction="20000"/>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rgbClr val="0000FF"/>
                </a:solidFill>
                <a:latin typeface="Arial Nova" panose="020B0504020202020204" pitchFamily="34" charset="0"/>
              </a:rPr>
              <a:t>Jeremiah</a:t>
            </a:r>
          </a:p>
          <a:p>
            <a:pPr marL="0" indent="0" algn="ctr">
              <a:buNone/>
            </a:pPr>
            <a:r>
              <a:rPr lang="en-US" sz="2100" dirty="0">
                <a:latin typeface="Arial Nova" panose="020B0504020202020204" pitchFamily="34" charset="0"/>
              </a:rPr>
              <a:t>Lesson 1</a:t>
            </a:r>
          </a:p>
          <a:p>
            <a:pPr marL="0" indent="0" algn="ctr">
              <a:buNone/>
            </a:pPr>
            <a:r>
              <a:rPr lang="en-US" sz="2100" dirty="0">
                <a:latin typeface="Arial Nova" panose="020B0504020202020204" pitchFamily="34" charset="0"/>
              </a:rPr>
              <a:t>Chapters 1-33</a:t>
            </a:r>
            <a:endParaRPr lang="en-US" dirty="0">
              <a:latin typeface="Arial Nova" panose="020B0504020202020204" pitchFamily="34" charset="0"/>
            </a:endParaRPr>
          </a:p>
        </p:txBody>
      </p:sp>
      <p:pic>
        <p:nvPicPr>
          <p:cNvPr id="5" name="Picture 4" descr="Prophet.jpg">
            <a:extLst>
              <a:ext uri="{FF2B5EF4-FFF2-40B4-BE49-F238E27FC236}">
                <a16:creationId xmlns:a16="http://schemas.microsoft.com/office/drawing/2014/main" id="{FF8882DB-EE98-4148-A9DA-421C809C1AF9}"/>
              </a:ext>
            </a:extLst>
          </p:cNvPr>
          <p:cNvPicPr>
            <a:picLocks noChangeAspect="1"/>
          </p:cNvPicPr>
          <p:nvPr/>
        </p:nvPicPr>
        <p:blipFill rotWithShape="1">
          <a:blip r:embed="rId2"/>
          <a:srcRect r="31024"/>
          <a:stretch/>
        </p:blipFill>
        <p:spPr>
          <a:xfrm>
            <a:off x="5070110" y="678479"/>
            <a:ext cx="3474913" cy="3780806"/>
          </a:xfrm>
          <a:prstGeom prst="ellipse">
            <a:avLst/>
          </a:prstGeom>
          <a:ln>
            <a:noFill/>
          </a:ln>
          <a:effectLst>
            <a:softEdge rad="112500"/>
          </a:effectLst>
        </p:spPr>
      </p:pic>
      <p:cxnSp>
        <p:nvCxnSpPr>
          <p:cNvPr id="7" name="Straight Connector 6">
            <a:extLst>
              <a:ext uri="{FF2B5EF4-FFF2-40B4-BE49-F238E27FC236}">
                <a16:creationId xmlns:a16="http://schemas.microsoft.com/office/drawing/2014/main" id="{CEFDB71B-D71D-4FFE-B08C-3EFD09DB5D2A}"/>
              </a:ext>
            </a:extLst>
          </p:cNvPr>
          <p:cNvCxnSpPr/>
          <p:nvPr/>
        </p:nvCxnSpPr>
        <p:spPr>
          <a:xfrm>
            <a:off x="863867" y="4459285"/>
            <a:ext cx="7496359" cy="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4344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Introduction to Jeremiah</a:t>
            </a:r>
          </a:p>
        </p:txBody>
      </p:sp>
      <p:sp>
        <p:nvSpPr>
          <p:cNvPr id="3" name="TextBox 2">
            <a:extLst>
              <a:ext uri="{FF2B5EF4-FFF2-40B4-BE49-F238E27FC236}">
                <a16:creationId xmlns:a16="http://schemas.microsoft.com/office/drawing/2014/main" id="{777298D7-AB27-4D2A-90E8-D5DF944B747F}"/>
              </a:ext>
            </a:extLst>
          </p:cNvPr>
          <p:cNvSpPr txBox="1"/>
          <p:nvPr/>
        </p:nvSpPr>
        <p:spPr>
          <a:xfrm>
            <a:off x="955039" y="1884680"/>
            <a:ext cx="7233920" cy="2596160"/>
          </a:xfrm>
          <a:prstGeom prst="rect">
            <a:avLst/>
          </a:prstGeom>
          <a:noFill/>
        </p:spPr>
        <p:txBody>
          <a:bodyPr wrap="square" rtlCol="0">
            <a:spAutoFit/>
          </a:bodyPr>
          <a:lstStyle/>
          <a:p>
            <a:pPr marL="457200" indent="-457200" algn="l">
              <a:lnSpc>
                <a:spcPct val="150000"/>
              </a:lnSpc>
              <a:buFont typeface="Wingdings" panose="05000000000000000000" pitchFamily="2" charset="2"/>
              <a:buChar char="§"/>
            </a:pPr>
            <a:r>
              <a:rPr lang="en-US" sz="2800" dirty="0">
                <a:latin typeface="Arial Narrow" panose="020B0606020202030204" pitchFamily="34" charset="0"/>
                <a:cs typeface="Arial" panose="020B0604020202020204" pitchFamily="34" charset="0"/>
              </a:rPr>
              <a:t>No prophet worked harder</a:t>
            </a:r>
          </a:p>
          <a:p>
            <a:pPr marL="457200" indent="-457200" algn="l">
              <a:lnSpc>
                <a:spcPct val="150000"/>
              </a:lnSpc>
              <a:buFont typeface="Wingdings" panose="05000000000000000000" pitchFamily="2" charset="2"/>
              <a:buChar char="§"/>
            </a:pPr>
            <a:r>
              <a:rPr lang="en-US" sz="2800" dirty="0">
                <a:latin typeface="Arial Narrow" panose="020B0606020202030204" pitchFamily="34" charset="0"/>
                <a:cs typeface="Arial" panose="020B0604020202020204" pitchFamily="34" charset="0"/>
              </a:rPr>
              <a:t>No prophet got less results</a:t>
            </a:r>
          </a:p>
          <a:p>
            <a:pPr marL="457200" indent="-457200" algn="l">
              <a:lnSpc>
                <a:spcPct val="150000"/>
              </a:lnSpc>
              <a:buFont typeface="Wingdings" panose="05000000000000000000" pitchFamily="2" charset="2"/>
              <a:buChar char="§"/>
            </a:pPr>
            <a:r>
              <a:rPr lang="en-US" sz="2800" dirty="0">
                <a:latin typeface="Arial Narrow" panose="020B0606020202030204" pitchFamily="34" charset="0"/>
                <a:cs typeface="Arial" panose="020B0604020202020204" pitchFamily="34" charset="0"/>
              </a:rPr>
              <a:t>“Jeremiah was the prophet of Judah’s midnight hour” (J. Sidlow Baxter, </a:t>
            </a:r>
            <a:r>
              <a:rPr lang="en-US" sz="2800" i="1" dirty="0">
                <a:latin typeface="Arial Narrow" panose="020B0606020202030204" pitchFamily="34" charset="0"/>
                <a:cs typeface="Arial" panose="020B0604020202020204" pitchFamily="34" charset="0"/>
              </a:rPr>
              <a:t>Explore the Book</a:t>
            </a:r>
            <a:r>
              <a:rPr lang="en-US" sz="2800" dirty="0">
                <a:latin typeface="Arial Narrow" panose="020B0606020202030204" pitchFamily="34" charset="0"/>
                <a:cs typeface="Arial" panose="020B0604020202020204" pitchFamily="34" charset="0"/>
              </a:rPr>
              <a:t>, 259)</a:t>
            </a:r>
          </a:p>
        </p:txBody>
      </p:sp>
    </p:spTree>
    <p:extLst>
      <p:ext uri="{BB962C8B-B14F-4D97-AF65-F5344CB8AC3E}">
        <p14:creationId xmlns:p14="http://schemas.microsoft.com/office/powerpoint/2010/main" val="21313012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Introduction to Jeremiah</a:t>
            </a:r>
          </a:p>
        </p:txBody>
      </p:sp>
      <p:sp>
        <p:nvSpPr>
          <p:cNvPr id="4" name="TextBox 3">
            <a:extLst>
              <a:ext uri="{FF2B5EF4-FFF2-40B4-BE49-F238E27FC236}">
                <a16:creationId xmlns:a16="http://schemas.microsoft.com/office/drawing/2014/main" id="{21566DFC-D12D-4E43-A911-1E31FAB8FAA2}"/>
              </a:ext>
            </a:extLst>
          </p:cNvPr>
          <p:cNvSpPr txBox="1"/>
          <p:nvPr/>
        </p:nvSpPr>
        <p:spPr>
          <a:xfrm>
            <a:off x="1180011" y="1884680"/>
            <a:ext cx="7233920" cy="2596160"/>
          </a:xfrm>
          <a:prstGeom prst="rect">
            <a:avLst/>
          </a:prstGeom>
          <a:noFill/>
        </p:spPr>
        <p:txBody>
          <a:bodyPr wrap="square" rtlCol="0">
            <a:spAutoFit/>
          </a:bodyPr>
          <a:lstStyle/>
          <a:p>
            <a:pPr marL="457200" indent="-457200" algn="l">
              <a:lnSpc>
                <a:spcPct val="150000"/>
              </a:lnSpc>
              <a:buFont typeface="Wingdings" panose="05000000000000000000" pitchFamily="2" charset="2"/>
              <a:buChar char="§"/>
            </a:pPr>
            <a:r>
              <a:rPr lang="en-US" sz="2800" dirty="0">
                <a:latin typeface="Arial Narrow" panose="020B0606020202030204" pitchFamily="34" charset="0"/>
                <a:cs typeface="Arial" panose="020B0604020202020204" pitchFamily="34" charset="0"/>
              </a:rPr>
              <a:t>No book better fits with our own time than Jeremiah.</a:t>
            </a:r>
          </a:p>
          <a:p>
            <a:pPr marL="457200" indent="-457200" algn="l">
              <a:lnSpc>
                <a:spcPct val="150000"/>
              </a:lnSpc>
              <a:buFont typeface="Wingdings" panose="05000000000000000000" pitchFamily="2" charset="2"/>
              <a:buChar char="§"/>
            </a:pPr>
            <a:r>
              <a:rPr lang="en-US" sz="2800" dirty="0">
                <a:latin typeface="Arial Narrow" panose="020B0606020202030204" pitchFamily="34" charset="0"/>
                <a:cs typeface="Arial" panose="020B0604020202020204" pitchFamily="34" charset="0"/>
              </a:rPr>
              <a:t>No prophet better shows us how to deal with it than Jeremiah.</a:t>
            </a:r>
          </a:p>
        </p:txBody>
      </p:sp>
    </p:spTree>
    <p:extLst>
      <p:ext uri="{BB962C8B-B14F-4D97-AF65-F5344CB8AC3E}">
        <p14:creationId xmlns:p14="http://schemas.microsoft.com/office/powerpoint/2010/main" val="28694386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51ED66-3982-4F27-9AE4-614DF33327F6}"/>
              </a:ext>
            </a:extLst>
          </p:cNvPr>
          <p:cNvSpPr txBox="1"/>
          <p:nvPr/>
        </p:nvSpPr>
        <p:spPr>
          <a:xfrm>
            <a:off x="644435" y="1550127"/>
            <a:ext cx="7698377" cy="3046988"/>
          </a:xfrm>
          <a:prstGeom prst="rect">
            <a:avLst/>
          </a:prstGeom>
          <a:noFill/>
        </p:spPr>
        <p:txBody>
          <a:bodyPr wrap="square" rtlCol="0">
            <a:spAutoFit/>
          </a:bodyPr>
          <a:lstStyle/>
          <a:p>
            <a:pPr lvl="1"/>
            <a:r>
              <a:rPr lang="en-US" sz="2400" dirty="0">
                <a:latin typeface="Arial Narrow" panose="020B0606020202030204" pitchFamily="34" charset="0"/>
              </a:rPr>
              <a:t>“Jeremiah is one of the bravest, tenderest, and most pathetic figures in history; and his book of prophecies is one which everybody should read. Indeed, there is good reason why we should read the prophecies of Jeremiah with much thoughtfulness just now, for there is no little correspondence between the fateful day of this noble prophet and our own” </a:t>
            </a:r>
          </a:p>
          <a:p>
            <a:pPr lvl="1"/>
            <a:endParaRPr lang="en-US" sz="2400" dirty="0">
              <a:latin typeface="Arial Narrow" panose="020B0606020202030204" pitchFamily="34" charset="0"/>
            </a:endParaRPr>
          </a:p>
          <a:p>
            <a:pPr lvl="1"/>
            <a:r>
              <a:rPr lang="en-US" sz="2400" dirty="0">
                <a:latin typeface="Arial Narrow" panose="020B0606020202030204" pitchFamily="34" charset="0"/>
              </a:rPr>
              <a:t>(J. Sidlow Baxter, </a:t>
            </a:r>
            <a:r>
              <a:rPr lang="en-US" sz="2400" i="1" dirty="0">
                <a:latin typeface="Arial Narrow" panose="020B0606020202030204" pitchFamily="34" charset="0"/>
              </a:rPr>
              <a:t>Explore The Book, </a:t>
            </a:r>
            <a:r>
              <a:rPr lang="en-US" sz="2400" dirty="0">
                <a:latin typeface="Arial Narrow" panose="020B0606020202030204" pitchFamily="34" charset="0"/>
              </a:rPr>
              <a:t>p. 259).</a:t>
            </a:r>
          </a:p>
        </p:txBody>
      </p:sp>
    </p:spTree>
    <p:extLst>
      <p:ext uri="{BB962C8B-B14F-4D97-AF65-F5344CB8AC3E}">
        <p14:creationId xmlns:p14="http://schemas.microsoft.com/office/powerpoint/2010/main" val="33582435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Introduction to Jeremiah</a:t>
            </a:r>
          </a:p>
        </p:txBody>
      </p:sp>
      <p:sp>
        <p:nvSpPr>
          <p:cNvPr id="4" name="TextBox 3">
            <a:extLst>
              <a:ext uri="{FF2B5EF4-FFF2-40B4-BE49-F238E27FC236}">
                <a16:creationId xmlns:a16="http://schemas.microsoft.com/office/drawing/2014/main" id="{E7D67DBE-0508-43ED-8BE5-E62BE590EB0C}"/>
              </a:ext>
            </a:extLst>
          </p:cNvPr>
          <p:cNvSpPr txBox="1"/>
          <p:nvPr/>
        </p:nvSpPr>
        <p:spPr>
          <a:xfrm>
            <a:off x="622300" y="1498600"/>
            <a:ext cx="7937500" cy="4370427"/>
          </a:xfrm>
          <a:prstGeom prst="rect">
            <a:avLst/>
          </a:prstGeom>
          <a:noFill/>
        </p:spPr>
        <p:txBody>
          <a:bodyPr wrap="square" rtlCol="0">
            <a:spAutoFit/>
          </a:bodyPr>
          <a:lstStyle/>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The Man</a:t>
            </a:r>
          </a:p>
          <a:p>
            <a:pPr marL="914400" lvl="1" indent="-457200">
              <a:buFont typeface="+mj-lt"/>
              <a:buAutoNum type="alphaLcPeriod"/>
            </a:pPr>
            <a:r>
              <a:rPr lang="en-US" sz="2400" i="1" dirty="0">
                <a:latin typeface="Arial Narrow" panose="020B0606020202030204" pitchFamily="34" charset="0"/>
                <a:cs typeface="Arial" panose="020B0604020202020204" pitchFamily="34" charset="0"/>
              </a:rPr>
              <a:t>Name means “Jehovah hurls”, “Jehovah exalts”, or “whom Jehovah appoints”.</a:t>
            </a:r>
          </a:p>
          <a:p>
            <a:pPr marL="914400" lvl="1" indent="-457200">
              <a:buFont typeface="+mj-lt"/>
              <a:buAutoNum type="alphaLcPeriod"/>
            </a:pPr>
            <a:r>
              <a:rPr lang="en-US" sz="2400" i="1" dirty="0">
                <a:latin typeface="Arial Narrow" panose="020B0606020202030204" pitchFamily="34" charset="0"/>
                <a:cs typeface="Arial" panose="020B0604020202020204" pitchFamily="34" charset="0"/>
              </a:rPr>
              <a:t>Family</a:t>
            </a:r>
          </a:p>
          <a:p>
            <a:pPr marL="1371600" lvl="2"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Son of Hilkiah who was a priest (1:1)</a:t>
            </a:r>
          </a:p>
          <a:p>
            <a:pPr marL="1371600" lvl="2"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Never married (16:2-5)</a:t>
            </a:r>
          </a:p>
          <a:p>
            <a:pPr marL="914400" lvl="1" indent="-457200">
              <a:buFont typeface="+mj-lt"/>
              <a:buAutoNum type="alphaLcPeriod"/>
            </a:pPr>
            <a:r>
              <a:rPr lang="en-US" sz="2400" i="1" dirty="0">
                <a:latin typeface="Arial Narrow" panose="020B0606020202030204" pitchFamily="34" charset="0"/>
                <a:cs typeface="Arial" panose="020B0604020202020204" pitchFamily="34" charset="0"/>
              </a:rPr>
              <a:t>Home: </a:t>
            </a:r>
            <a:r>
              <a:rPr lang="en-US" sz="2400" i="1" dirty="0" err="1">
                <a:latin typeface="Arial Narrow" panose="020B0606020202030204" pitchFamily="34" charset="0"/>
                <a:cs typeface="Arial" panose="020B0604020202020204" pitchFamily="34" charset="0"/>
              </a:rPr>
              <a:t>Anathoth</a:t>
            </a:r>
            <a:r>
              <a:rPr lang="en-US" sz="2400" i="1" dirty="0">
                <a:latin typeface="Arial Narrow" panose="020B0606020202030204" pitchFamily="34" charset="0"/>
                <a:cs typeface="Arial" panose="020B0604020202020204" pitchFamily="34" charset="0"/>
              </a:rPr>
              <a:t> located in Benjamin near Jerusalem (1:1)</a:t>
            </a:r>
          </a:p>
          <a:p>
            <a:pPr marL="914400" lvl="1" indent="-457200">
              <a:buFont typeface="+mj-lt"/>
              <a:buAutoNum type="alphaLcPeriod"/>
            </a:pPr>
            <a:r>
              <a:rPr lang="en-US" sz="2400" i="1" dirty="0">
                <a:latin typeface="Arial Narrow" panose="020B0606020202030204" pitchFamily="34" charset="0"/>
                <a:cs typeface="Arial" panose="020B0604020202020204" pitchFamily="34" charset="0"/>
              </a:rPr>
              <a:t>Called at an early age (1:5-6)</a:t>
            </a:r>
          </a:p>
          <a:p>
            <a:pPr marL="914400" lvl="1" indent="-457200">
              <a:buFont typeface="+mj-lt"/>
              <a:buAutoNum type="alphaLcPeriod"/>
            </a:pPr>
            <a:r>
              <a:rPr lang="en-US" sz="2400" i="1" dirty="0">
                <a:latin typeface="Arial Narrow" panose="020B0606020202030204" pitchFamily="34" charset="0"/>
                <a:cs typeface="Arial" panose="020B0604020202020204" pitchFamily="34" charset="0"/>
              </a:rPr>
              <a:t>Character:</a:t>
            </a:r>
          </a:p>
          <a:p>
            <a:pPr marL="1371600" lvl="2"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Timid (1:6-ff)</a:t>
            </a:r>
          </a:p>
          <a:p>
            <a:pPr marL="1371600" lvl="2"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Caring – called “the weeping prophet” (4:19-20; 8:21-22; 9:1; 13:17; 23:9)</a:t>
            </a:r>
          </a:p>
        </p:txBody>
      </p:sp>
    </p:spTree>
    <p:extLst>
      <p:ext uri="{BB962C8B-B14F-4D97-AF65-F5344CB8AC3E}">
        <p14:creationId xmlns:p14="http://schemas.microsoft.com/office/powerpoint/2010/main" val="23075707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fade">
                                      <p:cBhvr>
                                        <p:cTn id="24" dur="1000"/>
                                        <p:tgtEl>
                                          <p:spTgt spid="4">
                                            <p:txEl>
                                              <p:pRg st="4" end="4"/>
                                            </p:txEl>
                                          </p:spTgt>
                                        </p:tgtEl>
                                      </p:cBhvr>
                                    </p:animEffect>
                                    <p:anim calcmode="lin" valueType="num">
                                      <p:cBhvr>
                                        <p:cTn id="2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1000"/>
                                        <p:tgtEl>
                                          <p:spTgt spid="4">
                                            <p:txEl>
                                              <p:pRg st="5" end="5"/>
                                            </p:txEl>
                                          </p:spTgt>
                                        </p:tgtEl>
                                      </p:cBhvr>
                                    </p:animEffect>
                                    <p:anim calcmode="lin" valueType="num">
                                      <p:cBhvr>
                                        <p:cTn id="3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
                                            <p:txEl>
                                              <p:pRg st="6" end="6"/>
                                            </p:txEl>
                                          </p:spTgt>
                                        </p:tgtEl>
                                        <p:attrNameLst>
                                          <p:attrName>style.visibility</p:attrName>
                                        </p:attrNameLst>
                                      </p:cBhvr>
                                      <p:to>
                                        <p:strVal val="visible"/>
                                      </p:to>
                                    </p:set>
                                    <p:animEffect transition="in" filter="fade">
                                      <p:cBhvr>
                                        <p:cTn id="38" dur="1000"/>
                                        <p:tgtEl>
                                          <p:spTgt spid="4">
                                            <p:txEl>
                                              <p:pRg st="6" end="6"/>
                                            </p:txEl>
                                          </p:spTgt>
                                        </p:tgtEl>
                                      </p:cBhvr>
                                    </p:animEffect>
                                    <p:anim calcmode="lin" valueType="num">
                                      <p:cBhvr>
                                        <p:cTn id="3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Effect transition="in" filter="fade">
                                      <p:cBhvr>
                                        <p:cTn id="45" dur="1000"/>
                                        <p:tgtEl>
                                          <p:spTgt spid="4">
                                            <p:txEl>
                                              <p:pRg st="7" end="7"/>
                                            </p:txEl>
                                          </p:spTgt>
                                        </p:tgtEl>
                                      </p:cBhvr>
                                    </p:animEffect>
                                    <p:anim calcmode="lin" valueType="num">
                                      <p:cBhvr>
                                        <p:cTn id="4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
                                            <p:txEl>
                                              <p:pRg st="8" end="8"/>
                                            </p:txEl>
                                          </p:spTgt>
                                        </p:tgtEl>
                                        <p:attrNameLst>
                                          <p:attrName>style.visibility</p:attrName>
                                        </p:attrNameLst>
                                      </p:cBhvr>
                                      <p:to>
                                        <p:strVal val="visible"/>
                                      </p:to>
                                    </p:set>
                                    <p:animEffect transition="in" filter="fade">
                                      <p:cBhvr>
                                        <p:cTn id="50" dur="1000"/>
                                        <p:tgtEl>
                                          <p:spTgt spid="4">
                                            <p:txEl>
                                              <p:pRg st="8" end="8"/>
                                            </p:txEl>
                                          </p:spTgt>
                                        </p:tgtEl>
                                      </p:cBhvr>
                                    </p:animEffect>
                                    <p:anim calcmode="lin" valueType="num">
                                      <p:cBhvr>
                                        <p:cTn id="51"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8" end="8"/>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
                                            <p:txEl>
                                              <p:pRg st="9" end="9"/>
                                            </p:txEl>
                                          </p:spTgt>
                                        </p:tgtEl>
                                        <p:attrNameLst>
                                          <p:attrName>style.visibility</p:attrName>
                                        </p:attrNameLst>
                                      </p:cBhvr>
                                      <p:to>
                                        <p:strVal val="visible"/>
                                      </p:to>
                                    </p:set>
                                    <p:animEffect transition="in" filter="fade">
                                      <p:cBhvr>
                                        <p:cTn id="55" dur="1000"/>
                                        <p:tgtEl>
                                          <p:spTgt spid="4">
                                            <p:txEl>
                                              <p:pRg st="9" end="9"/>
                                            </p:txEl>
                                          </p:spTgt>
                                        </p:tgtEl>
                                      </p:cBhvr>
                                    </p:animEffect>
                                    <p:anim calcmode="lin" valueType="num">
                                      <p:cBhvr>
                                        <p:cTn id="56"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B9FB6E-DA66-427C-AD3C-668E698F399D}"/>
              </a:ext>
            </a:extLst>
          </p:cNvPr>
          <p:cNvSpPr txBox="1"/>
          <p:nvPr/>
        </p:nvSpPr>
        <p:spPr>
          <a:xfrm>
            <a:off x="1114698" y="1132114"/>
            <a:ext cx="7123612" cy="1569660"/>
          </a:xfrm>
          <a:prstGeom prst="rect">
            <a:avLst/>
          </a:prstGeom>
          <a:noFill/>
        </p:spPr>
        <p:txBody>
          <a:bodyPr wrap="square" rtlCol="0">
            <a:spAutoFit/>
          </a:bodyPr>
          <a:lstStyle/>
          <a:p>
            <a:r>
              <a:rPr lang="en-US" sz="2400" dirty="0">
                <a:latin typeface="Arial Narrow" panose="020B0606020202030204" pitchFamily="34" charset="0"/>
              </a:rPr>
              <a:t>“He did not merely speak </a:t>
            </a:r>
            <a:r>
              <a:rPr lang="en-US" sz="2400" i="1" dirty="0">
                <a:latin typeface="Arial Narrow" panose="020B0606020202030204" pitchFamily="34" charset="0"/>
              </a:rPr>
              <a:t>for </a:t>
            </a:r>
            <a:r>
              <a:rPr lang="en-US" sz="2400" dirty="0">
                <a:latin typeface="Arial Narrow" panose="020B0606020202030204" pitchFamily="34" charset="0"/>
              </a:rPr>
              <a:t>God, he felt </a:t>
            </a:r>
            <a:r>
              <a:rPr lang="en-US" sz="2400" i="1" dirty="0">
                <a:latin typeface="Arial Narrow" panose="020B0606020202030204" pitchFamily="34" charset="0"/>
              </a:rPr>
              <a:t>with</a:t>
            </a:r>
            <a:r>
              <a:rPr lang="en-US" sz="2400" dirty="0">
                <a:latin typeface="Arial Narrow" panose="020B0606020202030204" pitchFamily="34" charset="0"/>
              </a:rPr>
              <a:t> Him; and he did not merely speak to the people; he felt with </a:t>
            </a:r>
            <a:r>
              <a:rPr lang="en-US" sz="2400" i="1" dirty="0">
                <a:latin typeface="Arial Narrow" panose="020B0606020202030204" pitchFamily="34" charset="0"/>
              </a:rPr>
              <a:t>them</a:t>
            </a:r>
            <a:r>
              <a:rPr lang="en-US" sz="2400" dirty="0">
                <a:latin typeface="Arial Narrow" panose="020B0606020202030204" pitchFamily="34" charset="0"/>
              </a:rPr>
              <a:t>” (Baxter, </a:t>
            </a:r>
            <a:r>
              <a:rPr lang="en-US" sz="2400" i="1" dirty="0">
                <a:latin typeface="Arial Narrow" panose="020B0606020202030204" pitchFamily="34" charset="0"/>
              </a:rPr>
              <a:t>ibid, </a:t>
            </a:r>
            <a:r>
              <a:rPr lang="en-US" sz="2400" dirty="0">
                <a:latin typeface="Arial Narrow" panose="020B0606020202030204" pitchFamily="34" charset="0"/>
              </a:rPr>
              <a:t>p. 261).</a:t>
            </a:r>
          </a:p>
          <a:p>
            <a:pPr algn="l"/>
            <a:endParaRPr lang="en-US" sz="2400" dirty="0" err="1">
              <a:latin typeface="Arial Narrow" panose="020B0606020202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5683F5ED-8F30-40D0-813B-16E8491D19ED}"/>
              </a:ext>
            </a:extLst>
          </p:cNvPr>
          <p:cNvSpPr txBox="1"/>
          <p:nvPr/>
        </p:nvSpPr>
        <p:spPr>
          <a:xfrm>
            <a:off x="1114698" y="3157087"/>
            <a:ext cx="6862354" cy="1569660"/>
          </a:xfrm>
          <a:prstGeom prst="rect">
            <a:avLst/>
          </a:prstGeom>
          <a:noFill/>
        </p:spPr>
        <p:txBody>
          <a:bodyPr wrap="square" rtlCol="0">
            <a:spAutoFit/>
          </a:bodyPr>
          <a:lstStyle/>
          <a:p>
            <a:r>
              <a:rPr lang="en-US" sz="2400" dirty="0">
                <a:latin typeface="Arial Narrow" panose="020B0606020202030204" pitchFamily="34" charset="0"/>
              </a:rPr>
              <a:t>“Every prediction of coming judgment is soaked in tears; every pleading is punctuated with sobs” (Baxter, </a:t>
            </a:r>
            <a:r>
              <a:rPr lang="en-US" sz="2400" i="1" dirty="0">
                <a:latin typeface="Arial Narrow" panose="020B0606020202030204" pitchFamily="34" charset="0"/>
              </a:rPr>
              <a:t>ibid, </a:t>
            </a:r>
            <a:r>
              <a:rPr lang="en-US" sz="2400" dirty="0">
                <a:latin typeface="Arial Narrow" panose="020B0606020202030204" pitchFamily="34" charset="0"/>
              </a:rPr>
              <a:t>p. 261).</a:t>
            </a:r>
          </a:p>
          <a:p>
            <a:pPr algn="l"/>
            <a:endParaRPr lang="en-US" sz="2400" dirty="0" err="1">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23305677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Introduction to Jeremiah</a:t>
            </a:r>
          </a:p>
        </p:txBody>
      </p:sp>
      <p:sp>
        <p:nvSpPr>
          <p:cNvPr id="4" name="TextBox 3">
            <a:extLst>
              <a:ext uri="{FF2B5EF4-FFF2-40B4-BE49-F238E27FC236}">
                <a16:creationId xmlns:a16="http://schemas.microsoft.com/office/drawing/2014/main" id="{E7D67DBE-0508-43ED-8BE5-E62BE590EB0C}"/>
              </a:ext>
            </a:extLst>
          </p:cNvPr>
          <p:cNvSpPr txBox="1"/>
          <p:nvPr/>
        </p:nvSpPr>
        <p:spPr>
          <a:xfrm>
            <a:off x="622300" y="1498600"/>
            <a:ext cx="7937500" cy="4832092"/>
          </a:xfrm>
          <a:prstGeom prst="rect">
            <a:avLst/>
          </a:prstGeom>
          <a:noFill/>
        </p:spPr>
        <p:txBody>
          <a:bodyPr wrap="square" rtlCol="0">
            <a:spAutoFit/>
          </a:bodyPr>
          <a:lstStyle/>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The Man</a:t>
            </a:r>
          </a:p>
          <a:p>
            <a:pPr marL="914400" lvl="1" indent="-457200">
              <a:buFont typeface="+mj-lt"/>
              <a:buAutoNum type="alphaLcPeriod"/>
            </a:pPr>
            <a:r>
              <a:rPr lang="en-US" sz="2400" i="1" dirty="0">
                <a:latin typeface="Arial Narrow" panose="020B0606020202030204" pitchFamily="34" charset="0"/>
                <a:cs typeface="Arial" panose="020B0604020202020204" pitchFamily="34" charset="0"/>
              </a:rPr>
              <a:t>Name means “Jehovah hurls”, “Jehovah exalts”, or “whom Jehovah appoints”.</a:t>
            </a:r>
          </a:p>
          <a:p>
            <a:pPr marL="914400" lvl="1" indent="-457200">
              <a:buFont typeface="+mj-lt"/>
              <a:buAutoNum type="alphaLcPeriod"/>
            </a:pPr>
            <a:r>
              <a:rPr lang="en-US" sz="2400" i="1" dirty="0">
                <a:latin typeface="Arial Narrow" panose="020B0606020202030204" pitchFamily="34" charset="0"/>
                <a:cs typeface="Arial" panose="020B0604020202020204" pitchFamily="34" charset="0"/>
              </a:rPr>
              <a:t>Family</a:t>
            </a:r>
          </a:p>
          <a:p>
            <a:pPr marL="1371600" lvl="2"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Son of Hilkiah who was a priest (1:1)</a:t>
            </a:r>
          </a:p>
          <a:p>
            <a:pPr marL="1371600" lvl="2"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Never married (16:2-5)</a:t>
            </a:r>
          </a:p>
          <a:p>
            <a:pPr marL="914400" lvl="1" indent="-457200">
              <a:buFont typeface="+mj-lt"/>
              <a:buAutoNum type="alphaLcPeriod"/>
            </a:pPr>
            <a:r>
              <a:rPr lang="en-US" sz="2400" i="1" dirty="0">
                <a:latin typeface="Arial Narrow" panose="020B0606020202030204" pitchFamily="34" charset="0"/>
                <a:cs typeface="Arial" panose="020B0604020202020204" pitchFamily="34" charset="0"/>
              </a:rPr>
              <a:t>Home: </a:t>
            </a:r>
            <a:r>
              <a:rPr lang="en-US" sz="2400" i="1" dirty="0" err="1">
                <a:latin typeface="Arial Narrow" panose="020B0606020202030204" pitchFamily="34" charset="0"/>
                <a:cs typeface="Arial" panose="020B0604020202020204" pitchFamily="34" charset="0"/>
              </a:rPr>
              <a:t>Anathoth</a:t>
            </a:r>
            <a:r>
              <a:rPr lang="en-US" sz="2400" i="1" dirty="0">
                <a:latin typeface="Arial Narrow" panose="020B0606020202030204" pitchFamily="34" charset="0"/>
                <a:cs typeface="Arial" panose="020B0604020202020204" pitchFamily="34" charset="0"/>
              </a:rPr>
              <a:t> located in Benjamin near Jerusalem (1:1)</a:t>
            </a:r>
          </a:p>
          <a:p>
            <a:pPr marL="914400" lvl="1" indent="-457200">
              <a:buFont typeface="+mj-lt"/>
              <a:buAutoNum type="alphaLcPeriod"/>
            </a:pPr>
            <a:r>
              <a:rPr lang="en-US" sz="2400" i="1" dirty="0">
                <a:latin typeface="Arial Narrow" panose="020B0606020202030204" pitchFamily="34" charset="0"/>
                <a:cs typeface="Arial" panose="020B0604020202020204" pitchFamily="34" charset="0"/>
              </a:rPr>
              <a:t>Called at an early age (1:5-6)</a:t>
            </a:r>
          </a:p>
          <a:p>
            <a:pPr marL="914400" lvl="1" indent="-457200">
              <a:buFont typeface="+mj-lt"/>
              <a:buAutoNum type="alphaLcPeriod"/>
            </a:pPr>
            <a:r>
              <a:rPr lang="en-US" sz="2400" i="1" dirty="0">
                <a:latin typeface="Arial Narrow" panose="020B0606020202030204" pitchFamily="34" charset="0"/>
                <a:cs typeface="Arial" panose="020B0604020202020204" pitchFamily="34" charset="0"/>
              </a:rPr>
              <a:t>Character:</a:t>
            </a:r>
          </a:p>
          <a:p>
            <a:pPr marL="1371600" lvl="2"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Timid (1:6-ff)</a:t>
            </a:r>
          </a:p>
          <a:p>
            <a:pPr marL="1371600" lvl="2"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Caring – called “the weeping prophet” (4:19-20; 8:21-22; 9:1; 13:17; 23:9)</a:t>
            </a:r>
          </a:p>
          <a:p>
            <a:pPr marL="1371600" lvl="2"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Persistent – pressed on with little results.</a:t>
            </a:r>
          </a:p>
        </p:txBody>
      </p:sp>
    </p:spTree>
    <p:extLst>
      <p:ext uri="{BB962C8B-B14F-4D97-AF65-F5344CB8AC3E}">
        <p14:creationId xmlns:p14="http://schemas.microsoft.com/office/powerpoint/2010/main" val="18176825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Introduction to Jeremiah</a:t>
            </a:r>
          </a:p>
        </p:txBody>
      </p:sp>
      <p:sp>
        <p:nvSpPr>
          <p:cNvPr id="4" name="TextBox 3">
            <a:extLst>
              <a:ext uri="{FF2B5EF4-FFF2-40B4-BE49-F238E27FC236}">
                <a16:creationId xmlns:a16="http://schemas.microsoft.com/office/drawing/2014/main" id="{E7D67DBE-0508-43ED-8BE5-E62BE590EB0C}"/>
              </a:ext>
            </a:extLst>
          </p:cNvPr>
          <p:cNvSpPr txBox="1"/>
          <p:nvPr/>
        </p:nvSpPr>
        <p:spPr>
          <a:xfrm>
            <a:off x="622300" y="1498600"/>
            <a:ext cx="7937500" cy="4308872"/>
          </a:xfrm>
          <a:prstGeom prst="rect">
            <a:avLst/>
          </a:prstGeom>
          <a:noFill/>
        </p:spPr>
        <p:txBody>
          <a:bodyPr wrap="square" rtlCol="0">
            <a:spAutoFit/>
          </a:bodyPr>
          <a:lstStyle/>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The Man</a:t>
            </a:r>
          </a:p>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Time and Date of His Work</a:t>
            </a:r>
          </a:p>
          <a:p>
            <a:pPr marL="971550" lvl="1" indent="-514350">
              <a:buFont typeface="+mj-lt"/>
              <a:buAutoNum type="alphaLcPeriod"/>
            </a:pPr>
            <a:r>
              <a:rPr lang="en-US" sz="2400" i="1" dirty="0">
                <a:latin typeface="Arial Narrow" panose="020B0606020202030204" pitchFamily="34" charset="0"/>
              </a:rPr>
              <a:t>From 625 B.C. until after 586 B.C.</a:t>
            </a:r>
          </a:p>
          <a:p>
            <a:pPr marL="1428750" lvl="2" indent="-514350">
              <a:buFont typeface="Arial" panose="020B0604020202020204" pitchFamily="34" charset="0"/>
              <a:buChar char="•"/>
            </a:pPr>
            <a:r>
              <a:rPr lang="en-US" sz="2200" i="1" dirty="0">
                <a:latin typeface="Arial Narrow" panose="020B0606020202030204" pitchFamily="34" charset="0"/>
              </a:rPr>
              <a:t>Began his work in 625 B.C. (13</a:t>
            </a:r>
            <a:r>
              <a:rPr lang="en-US" sz="2200" i="1" baseline="30000" dirty="0">
                <a:latin typeface="Arial Narrow" panose="020B0606020202030204" pitchFamily="34" charset="0"/>
              </a:rPr>
              <a:t>th</a:t>
            </a:r>
            <a:r>
              <a:rPr lang="en-US" sz="2200" i="1" dirty="0">
                <a:latin typeface="Arial Narrow" panose="020B0606020202030204" pitchFamily="34" charset="0"/>
              </a:rPr>
              <a:t> year of Josiah -1:2)</a:t>
            </a:r>
          </a:p>
          <a:p>
            <a:pPr marL="1428750" lvl="2" indent="-514350">
              <a:buFont typeface="Arial" panose="020B0604020202020204" pitchFamily="34" charset="0"/>
              <a:buChar char="•"/>
            </a:pPr>
            <a:r>
              <a:rPr lang="en-US" sz="2200" i="1" dirty="0">
                <a:latin typeface="Arial Narrow" panose="020B0606020202030204" pitchFamily="34" charset="0"/>
              </a:rPr>
              <a:t>Lasted until fall of Jerusalem in 586 B.C.</a:t>
            </a:r>
          </a:p>
          <a:p>
            <a:pPr marL="971550" lvl="1" indent="-514350">
              <a:buFont typeface="+mj-lt"/>
              <a:buAutoNum type="alphaLcPeriod"/>
            </a:pPr>
            <a:r>
              <a:rPr lang="en-US" sz="2400" i="1" dirty="0">
                <a:latin typeface="Arial Narrow" panose="020B0606020202030204" pitchFamily="34" charset="0"/>
              </a:rPr>
              <a:t>About 100 years after Isaiah</a:t>
            </a:r>
          </a:p>
          <a:p>
            <a:pPr marL="971550" lvl="1" indent="-514350">
              <a:buFont typeface="+mj-lt"/>
              <a:buAutoNum type="alphaLcPeriod"/>
            </a:pPr>
            <a:r>
              <a:rPr lang="en-US" sz="2400" i="1" dirty="0">
                <a:latin typeface="Arial Narrow" panose="020B0606020202030204" pitchFamily="34" charset="0"/>
              </a:rPr>
              <a:t>Time of Judah’s last five kings</a:t>
            </a:r>
          </a:p>
          <a:p>
            <a:pPr marL="1428750" lvl="2" indent="-514350">
              <a:buFont typeface="Arial" panose="020B0604020202020204" pitchFamily="34" charset="0"/>
              <a:buChar char="•"/>
            </a:pPr>
            <a:r>
              <a:rPr lang="en-US" sz="2200" dirty="0">
                <a:latin typeface="Arial Narrow" panose="020B0606020202030204" pitchFamily="34" charset="0"/>
              </a:rPr>
              <a:t>Josiah (640-609 BC)</a:t>
            </a:r>
          </a:p>
          <a:p>
            <a:pPr marL="1428750" lvl="2" indent="-514350">
              <a:buFont typeface="Arial" panose="020B0604020202020204" pitchFamily="34" charset="0"/>
              <a:buChar char="•"/>
            </a:pPr>
            <a:r>
              <a:rPr lang="en-US" sz="2200" dirty="0" err="1">
                <a:latin typeface="Arial Narrow" panose="020B0606020202030204" pitchFamily="34" charset="0"/>
              </a:rPr>
              <a:t>Jehoahaz</a:t>
            </a:r>
            <a:r>
              <a:rPr lang="en-US" sz="2200" dirty="0">
                <a:latin typeface="Arial Narrow" panose="020B0606020202030204" pitchFamily="34" charset="0"/>
              </a:rPr>
              <a:t> (609  BC)</a:t>
            </a:r>
          </a:p>
          <a:p>
            <a:pPr marL="1428750" lvl="2" indent="-514350">
              <a:buFont typeface="Arial" panose="020B0604020202020204" pitchFamily="34" charset="0"/>
              <a:buChar char="•"/>
            </a:pPr>
            <a:r>
              <a:rPr lang="en-US" sz="2200" dirty="0" err="1">
                <a:latin typeface="Arial Narrow" panose="020B0606020202030204" pitchFamily="34" charset="0"/>
              </a:rPr>
              <a:t>Jehoikim</a:t>
            </a:r>
            <a:r>
              <a:rPr lang="en-US" sz="2200" dirty="0">
                <a:latin typeface="Arial Narrow" panose="020B0606020202030204" pitchFamily="34" charset="0"/>
              </a:rPr>
              <a:t> 609-597 BC)</a:t>
            </a:r>
          </a:p>
          <a:p>
            <a:pPr marL="1428750" lvl="2" indent="-514350">
              <a:buFont typeface="Arial" panose="020B0604020202020204" pitchFamily="34" charset="0"/>
              <a:buChar char="•"/>
            </a:pPr>
            <a:r>
              <a:rPr lang="en-US" sz="2200" dirty="0" err="1">
                <a:latin typeface="Arial Narrow" panose="020B0606020202030204" pitchFamily="34" charset="0"/>
              </a:rPr>
              <a:t>Jehoikin</a:t>
            </a:r>
            <a:r>
              <a:rPr lang="en-US" sz="2200" dirty="0">
                <a:latin typeface="Arial Narrow" panose="020B0606020202030204" pitchFamily="34" charset="0"/>
              </a:rPr>
              <a:t> (597 BC)</a:t>
            </a:r>
          </a:p>
          <a:p>
            <a:pPr marL="1428750" lvl="2" indent="-514350">
              <a:buFont typeface="Arial" panose="020B0604020202020204" pitchFamily="34" charset="0"/>
              <a:buChar char="•"/>
            </a:pPr>
            <a:r>
              <a:rPr lang="en-US" sz="2200" dirty="0">
                <a:latin typeface="Arial Narrow" panose="020B0606020202030204" pitchFamily="34" charset="0"/>
              </a:rPr>
              <a:t>Zedekiah (597-587 BC)</a:t>
            </a:r>
          </a:p>
        </p:txBody>
      </p:sp>
    </p:spTree>
    <p:extLst>
      <p:ext uri="{BB962C8B-B14F-4D97-AF65-F5344CB8AC3E}">
        <p14:creationId xmlns:p14="http://schemas.microsoft.com/office/powerpoint/2010/main" val="20656942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
                                            <p:txEl>
                                              <p:pRg st="7" end="7"/>
                                            </p:txEl>
                                          </p:spTgt>
                                        </p:tgtEl>
                                        <p:attrNameLst>
                                          <p:attrName>style.visibility</p:attrName>
                                        </p:attrNameLst>
                                      </p:cBhvr>
                                      <p:to>
                                        <p:strVal val="visible"/>
                                      </p:to>
                                    </p:set>
                                    <p:animEffect transition="in" filter="fade">
                                      <p:cBhvr>
                                        <p:cTn id="40" dur="1000"/>
                                        <p:tgtEl>
                                          <p:spTgt spid="4">
                                            <p:txEl>
                                              <p:pRg st="7" end="7"/>
                                            </p:txEl>
                                          </p:spTgt>
                                        </p:tgtEl>
                                      </p:cBhvr>
                                    </p:animEffect>
                                    <p:anim calcmode="lin" valueType="num">
                                      <p:cBhvr>
                                        <p:cTn id="4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
                                            <p:txEl>
                                              <p:pRg st="8" end="8"/>
                                            </p:txEl>
                                          </p:spTgt>
                                        </p:tgtEl>
                                        <p:attrNameLst>
                                          <p:attrName>style.visibility</p:attrName>
                                        </p:attrNameLst>
                                      </p:cBhvr>
                                      <p:to>
                                        <p:strVal val="visible"/>
                                      </p:to>
                                    </p:set>
                                    <p:animEffect transition="in" filter="fade">
                                      <p:cBhvr>
                                        <p:cTn id="45" dur="1000"/>
                                        <p:tgtEl>
                                          <p:spTgt spid="4">
                                            <p:txEl>
                                              <p:pRg st="8" end="8"/>
                                            </p:txEl>
                                          </p:spTgt>
                                        </p:tgtEl>
                                      </p:cBhvr>
                                    </p:animEffect>
                                    <p:anim calcmode="lin" valueType="num">
                                      <p:cBhvr>
                                        <p:cTn id="4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8" end="8"/>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
                                            <p:txEl>
                                              <p:pRg st="9" end="9"/>
                                            </p:txEl>
                                          </p:spTgt>
                                        </p:tgtEl>
                                        <p:attrNameLst>
                                          <p:attrName>style.visibility</p:attrName>
                                        </p:attrNameLst>
                                      </p:cBhvr>
                                      <p:to>
                                        <p:strVal val="visible"/>
                                      </p:to>
                                    </p:set>
                                    <p:animEffect transition="in" filter="fade">
                                      <p:cBhvr>
                                        <p:cTn id="50" dur="1000"/>
                                        <p:tgtEl>
                                          <p:spTgt spid="4">
                                            <p:txEl>
                                              <p:pRg st="9" end="9"/>
                                            </p:txEl>
                                          </p:spTgt>
                                        </p:tgtEl>
                                      </p:cBhvr>
                                    </p:animEffect>
                                    <p:anim calcmode="lin" valueType="num">
                                      <p:cBhvr>
                                        <p:cTn id="5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9" end="9"/>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
                                            <p:txEl>
                                              <p:pRg st="10" end="10"/>
                                            </p:txEl>
                                          </p:spTgt>
                                        </p:tgtEl>
                                        <p:attrNameLst>
                                          <p:attrName>style.visibility</p:attrName>
                                        </p:attrNameLst>
                                      </p:cBhvr>
                                      <p:to>
                                        <p:strVal val="visible"/>
                                      </p:to>
                                    </p:set>
                                    <p:animEffect transition="in" filter="fade">
                                      <p:cBhvr>
                                        <p:cTn id="55" dur="1000"/>
                                        <p:tgtEl>
                                          <p:spTgt spid="4">
                                            <p:txEl>
                                              <p:pRg st="10" end="10"/>
                                            </p:txEl>
                                          </p:spTgt>
                                        </p:tgtEl>
                                      </p:cBhvr>
                                    </p:animEffect>
                                    <p:anim calcmode="lin" valueType="num">
                                      <p:cBhvr>
                                        <p:cTn id="56"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7"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
                                            <p:txEl>
                                              <p:pRg st="11" end="11"/>
                                            </p:txEl>
                                          </p:spTgt>
                                        </p:tgtEl>
                                        <p:attrNameLst>
                                          <p:attrName>style.visibility</p:attrName>
                                        </p:attrNameLst>
                                      </p:cBhvr>
                                      <p:to>
                                        <p:strVal val="visible"/>
                                      </p:to>
                                    </p:set>
                                    <p:animEffect transition="in" filter="fade">
                                      <p:cBhvr>
                                        <p:cTn id="60" dur="1000"/>
                                        <p:tgtEl>
                                          <p:spTgt spid="4">
                                            <p:txEl>
                                              <p:pRg st="11" end="11"/>
                                            </p:txEl>
                                          </p:spTgt>
                                        </p:tgtEl>
                                      </p:cBhvr>
                                    </p:animEffect>
                                    <p:anim calcmode="lin" valueType="num">
                                      <p:cBhvr>
                                        <p:cTn id="61"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62"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Introduction to Jeremiah</a:t>
            </a:r>
          </a:p>
        </p:txBody>
      </p:sp>
      <p:sp>
        <p:nvSpPr>
          <p:cNvPr id="4" name="TextBox 3">
            <a:extLst>
              <a:ext uri="{FF2B5EF4-FFF2-40B4-BE49-F238E27FC236}">
                <a16:creationId xmlns:a16="http://schemas.microsoft.com/office/drawing/2014/main" id="{E7D67DBE-0508-43ED-8BE5-E62BE590EB0C}"/>
              </a:ext>
            </a:extLst>
          </p:cNvPr>
          <p:cNvSpPr txBox="1"/>
          <p:nvPr/>
        </p:nvSpPr>
        <p:spPr>
          <a:xfrm>
            <a:off x="622300" y="1498600"/>
            <a:ext cx="7937500" cy="4678204"/>
          </a:xfrm>
          <a:prstGeom prst="rect">
            <a:avLst/>
          </a:prstGeom>
          <a:noFill/>
        </p:spPr>
        <p:txBody>
          <a:bodyPr wrap="square" rtlCol="0">
            <a:spAutoFit/>
          </a:bodyPr>
          <a:lstStyle/>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The Man</a:t>
            </a:r>
          </a:p>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Time and Date of His Work</a:t>
            </a:r>
          </a:p>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Background</a:t>
            </a:r>
            <a:r>
              <a:rPr lang="en-US" sz="2400" dirty="0">
                <a:latin typeface="Arial Narrow" panose="020B0606020202030204" pitchFamily="34" charset="0"/>
                <a:cs typeface="Arial" panose="020B0604020202020204" pitchFamily="34" charset="0"/>
              </a:rPr>
              <a:t> (2 Kings 21-25; 2 Chron. 33-36)</a:t>
            </a:r>
            <a:endParaRPr lang="en-US" sz="2400" u="sng" dirty="0">
              <a:latin typeface="Arial Narrow" panose="020B0606020202030204" pitchFamily="34" charset="0"/>
              <a:cs typeface="Arial" panose="020B0604020202020204" pitchFamily="34" charset="0"/>
            </a:endParaRPr>
          </a:p>
          <a:p>
            <a:pPr marL="971550" lvl="1" indent="-514350">
              <a:buFont typeface="+mj-lt"/>
              <a:buAutoNum type="alphaLcPeriod"/>
            </a:pPr>
            <a:r>
              <a:rPr lang="en-US" sz="2400" i="1" dirty="0">
                <a:latin typeface="Arial Narrow" panose="020B0606020202030204" pitchFamily="34" charset="0"/>
              </a:rPr>
              <a:t>Judah’s spiritual condition: deep in sin and ripe for destruction</a:t>
            </a:r>
          </a:p>
          <a:p>
            <a:pPr marL="971550" lvl="1" indent="-514350">
              <a:buFont typeface="+mj-lt"/>
              <a:buAutoNum type="alphaLcPeriod"/>
            </a:pPr>
            <a:r>
              <a:rPr lang="en-US" sz="2400" i="1" dirty="0">
                <a:latin typeface="Arial Narrow" panose="020B0606020202030204" pitchFamily="34" charset="0"/>
              </a:rPr>
              <a:t>International politics: Babylon becomes the world power</a:t>
            </a:r>
          </a:p>
          <a:p>
            <a:pPr marL="1428750" lvl="2" indent="-514350">
              <a:buFont typeface="Arial" panose="020B0604020202020204" pitchFamily="34" charset="0"/>
              <a:buChar char="•"/>
            </a:pPr>
            <a:r>
              <a:rPr lang="en-US" sz="2200" dirty="0">
                <a:latin typeface="Arial Narrow" panose="020B0606020202030204" pitchFamily="34" charset="0"/>
              </a:rPr>
              <a:t>Babylon is backdrop for Jeremiah as Assyria was for Isaiah</a:t>
            </a:r>
          </a:p>
          <a:p>
            <a:pPr marL="1428750" lvl="2" indent="-514350">
              <a:buFont typeface="Arial" panose="020B0604020202020204" pitchFamily="34" charset="0"/>
              <a:buChar char="•"/>
            </a:pPr>
            <a:r>
              <a:rPr lang="en-US" sz="2200" dirty="0">
                <a:latin typeface="Arial Narrow" panose="020B0606020202030204" pitchFamily="34" charset="0"/>
              </a:rPr>
              <a:t>Assyria fell, leaving Babylon the world power</a:t>
            </a:r>
          </a:p>
          <a:p>
            <a:pPr marL="1885950" lvl="3" indent="-514350">
              <a:buFont typeface="Wingdings" panose="05000000000000000000" pitchFamily="2" charset="2"/>
              <a:buChar char="ü"/>
            </a:pPr>
            <a:r>
              <a:rPr lang="en-US" sz="2200" dirty="0">
                <a:latin typeface="Arial Narrow" panose="020B0606020202030204" pitchFamily="34" charset="0"/>
              </a:rPr>
              <a:t>Babylon invaded Judah 606 B.C., 597 B.C., and 586 B.C.</a:t>
            </a:r>
          </a:p>
          <a:p>
            <a:pPr marL="1885950" lvl="3" indent="-514350">
              <a:buFont typeface="Wingdings" panose="05000000000000000000" pitchFamily="2" charset="2"/>
              <a:buChar char="ü"/>
            </a:pPr>
            <a:r>
              <a:rPr lang="en-US" sz="2200" dirty="0">
                <a:latin typeface="Arial Narrow" panose="020B0606020202030204" pitchFamily="34" charset="0"/>
              </a:rPr>
              <a:t>Jeremiah lived through all the invasions</a:t>
            </a:r>
          </a:p>
          <a:p>
            <a:pPr marL="1428750" lvl="2" indent="-514350">
              <a:buFont typeface="Arial" panose="020B0604020202020204" pitchFamily="34" charset="0"/>
              <a:buChar char="•"/>
            </a:pPr>
            <a:r>
              <a:rPr lang="en-US" sz="2200" dirty="0">
                <a:latin typeface="Arial Narrow" panose="020B0606020202030204" pitchFamily="34" charset="0"/>
              </a:rPr>
              <a:t>When Jerusalem fell (586 B.C.) Jeremiah was permitted to stay.</a:t>
            </a:r>
          </a:p>
          <a:p>
            <a:pPr marL="1428750" lvl="2" indent="-514350">
              <a:buFont typeface="Arial" panose="020B0604020202020204" pitchFamily="34" charset="0"/>
              <a:buChar char="•"/>
            </a:pPr>
            <a:r>
              <a:rPr lang="en-US" sz="2200" dirty="0">
                <a:latin typeface="Arial Narrow" panose="020B0606020202030204" pitchFamily="34" charset="0"/>
              </a:rPr>
              <a:t>Later fled to Egypt (Jer. 40-44)</a:t>
            </a:r>
          </a:p>
        </p:txBody>
      </p:sp>
    </p:spTree>
    <p:extLst>
      <p:ext uri="{BB962C8B-B14F-4D97-AF65-F5344CB8AC3E}">
        <p14:creationId xmlns:p14="http://schemas.microsoft.com/office/powerpoint/2010/main" val="17612121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10" end="10"/>
                                            </p:txEl>
                                          </p:spTgt>
                                        </p:tgtEl>
                                        <p:attrNameLst>
                                          <p:attrName>style.visibility</p:attrName>
                                        </p:attrNameLst>
                                      </p:cBhvr>
                                      <p:to>
                                        <p:strVal val="visible"/>
                                      </p:to>
                                    </p:set>
                                    <p:animEffect transition="in" filter="fade">
                                      <p:cBhvr>
                                        <p:cTn id="56" dur="1000"/>
                                        <p:tgtEl>
                                          <p:spTgt spid="4">
                                            <p:txEl>
                                              <p:pRg st="10" end="10"/>
                                            </p:txEl>
                                          </p:spTgt>
                                        </p:tgtEl>
                                      </p:cBhvr>
                                    </p:animEffect>
                                    <p:anim calcmode="lin" valueType="num">
                                      <p:cBhvr>
                                        <p:cTn id="57"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Introduction to Jeremiah</a:t>
            </a:r>
          </a:p>
        </p:txBody>
      </p:sp>
      <p:sp>
        <p:nvSpPr>
          <p:cNvPr id="4" name="TextBox 3">
            <a:extLst>
              <a:ext uri="{FF2B5EF4-FFF2-40B4-BE49-F238E27FC236}">
                <a16:creationId xmlns:a16="http://schemas.microsoft.com/office/drawing/2014/main" id="{E7D67DBE-0508-43ED-8BE5-E62BE590EB0C}"/>
              </a:ext>
            </a:extLst>
          </p:cNvPr>
          <p:cNvSpPr txBox="1"/>
          <p:nvPr/>
        </p:nvSpPr>
        <p:spPr>
          <a:xfrm>
            <a:off x="622300" y="1498600"/>
            <a:ext cx="7937500" cy="3785652"/>
          </a:xfrm>
          <a:prstGeom prst="rect">
            <a:avLst/>
          </a:prstGeom>
          <a:noFill/>
        </p:spPr>
        <p:txBody>
          <a:bodyPr wrap="square" rtlCol="0">
            <a:spAutoFit/>
          </a:bodyPr>
          <a:lstStyle/>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The Man</a:t>
            </a:r>
          </a:p>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Time and Date of His Work</a:t>
            </a:r>
          </a:p>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Background</a:t>
            </a:r>
            <a:r>
              <a:rPr lang="en-US" sz="2400" dirty="0">
                <a:latin typeface="Arial Narrow" panose="020B0606020202030204" pitchFamily="34" charset="0"/>
                <a:cs typeface="Arial" panose="020B0604020202020204" pitchFamily="34" charset="0"/>
              </a:rPr>
              <a:t> (2 Kings 21-25; 2 Chron. 33-36)</a:t>
            </a:r>
          </a:p>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Message / Theme of the Book</a:t>
            </a:r>
          </a:p>
          <a:p>
            <a:pPr marL="971550" lvl="1" indent="-514350">
              <a:buFont typeface="+mj-lt"/>
              <a:buAutoNum type="alphaLcPeriod"/>
            </a:pPr>
            <a:r>
              <a:rPr lang="en-US" sz="2400" i="1" dirty="0">
                <a:latin typeface="Arial Narrow" panose="020B0606020202030204" pitchFamily="34" charset="0"/>
              </a:rPr>
              <a:t>Prophet of “Doom” – judgment at the hand of Babylon is inevitable</a:t>
            </a:r>
          </a:p>
          <a:p>
            <a:pPr marL="971550" lvl="1" indent="-514350">
              <a:buFont typeface="+mj-lt"/>
              <a:buAutoNum type="alphaLcPeriod"/>
            </a:pPr>
            <a:r>
              <a:rPr lang="en-US" sz="2400" i="1" dirty="0">
                <a:latin typeface="Arial Narrow" panose="020B0606020202030204" pitchFamily="34" charset="0"/>
              </a:rPr>
              <a:t>Three elements in the message:</a:t>
            </a:r>
          </a:p>
          <a:p>
            <a:pPr marL="1428750" lvl="2" indent="-514350">
              <a:buFont typeface="Arial" panose="020B0604020202020204" pitchFamily="34" charset="0"/>
              <a:buChar char="•"/>
            </a:pPr>
            <a:r>
              <a:rPr lang="en-US" sz="2400" dirty="0">
                <a:latin typeface="Arial Narrow" panose="020B0606020202030204" pitchFamily="34" charset="0"/>
              </a:rPr>
              <a:t>Condemnation (word “backslide” is a key word)</a:t>
            </a:r>
          </a:p>
          <a:p>
            <a:pPr marL="1428750" lvl="2" indent="-514350">
              <a:buFont typeface="Arial" panose="020B0604020202020204" pitchFamily="34" charset="0"/>
              <a:buChar char="•"/>
            </a:pPr>
            <a:r>
              <a:rPr lang="en-US" sz="2400" dirty="0">
                <a:latin typeface="Arial Narrow" panose="020B0606020202030204" pitchFamily="34" charset="0"/>
              </a:rPr>
              <a:t>Plea for repentance</a:t>
            </a:r>
          </a:p>
          <a:p>
            <a:pPr marL="1428750" lvl="2" indent="-514350">
              <a:buFont typeface="Arial" panose="020B0604020202020204" pitchFamily="34" charset="0"/>
              <a:buChar char="•"/>
            </a:pPr>
            <a:r>
              <a:rPr lang="en-US" sz="2400" dirty="0">
                <a:latin typeface="Arial Narrow" panose="020B0606020202030204" pitchFamily="34" charset="0"/>
              </a:rPr>
              <a:t>Hope for the future</a:t>
            </a:r>
          </a:p>
        </p:txBody>
      </p:sp>
    </p:spTree>
    <p:extLst>
      <p:ext uri="{BB962C8B-B14F-4D97-AF65-F5344CB8AC3E}">
        <p14:creationId xmlns:p14="http://schemas.microsoft.com/office/powerpoint/2010/main" val="1322671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C24C529-3A55-4EEE-A834-C511DF823E1E}"/>
              </a:ext>
            </a:extLst>
          </p:cNvPr>
          <p:cNvSpPr/>
          <p:nvPr/>
        </p:nvSpPr>
        <p:spPr>
          <a:xfrm>
            <a:off x="1180011" y="611776"/>
            <a:ext cx="6783977" cy="6596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Introduction to Jeremiah</a:t>
            </a:r>
          </a:p>
        </p:txBody>
      </p:sp>
      <p:sp>
        <p:nvSpPr>
          <p:cNvPr id="4" name="TextBox 3">
            <a:extLst>
              <a:ext uri="{FF2B5EF4-FFF2-40B4-BE49-F238E27FC236}">
                <a16:creationId xmlns:a16="http://schemas.microsoft.com/office/drawing/2014/main" id="{E7D67DBE-0508-43ED-8BE5-E62BE590EB0C}"/>
              </a:ext>
            </a:extLst>
          </p:cNvPr>
          <p:cNvSpPr txBox="1"/>
          <p:nvPr/>
        </p:nvSpPr>
        <p:spPr>
          <a:xfrm>
            <a:off x="622300" y="1498600"/>
            <a:ext cx="7937500" cy="1938992"/>
          </a:xfrm>
          <a:prstGeom prst="rect">
            <a:avLst/>
          </a:prstGeom>
          <a:noFill/>
        </p:spPr>
        <p:txBody>
          <a:bodyPr wrap="square" rtlCol="0">
            <a:spAutoFit/>
          </a:bodyPr>
          <a:lstStyle/>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The Man</a:t>
            </a:r>
          </a:p>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Time and Date of His Work</a:t>
            </a:r>
          </a:p>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Background</a:t>
            </a:r>
            <a:r>
              <a:rPr lang="en-US" sz="2400" dirty="0">
                <a:latin typeface="Arial Narrow" panose="020B0606020202030204" pitchFamily="34" charset="0"/>
                <a:cs typeface="Arial" panose="020B0604020202020204" pitchFamily="34" charset="0"/>
              </a:rPr>
              <a:t> (2 Kings 21-25; 2 Chron. 33-36)</a:t>
            </a:r>
          </a:p>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Message / Theme of the Book</a:t>
            </a:r>
          </a:p>
          <a:p>
            <a:pPr marL="457200" indent="-457200" algn="l">
              <a:buFont typeface="+mj-lt"/>
              <a:buAutoNum type="arabicPeriod"/>
            </a:pPr>
            <a:r>
              <a:rPr lang="en-US" sz="2400" u="sng" dirty="0">
                <a:latin typeface="Arial Narrow" panose="020B0606020202030204" pitchFamily="34" charset="0"/>
                <a:cs typeface="Arial" panose="020B0604020202020204" pitchFamily="34" charset="0"/>
              </a:rPr>
              <a:t>Outline of the Book</a:t>
            </a:r>
            <a:endParaRPr lang="en-US" sz="2400" dirty="0">
              <a:latin typeface="Arial Narrow" panose="020B0606020202030204" pitchFamily="34" charset="0"/>
            </a:endParaRPr>
          </a:p>
        </p:txBody>
      </p:sp>
    </p:spTree>
    <p:extLst>
      <p:ext uri="{BB962C8B-B14F-4D97-AF65-F5344CB8AC3E}">
        <p14:creationId xmlns:p14="http://schemas.microsoft.com/office/powerpoint/2010/main" val="2232879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algn="ctr"/>
            <a:r>
              <a:rPr lang="en-US" sz="3200" dirty="0">
                <a:latin typeface="Arial" panose="020B0604020202020204" pitchFamily="34" charset="0"/>
                <a:cs typeface="Arial" panose="020B0604020202020204" pitchFamily="34" charset="0"/>
              </a:rPr>
              <a:t>Outline of Jeremiah</a:t>
            </a:r>
          </a:p>
        </p:txBody>
      </p:sp>
      <p:sp>
        <p:nvSpPr>
          <p:cNvPr id="5" name="TextBox 4">
            <a:extLst>
              <a:ext uri="{FF2B5EF4-FFF2-40B4-BE49-F238E27FC236}">
                <a16:creationId xmlns:a16="http://schemas.microsoft.com/office/drawing/2014/main" id="{E9A21A81-FBCB-4E6E-9A4C-6A9D8C9DD531}"/>
              </a:ext>
            </a:extLst>
          </p:cNvPr>
          <p:cNvSpPr txBox="1"/>
          <p:nvPr/>
        </p:nvSpPr>
        <p:spPr>
          <a:xfrm>
            <a:off x="1082312" y="1136197"/>
            <a:ext cx="7628708" cy="3108543"/>
          </a:xfrm>
          <a:prstGeom prst="rect">
            <a:avLst/>
          </a:prstGeom>
          <a:noFill/>
        </p:spPr>
        <p:txBody>
          <a:bodyPr wrap="square" rtlCol="0">
            <a:spAutoFit/>
          </a:bodyPr>
          <a:lstStyle/>
          <a:p>
            <a:r>
              <a:rPr lang="en-US" sz="2400" dirty="0">
                <a:latin typeface="Arial Narrow" pitchFamily="34" charset="0"/>
              </a:rPr>
              <a:t>Introduction: The prophet’s call (1)</a:t>
            </a:r>
          </a:p>
          <a:p>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514350" indent="-514350">
              <a:buFont typeface="+mj-lt"/>
              <a:buAutoNum type="romanUcPeriod"/>
            </a:pPr>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Personal – Jeremiah’s Suffering </a:t>
            </a:r>
            <a:r>
              <a:rPr lang="en-US" sz="2400" dirty="0">
                <a:latin typeface="Arial Narrow" pitchFamily="34" charset="0"/>
              </a:rPr>
              <a:t>(34-45)</a:t>
            </a:r>
          </a:p>
          <a:p>
            <a:pPr marL="514350" indent="-514350">
              <a:buFont typeface="+mj-lt"/>
              <a:buAutoNum type="romanUcPeriod"/>
            </a:pPr>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International – Message to the Nations </a:t>
            </a:r>
            <a:r>
              <a:rPr lang="en-US" sz="2400" dirty="0">
                <a:latin typeface="Arial Narrow" pitchFamily="34" charset="0"/>
              </a:rPr>
              <a:t>(46-51)</a:t>
            </a:r>
          </a:p>
          <a:p>
            <a:pPr marL="514350" indent="-514350">
              <a:buFont typeface="+mj-lt"/>
              <a:buAutoNum type="romanUcPeriod"/>
            </a:pPr>
            <a:endParaRPr lang="en-US" sz="1200" dirty="0">
              <a:latin typeface="Arial Narrow" pitchFamily="34" charset="0"/>
            </a:endParaRPr>
          </a:p>
          <a:p>
            <a:pPr marL="514350" indent="-514350"/>
            <a:r>
              <a:rPr lang="en-US" sz="2400" dirty="0">
                <a:latin typeface="Arial Narrow" pitchFamily="34" charset="0"/>
              </a:rPr>
              <a:t>Conclusion: The prophet’s captivity and release (52)</a:t>
            </a:r>
          </a:p>
          <a:p>
            <a:endParaRPr lang="en-US" sz="2400" dirty="0">
              <a:latin typeface="Arial Narrow" panose="020B0606020202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4D1161F5-220C-42D0-9E0B-66A8E46370EA}"/>
              </a:ext>
            </a:extLst>
          </p:cNvPr>
          <p:cNvSpPr txBox="1"/>
          <p:nvPr/>
        </p:nvSpPr>
        <p:spPr>
          <a:xfrm>
            <a:off x="1005841" y="6146256"/>
            <a:ext cx="7829004" cy="338554"/>
          </a:xfrm>
          <a:prstGeom prst="rect">
            <a:avLst/>
          </a:prstGeom>
          <a:noFill/>
        </p:spPr>
        <p:txBody>
          <a:bodyPr wrap="square" rtlCol="0">
            <a:spAutoFit/>
          </a:bodyPr>
          <a:lstStyle/>
          <a:p>
            <a:pPr algn="l"/>
            <a:r>
              <a:rPr lang="en-US" sz="1600" dirty="0">
                <a:latin typeface="Arial" panose="020B0604020202020204" pitchFamily="34" charset="0"/>
                <a:cs typeface="Arial" panose="020B0604020202020204" pitchFamily="34" charset="0"/>
              </a:rPr>
              <a:t>Warren W. </a:t>
            </a:r>
            <a:r>
              <a:rPr lang="en-US" sz="1600" dirty="0" err="1">
                <a:latin typeface="Arial" panose="020B0604020202020204" pitchFamily="34" charset="0"/>
                <a:cs typeface="Arial" panose="020B0604020202020204" pitchFamily="34" charset="0"/>
              </a:rPr>
              <a:t>Wiersbe</a:t>
            </a:r>
            <a:r>
              <a:rPr lang="en-US" sz="1600" dirty="0">
                <a:latin typeface="Arial" panose="020B0604020202020204" pitchFamily="34" charset="0"/>
                <a:cs typeface="Arial" panose="020B0604020202020204" pitchFamily="34" charset="0"/>
              </a:rPr>
              <a:t> , </a:t>
            </a:r>
            <a:r>
              <a:rPr lang="en-US" sz="1600" i="1" dirty="0" err="1">
                <a:latin typeface="Arial" panose="020B0604020202020204" pitchFamily="34" charset="0"/>
                <a:cs typeface="Arial" panose="020B0604020202020204" pitchFamily="34" charset="0"/>
              </a:rPr>
              <a:t>Wiersbe’s</a:t>
            </a:r>
            <a:r>
              <a:rPr lang="en-US" sz="1600" i="1" dirty="0">
                <a:latin typeface="Arial" panose="020B0604020202020204" pitchFamily="34" charset="0"/>
                <a:cs typeface="Arial" panose="020B0604020202020204" pitchFamily="34" charset="0"/>
              </a:rPr>
              <a:t> Expository Outlines on the Old Testament</a:t>
            </a:r>
            <a:r>
              <a:rPr lang="en-US" sz="1600" dirty="0">
                <a:latin typeface="Arial" panose="020B0604020202020204" pitchFamily="34" charset="0"/>
                <a:cs typeface="Arial" panose="020B0604020202020204" pitchFamily="34" charset="0"/>
              </a:rPr>
              <a:t>, 521</a:t>
            </a:r>
          </a:p>
        </p:txBody>
      </p:sp>
    </p:spTree>
    <p:extLst>
      <p:ext uri="{BB962C8B-B14F-4D97-AF65-F5344CB8AC3E}">
        <p14:creationId xmlns:p14="http://schemas.microsoft.com/office/powerpoint/2010/main" val="40278805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algn="ctr"/>
            <a:r>
              <a:rPr lang="en-US" sz="3200" dirty="0">
                <a:latin typeface="Arial" panose="020B0604020202020204" pitchFamily="34" charset="0"/>
                <a:cs typeface="Arial" panose="020B0604020202020204" pitchFamily="34" charset="0"/>
              </a:rPr>
              <a:t>Outline of Jeremiah</a:t>
            </a:r>
          </a:p>
        </p:txBody>
      </p:sp>
      <p:sp>
        <p:nvSpPr>
          <p:cNvPr id="5" name="TextBox 4">
            <a:extLst>
              <a:ext uri="{FF2B5EF4-FFF2-40B4-BE49-F238E27FC236}">
                <a16:creationId xmlns:a16="http://schemas.microsoft.com/office/drawing/2014/main" id="{E9A21A81-FBCB-4E6E-9A4C-6A9D8C9DD531}"/>
              </a:ext>
            </a:extLst>
          </p:cNvPr>
          <p:cNvSpPr txBox="1"/>
          <p:nvPr/>
        </p:nvSpPr>
        <p:spPr>
          <a:xfrm>
            <a:off x="1082312" y="1136197"/>
            <a:ext cx="7628708" cy="2862322"/>
          </a:xfrm>
          <a:prstGeom prst="rect">
            <a:avLst/>
          </a:prstGeom>
          <a:noFill/>
        </p:spPr>
        <p:txBody>
          <a:bodyPr wrap="square" rtlCol="0">
            <a:spAutoFit/>
          </a:bodyPr>
          <a:lstStyle/>
          <a:p>
            <a:r>
              <a:rPr lang="en-US" sz="2400" dirty="0">
                <a:latin typeface="Arial Narrow" pitchFamily="34" charset="0"/>
              </a:rPr>
              <a:t>Introduction: The prophet’s call (1)</a:t>
            </a:r>
          </a:p>
          <a:p>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971550" lvl="1" indent="-514350">
              <a:buFont typeface="+mj-lt"/>
              <a:buAutoNum type="alphaUcPeriod"/>
            </a:pPr>
            <a:r>
              <a:rPr lang="en-US" sz="2400" i="1" dirty="0">
                <a:latin typeface="Arial Narrow" pitchFamily="34" charset="0"/>
              </a:rPr>
              <a:t>Condemnation </a:t>
            </a:r>
            <a:r>
              <a:rPr lang="en-US" sz="2400" dirty="0">
                <a:latin typeface="Arial Narrow" pitchFamily="34" charset="0"/>
              </a:rPr>
              <a:t>(2-24)</a:t>
            </a:r>
          </a:p>
          <a:p>
            <a:pPr marL="1428750" lvl="2" indent="-514350">
              <a:buFont typeface="+mj-lt"/>
              <a:buAutoNum type="arabicPeriod"/>
            </a:pPr>
            <a:r>
              <a:rPr lang="en-US" sz="2400" dirty="0">
                <a:latin typeface="Arial Narrow" pitchFamily="34" charset="0"/>
              </a:rPr>
              <a:t>The national generally (2-20)</a:t>
            </a:r>
          </a:p>
          <a:p>
            <a:pPr marL="1428750" lvl="2" indent="-514350">
              <a:buFont typeface="+mj-lt"/>
              <a:buAutoNum type="arabicPeriod"/>
            </a:pPr>
            <a:r>
              <a:rPr lang="en-US" sz="2400" dirty="0">
                <a:latin typeface="Arial Narrow" pitchFamily="34" charset="0"/>
              </a:rPr>
              <a:t>The leaders specifically (21-24)</a:t>
            </a:r>
          </a:p>
          <a:p>
            <a:pPr marL="971550" lvl="1" indent="-514350">
              <a:buFont typeface="+mj-lt"/>
              <a:buAutoNum type="alphaUcPeriod"/>
            </a:pPr>
            <a:r>
              <a:rPr lang="en-US" sz="2400" i="1" dirty="0">
                <a:latin typeface="Arial Narrow" pitchFamily="34" charset="0"/>
              </a:rPr>
              <a:t>Captivity </a:t>
            </a:r>
            <a:r>
              <a:rPr lang="en-US" sz="2400" dirty="0">
                <a:latin typeface="Arial Narrow" pitchFamily="34" charset="0"/>
              </a:rPr>
              <a:t>(25-29)</a:t>
            </a:r>
          </a:p>
          <a:p>
            <a:pPr marL="971550" lvl="1" indent="-514350">
              <a:buFont typeface="+mj-lt"/>
              <a:buAutoNum type="alphaUcPeriod"/>
            </a:pPr>
            <a:r>
              <a:rPr lang="en-US" sz="2400" i="1" dirty="0">
                <a:latin typeface="Arial Narrow" pitchFamily="34" charset="0"/>
              </a:rPr>
              <a:t>Restoration </a:t>
            </a:r>
            <a:r>
              <a:rPr lang="en-US" sz="2400" dirty="0">
                <a:latin typeface="Arial Narrow" pitchFamily="34" charset="0"/>
              </a:rPr>
              <a:t>(30-33)</a:t>
            </a:r>
          </a:p>
        </p:txBody>
      </p:sp>
      <p:sp>
        <p:nvSpPr>
          <p:cNvPr id="3" name="TextBox 2">
            <a:extLst>
              <a:ext uri="{FF2B5EF4-FFF2-40B4-BE49-F238E27FC236}">
                <a16:creationId xmlns:a16="http://schemas.microsoft.com/office/drawing/2014/main" id="{4D1161F5-220C-42D0-9E0B-66A8E46370EA}"/>
              </a:ext>
            </a:extLst>
          </p:cNvPr>
          <p:cNvSpPr txBox="1"/>
          <p:nvPr/>
        </p:nvSpPr>
        <p:spPr>
          <a:xfrm>
            <a:off x="1005841" y="6146256"/>
            <a:ext cx="7829004" cy="338554"/>
          </a:xfrm>
          <a:prstGeom prst="rect">
            <a:avLst/>
          </a:prstGeom>
          <a:noFill/>
        </p:spPr>
        <p:txBody>
          <a:bodyPr wrap="square" rtlCol="0">
            <a:spAutoFit/>
          </a:bodyPr>
          <a:lstStyle/>
          <a:p>
            <a:pPr algn="l"/>
            <a:r>
              <a:rPr lang="en-US" sz="1600" dirty="0">
                <a:latin typeface="Arial" panose="020B0604020202020204" pitchFamily="34" charset="0"/>
                <a:cs typeface="Arial" panose="020B0604020202020204" pitchFamily="34" charset="0"/>
              </a:rPr>
              <a:t>Warren W. </a:t>
            </a:r>
            <a:r>
              <a:rPr lang="en-US" sz="1600" dirty="0" err="1">
                <a:latin typeface="Arial" panose="020B0604020202020204" pitchFamily="34" charset="0"/>
                <a:cs typeface="Arial" panose="020B0604020202020204" pitchFamily="34" charset="0"/>
              </a:rPr>
              <a:t>Wiersbe</a:t>
            </a:r>
            <a:r>
              <a:rPr lang="en-US" sz="1600" dirty="0">
                <a:latin typeface="Arial" panose="020B0604020202020204" pitchFamily="34" charset="0"/>
                <a:cs typeface="Arial" panose="020B0604020202020204" pitchFamily="34" charset="0"/>
              </a:rPr>
              <a:t> , </a:t>
            </a:r>
            <a:r>
              <a:rPr lang="en-US" sz="1600" i="1" dirty="0" err="1">
                <a:latin typeface="Arial" panose="020B0604020202020204" pitchFamily="34" charset="0"/>
                <a:cs typeface="Arial" panose="020B0604020202020204" pitchFamily="34" charset="0"/>
              </a:rPr>
              <a:t>Wiersbe’s</a:t>
            </a:r>
            <a:r>
              <a:rPr lang="en-US" sz="1600" i="1" dirty="0">
                <a:latin typeface="Arial" panose="020B0604020202020204" pitchFamily="34" charset="0"/>
                <a:cs typeface="Arial" panose="020B0604020202020204" pitchFamily="34" charset="0"/>
              </a:rPr>
              <a:t> Expository Outlines on the Old Testament</a:t>
            </a:r>
            <a:r>
              <a:rPr lang="en-US" sz="1600" dirty="0">
                <a:latin typeface="Arial" panose="020B0604020202020204" pitchFamily="34" charset="0"/>
                <a:cs typeface="Arial" panose="020B0604020202020204" pitchFamily="34" charset="0"/>
              </a:rPr>
              <a:t>, 521</a:t>
            </a:r>
          </a:p>
        </p:txBody>
      </p:sp>
    </p:spTree>
    <p:extLst>
      <p:ext uri="{BB962C8B-B14F-4D97-AF65-F5344CB8AC3E}">
        <p14:creationId xmlns:p14="http://schemas.microsoft.com/office/powerpoint/2010/main" val="4270330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algn="ctr"/>
            <a:r>
              <a:rPr lang="en-US" sz="3200" dirty="0">
                <a:latin typeface="Arial" panose="020B0604020202020204" pitchFamily="34" charset="0"/>
                <a:cs typeface="Arial" panose="020B0604020202020204" pitchFamily="34" charset="0"/>
              </a:rPr>
              <a:t>Outline of Jeremiah</a:t>
            </a:r>
          </a:p>
        </p:txBody>
      </p:sp>
      <p:sp>
        <p:nvSpPr>
          <p:cNvPr id="5" name="TextBox 4">
            <a:extLst>
              <a:ext uri="{FF2B5EF4-FFF2-40B4-BE49-F238E27FC236}">
                <a16:creationId xmlns:a16="http://schemas.microsoft.com/office/drawing/2014/main" id="{E9A21A81-FBCB-4E6E-9A4C-6A9D8C9DD531}"/>
              </a:ext>
            </a:extLst>
          </p:cNvPr>
          <p:cNvSpPr txBox="1"/>
          <p:nvPr/>
        </p:nvSpPr>
        <p:spPr>
          <a:xfrm>
            <a:off x="1082312" y="1136197"/>
            <a:ext cx="7628708" cy="2677656"/>
          </a:xfrm>
          <a:prstGeom prst="rect">
            <a:avLst/>
          </a:prstGeom>
          <a:noFill/>
        </p:spPr>
        <p:txBody>
          <a:bodyPr wrap="square" rtlCol="0">
            <a:spAutoFit/>
          </a:bodyPr>
          <a:lstStyle/>
          <a:p>
            <a:r>
              <a:rPr lang="en-US" sz="2400" dirty="0">
                <a:latin typeface="Arial Narrow" pitchFamily="34" charset="0"/>
              </a:rPr>
              <a:t>Introduction: The prophet’s call (1)</a:t>
            </a:r>
          </a:p>
          <a:p>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514350" indent="-514350">
              <a:buFont typeface="+mj-lt"/>
              <a:buAutoNum type="romanUcPeriod"/>
            </a:pPr>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Personal – Jeremiah’s Suffering </a:t>
            </a:r>
            <a:r>
              <a:rPr lang="en-US" sz="2400" dirty="0">
                <a:latin typeface="Arial Narrow" pitchFamily="34" charset="0"/>
              </a:rPr>
              <a:t>(34-45)</a:t>
            </a:r>
          </a:p>
          <a:p>
            <a:pPr marL="971550" lvl="1" indent="-514350">
              <a:buFont typeface="+mj-lt"/>
              <a:buAutoNum type="alphaUcPeriod"/>
            </a:pPr>
            <a:r>
              <a:rPr lang="en-US" sz="2400" i="1" dirty="0">
                <a:latin typeface="Arial Narrow" pitchFamily="34" charset="0"/>
              </a:rPr>
              <a:t>Before the siege of Jerusalem </a:t>
            </a:r>
            <a:r>
              <a:rPr lang="en-US" sz="2400" dirty="0">
                <a:latin typeface="Arial Narrow" pitchFamily="34" charset="0"/>
              </a:rPr>
              <a:t>(34-39)</a:t>
            </a:r>
          </a:p>
          <a:p>
            <a:pPr marL="971550" lvl="1" indent="-514350">
              <a:buFont typeface="+mj-lt"/>
              <a:buAutoNum type="alphaUcPeriod"/>
            </a:pPr>
            <a:r>
              <a:rPr lang="en-US" sz="2400" i="1" dirty="0">
                <a:latin typeface="Arial Narrow" pitchFamily="34" charset="0"/>
              </a:rPr>
              <a:t>After the siege, with the remnant </a:t>
            </a:r>
            <a:r>
              <a:rPr lang="en-US" sz="2400" dirty="0">
                <a:latin typeface="Arial Narrow" pitchFamily="34" charset="0"/>
              </a:rPr>
              <a:t>(40-45)</a:t>
            </a:r>
          </a:p>
          <a:p>
            <a:endParaRPr lang="en-US" sz="2400" dirty="0">
              <a:latin typeface="Arial Narrow" panose="020B0606020202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4D1161F5-220C-42D0-9E0B-66A8E46370EA}"/>
              </a:ext>
            </a:extLst>
          </p:cNvPr>
          <p:cNvSpPr txBox="1"/>
          <p:nvPr/>
        </p:nvSpPr>
        <p:spPr>
          <a:xfrm>
            <a:off x="1005841" y="6146256"/>
            <a:ext cx="7829004" cy="338554"/>
          </a:xfrm>
          <a:prstGeom prst="rect">
            <a:avLst/>
          </a:prstGeom>
          <a:noFill/>
        </p:spPr>
        <p:txBody>
          <a:bodyPr wrap="square" rtlCol="0">
            <a:spAutoFit/>
          </a:bodyPr>
          <a:lstStyle/>
          <a:p>
            <a:pPr algn="l"/>
            <a:r>
              <a:rPr lang="en-US" sz="1600" dirty="0">
                <a:latin typeface="Arial" panose="020B0604020202020204" pitchFamily="34" charset="0"/>
                <a:cs typeface="Arial" panose="020B0604020202020204" pitchFamily="34" charset="0"/>
              </a:rPr>
              <a:t>Warren W. </a:t>
            </a:r>
            <a:r>
              <a:rPr lang="en-US" sz="1600" dirty="0" err="1">
                <a:latin typeface="Arial" panose="020B0604020202020204" pitchFamily="34" charset="0"/>
                <a:cs typeface="Arial" panose="020B0604020202020204" pitchFamily="34" charset="0"/>
              </a:rPr>
              <a:t>Wiersbe</a:t>
            </a:r>
            <a:r>
              <a:rPr lang="en-US" sz="1600" dirty="0">
                <a:latin typeface="Arial" panose="020B0604020202020204" pitchFamily="34" charset="0"/>
                <a:cs typeface="Arial" panose="020B0604020202020204" pitchFamily="34" charset="0"/>
              </a:rPr>
              <a:t> , </a:t>
            </a:r>
            <a:r>
              <a:rPr lang="en-US" sz="1600" i="1" dirty="0" err="1">
                <a:latin typeface="Arial" panose="020B0604020202020204" pitchFamily="34" charset="0"/>
                <a:cs typeface="Arial" panose="020B0604020202020204" pitchFamily="34" charset="0"/>
              </a:rPr>
              <a:t>Wiersbe’s</a:t>
            </a:r>
            <a:r>
              <a:rPr lang="en-US" sz="1600" i="1" dirty="0">
                <a:latin typeface="Arial" panose="020B0604020202020204" pitchFamily="34" charset="0"/>
                <a:cs typeface="Arial" panose="020B0604020202020204" pitchFamily="34" charset="0"/>
              </a:rPr>
              <a:t> Expository Outlines on the Old Testament</a:t>
            </a:r>
            <a:r>
              <a:rPr lang="en-US" sz="1600" dirty="0">
                <a:latin typeface="Arial" panose="020B0604020202020204" pitchFamily="34" charset="0"/>
                <a:cs typeface="Arial" panose="020B0604020202020204" pitchFamily="34" charset="0"/>
              </a:rPr>
              <a:t>, 521</a:t>
            </a:r>
          </a:p>
        </p:txBody>
      </p:sp>
    </p:spTree>
    <p:extLst>
      <p:ext uri="{BB962C8B-B14F-4D97-AF65-F5344CB8AC3E}">
        <p14:creationId xmlns:p14="http://schemas.microsoft.com/office/powerpoint/2010/main" val="222384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algn="ctr"/>
            <a:r>
              <a:rPr lang="en-US" sz="3200" dirty="0">
                <a:latin typeface="Arial" panose="020B0604020202020204" pitchFamily="34" charset="0"/>
                <a:cs typeface="Arial" panose="020B0604020202020204" pitchFamily="34" charset="0"/>
              </a:rPr>
              <a:t>Outline of Jeremiah</a:t>
            </a:r>
          </a:p>
        </p:txBody>
      </p:sp>
      <p:sp>
        <p:nvSpPr>
          <p:cNvPr id="5" name="TextBox 4">
            <a:extLst>
              <a:ext uri="{FF2B5EF4-FFF2-40B4-BE49-F238E27FC236}">
                <a16:creationId xmlns:a16="http://schemas.microsoft.com/office/drawing/2014/main" id="{E9A21A81-FBCB-4E6E-9A4C-6A9D8C9DD531}"/>
              </a:ext>
            </a:extLst>
          </p:cNvPr>
          <p:cNvSpPr txBox="1"/>
          <p:nvPr/>
        </p:nvSpPr>
        <p:spPr>
          <a:xfrm>
            <a:off x="1082312" y="1136197"/>
            <a:ext cx="7628708" cy="5201424"/>
          </a:xfrm>
          <a:prstGeom prst="rect">
            <a:avLst/>
          </a:prstGeom>
          <a:noFill/>
        </p:spPr>
        <p:txBody>
          <a:bodyPr wrap="square" rtlCol="0">
            <a:spAutoFit/>
          </a:bodyPr>
          <a:lstStyle/>
          <a:p>
            <a:r>
              <a:rPr lang="en-US" sz="2400" dirty="0">
                <a:latin typeface="Arial Narrow" pitchFamily="34" charset="0"/>
              </a:rPr>
              <a:t>Introduction: The prophet’s call (1)</a:t>
            </a:r>
          </a:p>
          <a:p>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514350" indent="-514350">
              <a:buFont typeface="+mj-lt"/>
              <a:buAutoNum type="romanUcPeriod"/>
            </a:pPr>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Personal – Jeremiah’s Suffering </a:t>
            </a:r>
            <a:r>
              <a:rPr lang="en-US" sz="2400" dirty="0">
                <a:latin typeface="Arial Narrow" pitchFamily="34" charset="0"/>
              </a:rPr>
              <a:t>(34-45)</a:t>
            </a:r>
          </a:p>
          <a:p>
            <a:pPr marL="514350" indent="-514350">
              <a:buFont typeface="+mj-lt"/>
              <a:buAutoNum type="romanUcPeriod"/>
            </a:pPr>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International – Message to the Nations </a:t>
            </a:r>
            <a:r>
              <a:rPr lang="en-US" sz="2400" dirty="0">
                <a:latin typeface="Arial Narrow" pitchFamily="34" charset="0"/>
              </a:rPr>
              <a:t>(46-51)</a:t>
            </a:r>
          </a:p>
          <a:p>
            <a:pPr marL="971550" lvl="1" indent="-514350">
              <a:buFont typeface="+mj-lt"/>
              <a:buAutoNum type="alphaUcPeriod"/>
            </a:pPr>
            <a:r>
              <a:rPr lang="en-US" sz="2000" i="1" dirty="0">
                <a:latin typeface="Arial Narrow" pitchFamily="34" charset="0"/>
              </a:rPr>
              <a:t>Egypt</a:t>
            </a:r>
            <a:r>
              <a:rPr lang="en-US" sz="2000" dirty="0">
                <a:latin typeface="Arial Narrow" pitchFamily="34" charset="0"/>
              </a:rPr>
              <a:t> (46)</a:t>
            </a:r>
          </a:p>
          <a:p>
            <a:pPr marL="971550" lvl="1" indent="-514350">
              <a:buFont typeface="+mj-lt"/>
              <a:buAutoNum type="alphaUcPeriod"/>
            </a:pPr>
            <a:r>
              <a:rPr lang="en-US" sz="2000" i="1" dirty="0">
                <a:latin typeface="Arial Narrow" pitchFamily="34" charset="0"/>
              </a:rPr>
              <a:t>Philistia</a:t>
            </a:r>
            <a:r>
              <a:rPr lang="en-US" sz="2000" dirty="0">
                <a:latin typeface="Arial Narrow" pitchFamily="34" charset="0"/>
              </a:rPr>
              <a:t> (47)</a:t>
            </a:r>
          </a:p>
          <a:p>
            <a:pPr marL="971550" lvl="1" indent="-514350">
              <a:buFont typeface="+mj-lt"/>
              <a:buAutoNum type="alphaUcPeriod"/>
            </a:pPr>
            <a:r>
              <a:rPr lang="en-US" sz="2000" i="1" dirty="0">
                <a:latin typeface="Arial Narrow" pitchFamily="34" charset="0"/>
              </a:rPr>
              <a:t>Moab </a:t>
            </a:r>
            <a:r>
              <a:rPr lang="en-US" sz="2000" dirty="0">
                <a:latin typeface="Arial Narrow" pitchFamily="34" charset="0"/>
              </a:rPr>
              <a:t>(48)</a:t>
            </a:r>
          </a:p>
          <a:p>
            <a:pPr marL="971550" lvl="1" indent="-514350">
              <a:buFont typeface="+mj-lt"/>
              <a:buAutoNum type="alphaUcPeriod"/>
            </a:pPr>
            <a:r>
              <a:rPr lang="en-US" sz="2000" i="1" dirty="0">
                <a:latin typeface="Arial Narrow" pitchFamily="34" charset="0"/>
              </a:rPr>
              <a:t>Ammon</a:t>
            </a:r>
            <a:r>
              <a:rPr lang="en-US" sz="2000" dirty="0">
                <a:latin typeface="Arial Narrow" pitchFamily="34" charset="0"/>
              </a:rPr>
              <a:t> (49:1-16)</a:t>
            </a:r>
          </a:p>
          <a:p>
            <a:pPr marL="971550" lvl="1" indent="-514350">
              <a:buFont typeface="+mj-lt"/>
              <a:buAutoNum type="alphaUcPeriod"/>
            </a:pPr>
            <a:r>
              <a:rPr lang="en-US" sz="2000" i="1" dirty="0">
                <a:latin typeface="Arial Narrow" pitchFamily="34" charset="0"/>
              </a:rPr>
              <a:t>Edom</a:t>
            </a:r>
            <a:r>
              <a:rPr lang="en-US" sz="2000" dirty="0">
                <a:latin typeface="Arial Narrow" pitchFamily="34" charset="0"/>
              </a:rPr>
              <a:t> (49:17-22)</a:t>
            </a:r>
          </a:p>
          <a:p>
            <a:pPr marL="971550" lvl="1" indent="-514350">
              <a:buFont typeface="+mj-lt"/>
              <a:buAutoNum type="alphaUcPeriod"/>
            </a:pPr>
            <a:r>
              <a:rPr lang="en-US" sz="2000" i="1" dirty="0">
                <a:latin typeface="Arial Narrow" pitchFamily="34" charset="0"/>
              </a:rPr>
              <a:t>Syria, </a:t>
            </a:r>
            <a:r>
              <a:rPr lang="en-US" sz="2000" i="1" dirty="0" err="1">
                <a:latin typeface="Arial Narrow" pitchFamily="34" charset="0"/>
              </a:rPr>
              <a:t>Kedar</a:t>
            </a:r>
            <a:r>
              <a:rPr lang="en-US" sz="2000" i="1" dirty="0">
                <a:latin typeface="Arial Narrow" pitchFamily="34" charset="0"/>
              </a:rPr>
              <a:t>, Elam </a:t>
            </a:r>
            <a:r>
              <a:rPr lang="en-US" sz="2000" dirty="0">
                <a:latin typeface="Arial Narrow" pitchFamily="34" charset="0"/>
              </a:rPr>
              <a:t>(49:23-29)</a:t>
            </a:r>
          </a:p>
          <a:p>
            <a:pPr marL="971550" lvl="1" indent="-514350">
              <a:buFont typeface="+mj-lt"/>
              <a:buAutoNum type="alphaUcPeriod"/>
            </a:pPr>
            <a:r>
              <a:rPr lang="en-US" sz="2000" i="1" dirty="0">
                <a:latin typeface="Arial Narrow" pitchFamily="34" charset="0"/>
              </a:rPr>
              <a:t>Babylon </a:t>
            </a:r>
            <a:r>
              <a:rPr lang="en-US" sz="2000" dirty="0">
                <a:latin typeface="Arial Narrow" pitchFamily="34" charset="0"/>
              </a:rPr>
              <a:t>(50-51)</a:t>
            </a:r>
            <a:endParaRPr lang="en-US" sz="2400" dirty="0">
              <a:latin typeface="Arial Narrow" pitchFamily="34" charset="0"/>
            </a:endParaRPr>
          </a:p>
          <a:p>
            <a:pPr marL="514350" indent="-514350">
              <a:buFont typeface="+mj-lt"/>
              <a:buAutoNum type="romanUcPeriod"/>
            </a:pPr>
            <a:endParaRPr lang="en-US" sz="1200" dirty="0">
              <a:latin typeface="Arial Narrow" pitchFamily="34" charset="0"/>
            </a:endParaRPr>
          </a:p>
          <a:p>
            <a:pPr marL="514350" indent="-514350"/>
            <a:r>
              <a:rPr lang="en-US" sz="2400" dirty="0">
                <a:latin typeface="Arial Narrow" pitchFamily="34" charset="0"/>
              </a:rPr>
              <a:t>Conclusion: The prophet’s captivity and release (52)</a:t>
            </a:r>
          </a:p>
          <a:p>
            <a:endParaRPr lang="en-US" sz="2400" dirty="0">
              <a:latin typeface="Arial Narrow" panose="020B0606020202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4D1161F5-220C-42D0-9E0B-66A8E46370EA}"/>
              </a:ext>
            </a:extLst>
          </p:cNvPr>
          <p:cNvSpPr txBox="1"/>
          <p:nvPr/>
        </p:nvSpPr>
        <p:spPr>
          <a:xfrm>
            <a:off x="1005841" y="6146256"/>
            <a:ext cx="7829004" cy="338554"/>
          </a:xfrm>
          <a:prstGeom prst="rect">
            <a:avLst/>
          </a:prstGeom>
          <a:noFill/>
        </p:spPr>
        <p:txBody>
          <a:bodyPr wrap="square" rtlCol="0">
            <a:spAutoFit/>
          </a:bodyPr>
          <a:lstStyle/>
          <a:p>
            <a:pPr algn="l"/>
            <a:r>
              <a:rPr lang="en-US" sz="1600" dirty="0">
                <a:latin typeface="Arial" panose="020B0604020202020204" pitchFamily="34" charset="0"/>
                <a:cs typeface="Arial" panose="020B0604020202020204" pitchFamily="34" charset="0"/>
              </a:rPr>
              <a:t>Warren W. </a:t>
            </a:r>
            <a:r>
              <a:rPr lang="en-US" sz="1600" dirty="0" err="1">
                <a:latin typeface="Arial" panose="020B0604020202020204" pitchFamily="34" charset="0"/>
                <a:cs typeface="Arial" panose="020B0604020202020204" pitchFamily="34" charset="0"/>
              </a:rPr>
              <a:t>Wiersbe</a:t>
            </a:r>
            <a:r>
              <a:rPr lang="en-US" sz="1600" dirty="0">
                <a:latin typeface="Arial" panose="020B0604020202020204" pitchFamily="34" charset="0"/>
                <a:cs typeface="Arial" panose="020B0604020202020204" pitchFamily="34" charset="0"/>
              </a:rPr>
              <a:t> , </a:t>
            </a:r>
            <a:r>
              <a:rPr lang="en-US" sz="1600" i="1" dirty="0" err="1">
                <a:latin typeface="Arial" panose="020B0604020202020204" pitchFamily="34" charset="0"/>
                <a:cs typeface="Arial" panose="020B0604020202020204" pitchFamily="34" charset="0"/>
              </a:rPr>
              <a:t>Wiersbe’s</a:t>
            </a:r>
            <a:r>
              <a:rPr lang="en-US" sz="1600" i="1" dirty="0">
                <a:latin typeface="Arial" panose="020B0604020202020204" pitchFamily="34" charset="0"/>
                <a:cs typeface="Arial" panose="020B0604020202020204" pitchFamily="34" charset="0"/>
              </a:rPr>
              <a:t> Expository Outlines on the Old Testament</a:t>
            </a:r>
            <a:r>
              <a:rPr lang="en-US" sz="1600" dirty="0">
                <a:latin typeface="Arial" panose="020B0604020202020204" pitchFamily="34" charset="0"/>
                <a:cs typeface="Arial" panose="020B0604020202020204" pitchFamily="34" charset="0"/>
              </a:rPr>
              <a:t>, 521</a:t>
            </a:r>
          </a:p>
        </p:txBody>
      </p:sp>
    </p:spTree>
    <p:extLst>
      <p:ext uri="{BB962C8B-B14F-4D97-AF65-F5344CB8AC3E}">
        <p14:creationId xmlns:p14="http://schemas.microsoft.com/office/powerpoint/2010/main" val="21172122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43F104-7270-4653-8B07-445CE677C519}"/>
              </a:ext>
            </a:extLst>
          </p:cNvPr>
          <p:cNvSpPr txBox="1"/>
          <p:nvPr/>
        </p:nvSpPr>
        <p:spPr>
          <a:xfrm>
            <a:off x="1071880" y="1442720"/>
            <a:ext cx="7000240" cy="1631216"/>
          </a:xfrm>
          <a:prstGeom prst="rect">
            <a:avLst/>
          </a:prstGeom>
          <a:noFill/>
          <a:ln>
            <a:solidFill>
              <a:schemeClr val="bg1"/>
            </a:solidFill>
          </a:ln>
        </p:spPr>
        <p:txBody>
          <a:bodyPr wrap="square" rtlCol="0">
            <a:spAutoFit/>
          </a:bodyPr>
          <a:lstStyle/>
          <a:p>
            <a:pPr algn="ctr"/>
            <a:r>
              <a:rPr lang="en-US" sz="4800" b="1" dirty="0">
                <a:latin typeface="Arial" panose="020B0604020202020204" pitchFamily="34" charset="0"/>
                <a:cs typeface="Arial" panose="020B0604020202020204" pitchFamily="34" charset="0"/>
              </a:rPr>
              <a:t>Jeremiah</a:t>
            </a:r>
          </a:p>
          <a:p>
            <a:pPr algn="ctr"/>
            <a:endParaRPr lang="en-US" sz="800" b="1" dirty="0">
              <a:latin typeface="Arial" panose="020B0604020202020204" pitchFamily="34" charset="0"/>
              <a:cs typeface="Arial" panose="020B0604020202020204" pitchFamily="34" charset="0"/>
            </a:endParaRPr>
          </a:p>
          <a:p>
            <a:pPr algn="ctr"/>
            <a:r>
              <a:rPr lang="en-US" sz="4400" i="1" dirty="0">
                <a:latin typeface="Arial" panose="020B0604020202020204" pitchFamily="34" charset="0"/>
                <a:cs typeface="Arial" panose="020B0604020202020204" pitchFamily="34" charset="0"/>
              </a:rPr>
              <a:t>Chapters 1-33</a:t>
            </a:r>
          </a:p>
        </p:txBody>
      </p:sp>
    </p:spTree>
    <p:extLst>
      <p:ext uri="{BB962C8B-B14F-4D97-AF65-F5344CB8AC3E}">
        <p14:creationId xmlns:p14="http://schemas.microsoft.com/office/powerpoint/2010/main" val="29863220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F948D90C-0FDE-4262-9CFD-DE474D6B8A05}"/>
              </a:ext>
            </a:extLst>
          </p:cNvPr>
          <p:cNvSpPr/>
          <p:nvPr/>
        </p:nvSpPr>
        <p:spPr>
          <a:xfrm>
            <a:off x="1219200" y="629193"/>
            <a:ext cx="6783977" cy="125185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Bullseye">
            <a:extLst>
              <a:ext uri="{FF2B5EF4-FFF2-40B4-BE49-F238E27FC236}">
                <a16:creationId xmlns:a16="http://schemas.microsoft.com/office/drawing/2014/main" id="{93681F58-8E34-475C-9792-C919BAB2B1B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46064" y="629193"/>
            <a:ext cx="1119051" cy="1119051"/>
          </a:xfrm>
          <a:prstGeom prst="rect">
            <a:avLst/>
          </a:prstGeom>
        </p:spPr>
      </p:pic>
      <p:sp>
        <p:nvSpPr>
          <p:cNvPr id="5" name="TextBox 4">
            <a:extLst>
              <a:ext uri="{FF2B5EF4-FFF2-40B4-BE49-F238E27FC236}">
                <a16:creationId xmlns:a16="http://schemas.microsoft.com/office/drawing/2014/main" id="{450E2AEA-4E51-4B9C-BCBC-F23385166D94}"/>
              </a:ext>
            </a:extLst>
          </p:cNvPr>
          <p:cNvSpPr txBox="1"/>
          <p:nvPr/>
        </p:nvSpPr>
        <p:spPr>
          <a:xfrm>
            <a:off x="3030578" y="896330"/>
            <a:ext cx="4711338" cy="584775"/>
          </a:xfrm>
          <a:prstGeom prst="rect">
            <a:avLst/>
          </a:prstGeom>
          <a:noFill/>
        </p:spPr>
        <p:txBody>
          <a:bodyPr wrap="square" rtlCol="0">
            <a:spAutoFit/>
          </a:bodyPr>
          <a:lstStyle/>
          <a:p>
            <a:pPr algn="ctr"/>
            <a:r>
              <a:rPr lang="en-US" sz="3200" dirty="0">
                <a:latin typeface="Arial" panose="020B0604020202020204" pitchFamily="34" charset="0"/>
                <a:cs typeface="Arial" panose="020B0604020202020204" pitchFamily="34" charset="0"/>
              </a:rPr>
              <a:t>The Point of this Section </a:t>
            </a:r>
          </a:p>
        </p:txBody>
      </p:sp>
      <p:sp>
        <p:nvSpPr>
          <p:cNvPr id="8" name="TextBox 7">
            <a:extLst>
              <a:ext uri="{FF2B5EF4-FFF2-40B4-BE49-F238E27FC236}">
                <a16:creationId xmlns:a16="http://schemas.microsoft.com/office/drawing/2014/main" id="{4B29C674-889E-480F-8438-B7089C66738D}"/>
              </a:ext>
            </a:extLst>
          </p:cNvPr>
          <p:cNvSpPr txBox="1"/>
          <p:nvPr/>
        </p:nvSpPr>
        <p:spPr>
          <a:xfrm>
            <a:off x="760548" y="2461290"/>
            <a:ext cx="7701280" cy="2585323"/>
          </a:xfrm>
          <a:prstGeom prst="rect">
            <a:avLst/>
          </a:prstGeom>
          <a:noFill/>
        </p:spPr>
        <p:txBody>
          <a:bodyPr wrap="square" rtlCol="0">
            <a:spAutoFit/>
          </a:bodyPr>
          <a:lstStyle/>
          <a:p>
            <a:pPr algn="ctr"/>
            <a:r>
              <a:rPr lang="en-US" sz="3200" b="1" u="sng" dirty="0">
                <a:latin typeface="Arial Narrow" panose="020B0606020202030204" pitchFamily="34" charset="0"/>
                <a:cs typeface="Arial" panose="020B0604020202020204" pitchFamily="34" charset="0"/>
              </a:rPr>
              <a:t>Three Points:</a:t>
            </a:r>
          </a:p>
          <a:p>
            <a:pPr algn="ctr"/>
            <a:endParaRPr lang="en-US" b="1" u="sng" dirty="0">
              <a:latin typeface="Arial Narrow" panose="020B0606020202030204" pitchFamily="34" charset="0"/>
              <a:cs typeface="Arial" panose="020B0604020202020204" pitchFamily="34" charset="0"/>
            </a:endParaRPr>
          </a:p>
          <a:p>
            <a:pPr marL="457200" indent="-457200" algn="l">
              <a:buFont typeface="+mj-lt"/>
              <a:buAutoNum type="arabicPeriod"/>
            </a:pPr>
            <a:r>
              <a:rPr lang="en-US" sz="3200" dirty="0">
                <a:latin typeface="Arial Narrow" panose="020B0606020202030204" pitchFamily="34" charset="0"/>
                <a:cs typeface="Arial" panose="020B0604020202020204" pitchFamily="34" charset="0"/>
              </a:rPr>
              <a:t>The sin of Judah (2-24)</a:t>
            </a:r>
          </a:p>
          <a:p>
            <a:pPr marL="457200" indent="-457200" algn="l">
              <a:buFont typeface="+mj-lt"/>
              <a:buAutoNum type="arabicPeriod"/>
            </a:pPr>
            <a:endParaRPr lang="en-US" sz="800" dirty="0">
              <a:latin typeface="Arial Narrow" panose="020B0606020202030204" pitchFamily="34" charset="0"/>
              <a:cs typeface="Arial" panose="020B0604020202020204" pitchFamily="34" charset="0"/>
            </a:endParaRPr>
          </a:p>
          <a:p>
            <a:pPr marL="457200" indent="-457200" algn="l">
              <a:buFont typeface="+mj-lt"/>
              <a:buAutoNum type="arabicPeriod"/>
            </a:pPr>
            <a:r>
              <a:rPr lang="en-US" sz="3200" dirty="0">
                <a:latin typeface="Arial Narrow" panose="020B0606020202030204" pitchFamily="34" charset="0"/>
                <a:cs typeface="Arial" panose="020B0604020202020204" pitchFamily="34" charset="0"/>
              </a:rPr>
              <a:t>Captivity awaits (25-29)</a:t>
            </a:r>
          </a:p>
          <a:p>
            <a:pPr marL="457200" indent="-457200" algn="l">
              <a:buFont typeface="+mj-lt"/>
              <a:buAutoNum type="arabicPeriod"/>
            </a:pPr>
            <a:endParaRPr lang="en-US" sz="800" dirty="0">
              <a:latin typeface="Arial Narrow" panose="020B0606020202030204" pitchFamily="34" charset="0"/>
              <a:cs typeface="Arial" panose="020B0604020202020204" pitchFamily="34" charset="0"/>
            </a:endParaRPr>
          </a:p>
          <a:p>
            <a:pPr marL="457200" indent="-457200" algn="l">
              <a:buFont typeface="+mj-lt"/>
              <a:buAutoNum type="arabicPeriod"/>
            </a:pPr>
            <a:r>
              <a:rPr lang="en-US" sz="3200" dirty="0">
                <a:latin typeface="Arial Narrow" panose="020B0606020202030204" pitchFamily="34" charset="0"/>
                <a:cs typeface="Arial" panose="020B0604020202020204" pitchFamily="34" charset="0"/>
              </a:rPr>
              <a:t>Hope for return (30-33)</a:t>
            </a:r>
          </a:p>
        </p:txBody>
      </p:sp>
    </p:spTree>
    <p:extLst>
      <p:ext uri="{BB962C8B-B14F-4D97-AF65-F5344CB8AC3E}">
        <p14:creationId xmlns:p14="http://schemas.microsoft.com/office/powerpoint/2010/main" val="17614853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500" y="571500"/>
            <a:ext cx="8001000" cy="3170099"/>
          </a:xfrm>
          <a:prstGeom prst="rect">
            <a:avLst/>
          </a:prstGeom>
          <a:noFill/>
        </p:spPr>
        <p:txBody>
          <a:bodyPr wrap="square" rtlCol="0">
            <a:spAutoFit/>
          </a:bodyPr>
          <a:lstStyle/>
          <a:p>
            <a:pPr lvl="0" algn="ctr"/>
            <a:r>
              <a:rPr lang="en-US" sz="2800" b="1" u="sng" dirty="0">
                <a:latin typeface="Arial Narrow" pitchFamily="34" charset="0"/>
              </a:rPr>
              <a:t>The Prophet’s Call </a:t>
            </a:r>
            <a:r>
              <a:rPr lang="en-US" sz="2800" b="1" dirty="0">
                <a:latin typeface="Arial Narrow" pitchFamily="34" charset="0"/>
              </a:rPr>
              <a:t>(1)</a:t>
            </a:r>
          </a:p>
          <a:p>
            <a:pPr lvl="0" algn="ctr"/>
            <a:endParaRPr lang="en-US" sz="2800" b="1" dirty="0">
              <a:latin typeface="Arial Narrow" pitchFamily="34" charset="0"/>
            </a:endParaRPr>
          </a:p>
          <a:p>
            <a:pPr marL="971550" lvl="1" indent="-514350">
              <a:buFont typeface="+mj-lt"/>
              <a:buAutoNum type="alphaUcPeriod"/>
            </a:pPr>
            <a:r>
              <a:rPr lang="en-US" sz="2400" i="1" dirty="0">
                <a:latin typeface="Arial Narrow" pitchFamily="34" charset="0"/>
              </a:rPr>
              <a:t>The time (vv. </a:t>
            </a:r>
            <a:r>
              <a:rPr lang="en-US" sz="2400" dirty="0">
                <a:latin typeface="Arial Narrow" pitchFamily="34" charset="0"/>
              </a:rPr>
              <a:t>1-3)</a:t>
            </a:r>
          </a:p>
          <a:p>
            <a:pPr marL="971550" lvl="1" indent="-514350">
              <a:buFont typeface="+mj-lt"/>
              <a:buAutoNum type="alphaUcPeriod"/>
            </a:pPr>
            <a:r>
              <a:rPr lang="en-US" sz="2400" i="1" dirty="0">
                <a:latin typeface="Arial Narrow" pitchFamily="34" charset="0"/>
              </a:rPr>
              <a:t>The call </a:t>
            </a:r>
            <a:r>
              <a:rPr lang="en-US" sz="2400" dirty="0">
                <a:latin typeface="Arial Narrow" pitchFamily="34" charset="0"/>
              </a:rPr>
              <a:t>(vv. 4-10)</a:t>
            </a:r>
          </a:p>
          <a:p>
            <a:pPr marL="971550" lvl="1" indent="-514350">
              <a:buFont typeface="+mj-lt"/>
              <a:buAutoNum type="alphaUcPeriod"/>
            </a:pPr>
            <a:r>
              <a:rPr lang="en-US" sz="2400" i="1" dirty="0">
                <a:latin typeface="Arial Narrow" pitchFamily="34" charset="0"/>
              </a:rPr>
              <a:t>The assurance</a:t>
            </a:r>
            <a:r>
              <a:rPr lang="en-US" sz="2400" dirty="0">
                <a:latin typeface="Arial Narrow" pitchFamily="34" charset="0"/>
              </a:rPr>
              <a:t> (vv. 11-19)</a:t>
            </a:r>
          </a:p>
          <a:p>
            <a:pPr marL="1428750" lvl="2" indent="-514350">
              <a:buFont typeface="+mj-lt"/>
              <a:buAutoNum type="arabicPeriod"/>
            </a:pPr>
            <a:r>
              <a:rPr lang="en-US" sz="2400" dirty="0">
                <a:latin typeface="Arial Narrow" pitchFamily="34" charset="0"/>
              </a:rPr>
              <a:t>The almond tree (concern for his word) (1:11-12)</a:t>
            </a:r>
          </a:p>
          <a:p>
            <a:pPr marL="1428750" lvl="2" indent="-514350">
              <a:buFont typeface="+mj-lt"/>
              <a:buAutoNum type="arabicPeriod"/>
            </a:pPr>
            <a:r>
              <a:rPr lang="en-US" sz="2400" dirty="0">
                <a:latin typeface="Arial Narrow" pitchFamily="34" charset="0"/>
              </a:rPr>
              <a:t>The boiling pot (ominous judgment) (1:13-16)</a:t>
            </a:r>
          </a:p>
          <a:p>
            <a:pPr marL="1428750" lvl="2" indent="-514350">
              <a:buFont typeface="+mj-lt"/>
              <a:buAutoNum type="arabicPeriod"/>
            </a:pPr>
            <a:r>
              <a:rPr lang="en-US" sz="2400" dirty="0">
                <a:latin typeface="Arial Narrow" pitchFamily="34" charset="0"/>
              </a:rPr>
              <a:t>God’s promised protection (1:17-19)</a:t>
            </a:r>
          </a:p>
        </p:txBody>
      </p:sp>
      <p:sp>
        <p:nvSpPr>
          <p:cNvPr id="3" name="Rectangle 2">
            <a:extLst>
              <a:ext uri="{FF2B5EF4-FFF2-40B4-BE49-F238E27FC236}">
                <a16:creationId xmlns:a16="http://schemas.microsoft.com/office/drawing/2014/main" id="{482922D9-9E3C-4A84-82C3-583E0799F5AB}"/>
              </a:ext>
            </a:extLst>
          </p:cNvPr>
          <p:cNvSpPr/>
          <p:nvPr/>
        </p:nvSpPr>
        <p:spPr>
          <a:xfrm>
            <a:off x="1400175" y="4143375"/>
            <a:ext cx="6343650" cy="1752600"/>
          </a:xfrm>
          <a:prstGeom prst="rect">
            <a:avLst/>
          </a:prstGeom>
          <a:solidFill>
            <a:schemeClr val="accent1">
              <a:lumMod val="40000"/>
              <a:lumOff val="6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00150" lvl="2" indent="-285750">
              <a:buFont typeface="Arial" panose="020B0604020202020204" pitchFamily="34" charset="0"/>
              <a:buChar char="•"/>
            </a:pPr>
            <a:r>
              <a:rPr lang="en-US" sz="2400" dirty="0">
                <a:solidFill>
                  <a:schemeClr val="tx1"/>
                </a:solidFill>
                <a:latin typeface="Arial Narrow" panose="020B0606020202030204" pitchFamily="34" charset="0"/>
              </a:rPr>
              <a:t>Don’t be intimidated (vv. 8, 17)</a:t>
            </a:r>
          </a:p>
          <a:p>
            <a:pPr marL="1200150" lvl="2" indent="-285750">
              <a:buFont typeface="Arial" panose="020B0604020202020204" pitchFamily="34" charset="0"/>
              <a:buChar char="•"/>
            </a:pPr>
            <a:r>
              <a:rPr lang="en-US" sz="2400" dirty="0">
                <a:solidFill>
                  <a:schemeClr val="tx1"/>
                </a:solidFill>
                <a:latin typeface="Arial Narrow" panose="020B0606020202030204" pitchFamily="34" charset="0"/>
              </a:rPr>
              <a:t>Word of God is in his mouth (v. 9)</a:t>
            </a:r>
          </a:p>
          <a:p>
            <a:pPr marL="1200150" lvl="2" indent="-285750">
              <a:buFont typeface="Arial" panose="020B0604020202020204" pitchFamily="34" charset="0"/>
              <a:buChar char="•"/>
            </a:pPr>
            <a:r>
              <a:rPr lang="en-US" sz="2400" dirty="0">
                <a:solidFill>
                  <a:schemeClr val="tx1"/>
                </a:solidFill>
                <a:latin typeface="Arial Narrow" panose="020B0606020202030204" pitchFamily="34" charset="0"/>
              </a:rPr>
              <a:t>His work (v. 10)</a:t>
            </a:r>
          </a:p>
        </p:txBody>
      </p:sp>
    </p:spTree>
    <p:extLst>
      <p:ext uri="{BB962C8B-B14F-4D97-AF65-F5344CB8AC3E}">
        <p14:creationId xmlns:p14="http://schemas.microsoft.com/office/powerpoint/2010/main" val="12751992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strVal val="#ppt_x"/>
                                          </p:val>
                                        </p:tav>
                                        <p:tav tm="100000">
                                          <p:val>
                                            <p:strVal val="#ppt_x"/>
                                          </p:val>
                                        </p:tav>
                                      </p:tavLst>
                                    </p:anim>
                                    <p:anim calcmode="lin" valueType="num">
                                      <p:cBhvr>
                                        <p:cTn id="5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A63A735-D1C7-4F4E-9737-7A44E3A95C99}"/>
              </a:ext>
            </a:extLst>
          </p:cNvPr>
          <p:cNvSpPr/>
          <p:nvPr/>
        </p:nvSpPr>
        <p:spPr>
          <a:xfrm>
            <a:off x="2009775" y="1704975"/>
            <a:ext cx="5200650" cy="4191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5663089"/>
          </a:xfrm>
          <a:prstGeom prst="rect">
            <a:avLst/>
          </a:prstGeom>
          <a:noFill/>
        </p:spPr>
        <p:txBody>
          <a:bodyPr wrap="square" rtlCol="0">
            <a:spAutoFit/>
          </a:bodyPr>
          <a:lstStyle/>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971550" lvl="1" indent="-514350">
              <a:buFont typeface="+mj-lt"/>
              <a:buAutoNum type="alphaUcPeriod"/>
            </a:pPr>
            <a:endParaRPr lang="en-US" sz="1000" i="1" dirty="0">
              <a:latin typeface="Arial Narrow" pitchFamily="34" charset="0"/>
            </a:endParaRPr>
          </a:p>
          <a:p>
            <a:pPr marL="971550" lvl="1" indent="-514350">
              <a:buFont typeface="+mj-lt"/>
              <a:buAutoNum type="alphaUcPeriod"/>
            </a:pPr>
            <a:r>
              <a:rPr lang="en-US" sz="2400" i="1" dirty="0">
                <a:latin typeface="Arial Narrow" pitchFamily="34" charset="0"/>
              </a:rPr>
              <a:t>Condemnation </a:t>
            </a:r>
            <a:r>
              <a:rPr lang="en-US" sz="2400" dirty="0">
                <a:latin typeface="Arial Narrow" pitchFamily="34" charset="0"/>
              </a:rPr>
              <a:t>(2-24)</a:t>
            </a:r>
          </a:p>
          <a:p>
            <a:pPr marL="1428750" lvl="2" indent="-514350">
              <a:buFont typeface="+mj-lt"/>
              <a:buAutoNum type="arabicPeriod"/>
            </a:pPr>
            <a:r>
              <a:rPr lang="en-US" sz="2400" dirty="0">
                <a:latin typeface="Arial Narrow" pitchFamily="34" charset="0"/>
              </a:rPr>
              <a:t>The national generally (2-20)</a:t>
            </a:r>
          </a:p>
          <a:p>
            <a:pPr marL="1885950" lvl="3" indent="-514350">
              <a:buFont typeface="+mj-lt"/>
              <a:buAutoNum type="alphaLcPeriod"/>
            </a:pPr>
            <a:r>
              <a:rPr lang="en-US" sz="2400" dirty="0">
                <a:latin typeface="Arial Narrow" pitchFamily="34" charset="0"/>
              </a:rPr>
              <a:t>Indictment against Judah (2:1 – 3:5)</a:t>
            </a:r>
          </a:p>
          <a:p>
            <a:pPr marL="1885950" lvl="3" indent="-514350">
              <a:buFont typeface="+mj-lt"/>
              <a:buAutoNum type="alphaLcPeriod"/>
            </a:pPr>
            <a:r>
              <a:rPr lang="en-US" sz="2400" dirty="0">
                <a:latin typeface="Arial Narrow" pitchFamily="34" charset="0"/>
              </a:rPr>
              <a:t>Plea for repentance (3:6 – 6:30)</a:t>
            </a:r>
          </a:p>
          <a:p>
            <a:pPr marL="1885950" lvl="3" indent="-514350">
              <a:buFont typeface="+mj-lt"/>
              <a:buAutoNum type="alphaLcPeriod"/>
            </a:pPr>
            <a:r>
              <a:rPr lang="en-US" sz="2400" dirty="0">
                <a:latin typeface="Arial Narrow" pitchFamily="34" charset="0"/>
              </a:rPr>
              <a:t>False religion &amp; its deception (7-10)</a:t>
            </a:r>
          </a:p>
          <a:p>
            <a:pPr marL="2343150" lvl="4" indent="-514350">
              <a:buFont typeface="Arial" panose="020B0604020202020204" pitchFamily="34" charset="0"/>
              <a:buChar char="•"/>
            </a:pPr>
            <a:r>
              <a:rPr lang="en-US" sz="2000" dirty="0">
                <a:latin typeface="Arial Narrow" pitchFamily="34" charset="0"/>
              </a:rPr>
              <a:t>The temple message</a:t>
            </a:r>
          </a:p>
          <a:p>
            <a:pPr marL="2343150" lvl="4" indent="-514350">
              <a:buFont typeface="Arial" panose="020B0604020202020204" pitchFamily="34" charset="0"/>
              <a:buChar char="•"/>
            </a:pPr>
            <a:r>
              <a:rPr lang="en-US" sz="2000" dirty="0">
                <a:latin typeface="Arial Narrow" pitchFamily="34" charset="0"/>
              </a:rPr>
              <a:t>Hypocrisy</a:t>
            </a:r>
          </a:p>
          <a:p>
            <a:pPr marL="1885950" lvl="3" indent="-514350">
              <a:buFont typeface="+mj-lt"/>
              <a:buAutoNum type="alphaLcPeriod"/>
            </a:pPr>
            <a:r>
              <a:rPr lang="en-US" sz="2400" dirty="0">
                <a:latin typeface="Arial Narrow" pitchFamily="34" charset="0"/>
              </a:rPr>
              <a:t>Consequences of Judah’s rejection of God’s covenant (11-20)</a:t>
            </a:r>
          </a:p>
          <a:p>
            <a:pPr marL="1428750" lvl="2" indent="-514350">
              <a:buFont typeface="+mj-lt"/>
              <a:buAutoNum type="arabicPeriod"/>
            </a:pPr>
            <a:r>
              <a:rPr lang="en-US" sz="2400" dirty="0">
                <a:latin typeface="Arial Narrow" pitchFamily="34" charset="0"/>
              </a:rPr>
              <a:t>The leaders specifically (21-24)</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Captivity </a:t>
            </a:r>
            <a:r>
              <a:rPr lang="en-US" sz="2400" dirty="0">
                <a:latin typeface="Arial Narrow" pitchFamily="34" charset="0"/>
              </a:rPr>
              <a:t>(25-29)</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Restoration </a:t>
            </a:r>
            <a:r>
              <a:rPr lang="en-US" sz="2400" dirty="0">
                <a:latin typeface="Arial Narrow" pitchFamily="34" charset="0"/>
              </a:rPr>
              <a:t>(30-33)</a:t>
            </a:r>
          </a:p>
        </p:txBody>
      </p:sp>
    </p:spTree>
    <p:extLst>
      <p:ext uri="{BB962C8B-B14F-4D97-AF65-F5344CB8AC3E}">
        <p14:creationId xmlns:p14="http://schemas.microsoft.com/office/powerpoint/2010/main" val="1453888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0BD596E-5342-4C9F-B8C2-D57B350AEA78}"/>
              </a:ext>
            </a:extLst>
          </p:cNvPr>
          <p:cNvSpPr txBox="1"/>
          <p:nvPr/>
        </p:nvSpPr>
        <p:spPr>
          <a:xfrm>
            <a:off x="819150" y="447675"/>
            <a:ext cx="7658100" cy="5570756"/>
          </a:xfrm>
          <a:prstGeom prst="rect">
            <a:avLst/>
          </a:prstGeom>
          <a:noFill/>
        </p:spPr>
        <p:txBody>
          <a:bodyPr wrap="square" rtlCol="0">
            <a:spAutoFit/>
          </a:bodyPr>
          <a:lstStyle/>
          <a:p>
            <a:pPr marL="457200" indent="-457200" algn="l">
              <a:buFont typeface="+mj-lt"/>
              <a:buAutoNum type="alphaLcPeriod"/>
            </a:pPr>
            <a:r>
              <a:rPr lang="en-US" sz="2400" dirty="0">
                <a:latin typeface="Arial Narrow" panose="020B0606020202030204" pitchFamily="34" charset="0"/>
                <a:cs typeface="Arial" panose="020B0604020202020204" pitchFamily="34" charset="0"/>
              </a:rPr>
              <a:t>Indictment against Judah (2:1 – 3:5)</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Turned back on all grace God had shown (2:1-8)</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Two evils (2:13)</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Brought this on self (2:17)</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No fear of the Lord (2:19)</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Seven illustrations of Judah’s rebellion (2:20-28)</a:t>
            </a:r>
          </a:p>
          <a:p>
            <a:pPr marL="1257300" lvl="2" indent="-342900">
              <a:buFont typeface="+mj-lt"/>
              <a:buAutoNum type="arabicPeriod"/>
            </a:pPr>
            <a:r>
              <a:rPr lang="en-US" sz="2000" i="1" dirty="0">
                <a:latin typeface="Arial Narrow" panose="020B0606020202030204" pitchFamily="34" charset="0"/>
                <a:cs typeface="Arial" panose="020B0604020202020204" pitchFamily="34" charset="0"/>
              </a:rPr>
              <a:t>Stubborn Ox (v. 20)</a:t>
            </a:r>
          </a:p>
          <a:p>
            <a:pPr marL="1257300" lvl="2" indent="-342900">
              <a:buFont typeface="+mj-lt"/>
              <a:buAutoNum type="arabicPeriod"/>
            </a:pPr>
            <a:r>
              <a:rPr lang="en-US" sz="2000" i="1" dirty="0">
                <a:latin typeface="Arial Narrow" panose="020B0606020202030204" pitchFamily="34" charset="0"/>
                <a:cs typeface="Arial" panose="020B0604020202020204" pitchFamily="34" charset="0"/>
              </a:rPr>
              <a:t>Vine with strange fruit (v. 21)</a:t>
            </a:r>
          </a:p>
          <a:p>
            <a:pPr marL="1257300" lvl="2" indent="-342900">
              <a:buFont typeface="+mj-lt"/>
              <a:buAutoNum type="arabicPeriod"/>
            </a:pPr>
            <a:r>
              <a:rPr lang="en-US" sz="2000" i="1" dirty="0">
                <a:latin typeface="Arial Narrow" panose="020B0606020202030204" pitchFamily="34" charset="0"/>
                <a:cs typeface="Arial" panose="020B0604020202020204" pitchFamily="34" charset="0"/>
              </a:rPr>
              <a:t>Stain that will not come out (v. 22)</a:t>
            </a:r>
          </a:p>
          <a:p>
            <a:pPr marL="1257300" lvl="2" indent="-342900">
              <a:buFont typeface="+mj-lt"/>
              <a:buAutoNum type="arabicPeriod"/>
            </a:pPr>
            <a:r>
              <a:rPr lang="en-US" sz="2000" i="1" dirty="0">
                <a:latin typeface="Arial Narrow" panose="020B0606020202030204" pitchFamily="34" charset="0"/>
                <a:cs typeface="Arial" panose="020B0604020202020204" pitchFamily="34" charset="0"/>
              </a:rPr>
              <a:t>Roving Camel (v. 23)</a:t>
            </a:r>
          </a:p>
          <a:p>
            <a:pPr marL="1257300" lvl="2" indent="-342900">
              <a:buFont typeface="+mj-lt"/>
              <a:buAutoNum type="arabicPeriod"/>
            </a:pPr>
            <a:r>
              <a:rPr lang="en-US" sz="2000" i="1" dirty="0">
                <a:latin typeface="Arial Narrow" panose="020B0606020202030204" pitchFamily="34" charset="0"/>
                <a:cs typeface="Arial" panose="020B0604020202020204" pitchFamily="34" charset="0"/>
              </a:rPr>
              <a:t>Wild Donkey in heat (v. 24)</a:t>
            </a:r>
          </a:p>
          <a:p>
            <a:pPr marL="1257300" lvl="2" indent="-342900">
              <a:buFont typeface="+mj-lt"/>
              <a:buAutoNum type="arabicPeriod"/>
            </a:pPr>
            <a:r>
              <a:rPr lang="en-US" sz="2000" i="1" dirty="0">
                <a:latin typeface="Arial Narrow" panose="020B0606020202030204" pitchFamily="34" charset="0"/>
                <a:cs typeface="Arial" panose="020B0604020202020204" pitchFamily="34" charset="0"/>
              </a:rPr>
              <a:t>Harlot (v. 25)</a:t>
            </a:r>
          </a:p>
          <a:p>
            <a:pPr marL="1257300" lvl="2" indent="-342900">
              <a:buFont typeface="+mj-lt"/>
              <a:buAutoNum type="arabicPeriod"/>
            </a:pPr>
            <a:r>
              <a:rPr lang="en-US" sz="2000" i="1" dirty="0">
                <a:latin typeface="Arial Narrow" panose="020B0606020202030204" pitchFamily="34" charset="0"/>
                <a:cs typeface="Arial" panose="020B0604020202020204" pitchFamily="34" charset="0"/>
              </a:rPr>
              <a:t>Thief caught stealing (vv. 26-28)</a:t>
            </a:r>
          </a:p>
          <a:p>
            <a:pPr marL="800100" lvl="1" indent="-342900">
              <a:buFont typeface="Arial" panose="020B0604020202020204" pitchFamily="34" charset="0"/>
              <a:buChar char="•"/>
            </a:pPr>
            <a:r>
              <a:rPr lang="en-US" sz="2400" dirty="0">
                <a:latin typeface="Arial Narrow" panose="020B0606020202030204" pitchFamily="34" charset="0"/>
                <a:cs typeface="Arial" panose="020B0604020202020204" pitchFamily="34" charset="0"/>
              </a:rPr>
              <a:t>Rejected the warnings (2:30)</a:t>
            </a:r>
          </a:p>
          <a:p>
            <a:pPr marL="800100" lvl="1" indent="-342900">
              <a:buFont typeface="Arial" panose="020B0604020202020204" pitchFamily="34" charset="0"/>
              <a:buChar char="•"/>
            </a:pPr>
            <a:r>
              <a:rPr lang="en-US" sz="2400" dirty="0">
                <a:latin typeface="Arial Narrow" panose="020B0606020202030204" pitchFamily="34" charset="0"/>
                <a:cs typeface="Arial" panose="020B0604020202020204" pitchFamily="34" charset="0"/>
              </a:rPr>
              <a:t>Forgot God (2:32)</a:t>
            </a:r>
          </a:p>
          <a:p>
            <a:pPr marL="800100" lvl="1" indent="-342900">
              <a:buFont typeface="Arial" panose="020B0604020202020204" pitchFamily="34" charset="0"/>
              <a:buChar char="•"/>
            </a:pPr>
            <a:r>
              <a:rPr lang="en-US" sz="2400" dirty="0">
                <a:latin typeface="Arial Narrow" panose="020B0606020202030204" pitchFamily="34" charset="0"/>
                <a:cs typeface="Arial" panose="020B0604020202020204" pitchFamily="34" charset="0"/>
              </a:rPr>
              <a:t>Refuse to be ashamed (3:3)</a:t>
            </a:r>
            <a:endParaRPr lang="en-US" sz="20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6731592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1000"/>
                                        <p:tgtEl>
                                          <p:spTgt spid="4">
                                            <p:txEl>
                                              <p:pRg st="6" end="6"/>
                                            </p:txEl>
                                          </p:spTgt>
                                        </p:tgtEl>
                                      </p:cBhvr>
                                    </p:animEffect>
                                    <p:anim calcmode="lin" valueType="num">
                                      <p:cBhvr>
                                        <p:cTn id="41"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6" end="6"/>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Effect transition="in" filter="fade">
                                      <p:cBhvr>
                                        <p:cTn id="45" dur="1000"/>
                                        <p:tgtEl>
                                          <p:spTgt spid="4">
                                            <p:txEl>
                                              <p:pRg st="7" end="7"/>
                                            </p:txEl>
                                          </p:spTgt>
                                        </p:tgtEl>
                                      </p:cBhvr>
                                    </p:animEffect>
                                    <p:anim calcmode="lin" valueType="num">
                                      <p:cBhvr>
                                        <p:cTn id="4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
                                            <p:txEl>
                                              <p:pRg st="8" end="8"/>
                                            </p:txEl>
                                          </p:spTgt>
                                        </p:tgtEl>
                                        <p:attrNameLst>
                                          <p:attrName>style.visibility</p:attrName>
                                        </p:attrNameLst>
                                      </p:cBhvr>
                                      <p:to>
                                        <p:strVal val="visible"/>
                                      </p:to>
                                    </p:set>
                                    <p:animEffect transition="in" filter="fade">
                                      <p:cBhvr>
                                        <p:cTn id="50" dur="1000"/>
                                        <p:tgtEl>
                                          <p:spTgt spid="4">
                                            <p:txEl>
                                              <p:pRg st="8" end="8"/>
                                            </p:txEl>
                                          </p:spTgt>
                                        </p:tgtEl>
                                      </p:cBhvr>
                                    </p:animEffect>
                                    <p:anim calcmode="lin" valueType="num">
                                      <p:cBhvr>
                                        <p:cTn id="51"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8" end="8"/>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
                                            <p:txEl>
                                              <p:pRg st="9" end="9"/>
                                            </p:txEl>
                                          </p:spTgt>
                                        </p:tgtEl>
                                        <p:attrNameLst>
                                          <p:attrName>style.visibility</p:attrName>
                                        </p:attrNameLst>
                                      </p:cBhvr>
                                      <p:to>
                                        <p:strVal val="visible"/>
                                      </p:to>
                                    </p:set>
                                    <p:animEffect transition="in" filter="fade">
                                      <p:cBhvr>
                                        <p:cTn id="55" dur="1000"/>
                                        <p:tgtEl>
                                          <p:spTgt spid="4">
                                            <p:txEl>
                                              <p:pRg st="9" end="9"/>
                                            </p:txEl>
                                          </p:spTgt>
                                        </p:tgtEl>
                                      </p:cBhvr>
                                    </p:animEffect>
                                    <p:anim calcmode="lin" valueType="num">
                                      <p:cBhvr>
                                        <p:cTn id="56"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4">
                                            <p:txEl>
                                              <p:pRg st="9" end="9"/>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
                                            <p:txEl>
                                              <p:pRg st="10" end="10"/>
                                            </p:txEl>
                                          </p:spTgt>
                                        </p:tgtEl>
                                        <p:attrNameLst>
                                          <p:attrName>style.visibility</p:attrName>
                                        </p:attrNameLst>
                                      </p:cBhvr>
                                      <p:to>
                                        <p:strVal val="visible"/>
                                      </p:to>
                                    </p:set>
                                    <p:animEffect transition="in" filter="fade">
                                      <p:cBhvr>
                                        <p:cTn id="60" dur="1000"/>
                                        <p:tgtEl>
                                          <p:spTgt spid="4">
                                            <p:txEl>
                                              <p:pRg st="10" end="10"/>
                                            </p:txEl>
                                          </p:spTgt>
                                        </p:tgtEl>
                                      </p:cBhvr>
                                    </p:animEffect>
                                    <p:anim calcmode="lin" valueType="num">
                                      <p:cBhvr>
                                        <p:cTn id="61"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2"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
                                            <p:txEl>
                                              <p:pRg st="11" end="11"/>
                                            </p:txEl>
                                          </p:spTgt>
                                        </p:tgtEl>
                                        <p:attrNameLst>
                                          <p:attrName>style.visibility</p:attrName>
                                        </p:attrNameLst>
                                      </p:cBhvr>
                                      <p:to>
                                        <p:strVal val="visible"/>
                                      </p:to>
                                    </p:set>
                                    <p:animEffect transition="in" filter="fade">
                                      <p:cBhvr>
                                        <p:cTn id="65" dur="1000"/>
                                        <p:tgtEl>
                                          <p:spTgt spid="4">
                                            <p:txEl>
                                              <p:pRg st="11" end="11"/>
                                            </p:txEl>
                                          </p:spTgt>
                                        </p:tgtEl>
                                      </p:cBhvr>
                                    </p:animEffect>
                                    <p:anim calcmode="lin" valueType="num">
                                      <p:cBhvr>
                                        <p:cTn id="66"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67" dur="1000" fill="hold"/>
                                        <p:tgtEl>
                                          <p:spTgt spid="4">
                                            <p:txEl>
                                              <p:pRg st="11" end="11"/>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4">
                                            <p:txEl>
                                              <p:pRg st="12" end="12"/>
                                            </p:txEl>
                                          </p:spTgt>
                                        </p:tgtEl>
                                        <p:attrNameLst>
                                          <p:attrName>style.visibility</p:attrName>
                                        </p:attrNameLst>
                                      </p:cBhvr>
                                      <p:to>
                                        <p:strVal val="visible"/>
                                      </p:to>
                                    </p:set>
                                    <p:animEffect transition="in" filter="fade">
                                      <p:cBhvr>
                                        <p:cTn id="70" dur="1000"/>
                                        <p:tgtEl>
                                          <p:spTgt spid="4">
                                            <p:txEl>
                                              <p:pRg st="12" end="12"/>
                                            </p:txEl>
                                          </p:spTgt>
                                        </p:tgtEl>
                                      </p:cBhvr>
                                    </p:animEffect>
                                    <p:anim calcmode="lin" valueType="num">
                                      <p:cBhvr>
                                        <p:cTn id="71"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4">
                                            <p:txEl>
                                              <p:pRg st="13" end="13"/>
                                            </p:txEl>
                                          </p:spTgt>
                                        </p:tgtEl>
                                        <p:attrNameLst>
                                          <p:attrName>style.visibility</p:attrName>
                                        </p:attrNameLst>
                                      </p:cBhvr>
                                      <p:to>
                                        <p:strVal val="visible"/>
                                      </p:to>
                                    </p:set>
                                    <p:animEffect transition="in" filter="fade">
                                      <p:cBhvr>
                                        <p:cTn id="77" dur="1000"/>
                                        <p:tgtEl>
                                          <p:spTgt spid="4">
                                            <p:txEl>
                                              <p:pRg st="13" end="13"/>
                                            </p:txEl>
                                          </p:spTgt>
                                        </p:tgtEl>
                                      </p:cBhvr>
                                    </p:animEffect>
                                    <p:anim calcmode="lin" valueType="num">
                                      <p:cBhvr>
                                        <p:cTn id="78"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79" dur="1000" fill="hold"/>
                                        <p:tgtEl>
                                          <p:spTgt spid="4">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4">
                                            <p:txEl>
                                              <p:pRg st="14" end="14"/>
                                            </p:txEl>
                                          </p:spTgt>
                                        </p:tgtEl>
                                        <p:attrNameLst>
                                          <p:attrName>style.visibility</p:attrName>
                                        </p:attrNameLst>
                                      </p:cBhvr>
                                      <p:to>
                                        <p:strVal val="visible"/>
                                      </p:to>
                                    </p:set>
                                    <p:animEffect transition="in" filter="fade">
                                      <p:cBhvr>
                                        <p:cTn id="84" dur="1000"/>
                                        <p:tgtEl>
                                          <p:spTgt spid="4">
                                            <p:txEl>
                                              <p:pRg st="14" end="14"/>
                                            </p:txEl>
                                          </p:spTgt>
                                        </p:tgtEl>
                                      </p:cBhvr>
                                    </p:animEffect>
                                    <p:anim calcmode="lin" valueType="num">
                                      <p:cBhvr>
                                        <p:cTn id="85"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86" dur="1000" fill="hold"/>
                                        <p:tgtEl>
                                          <p:spTgt spid="4">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4">
                                            <p:txEl>
                                              <p:pRg st="15" end="15"/>
                                            </p:txEl>
                                          </p:spTgt>
                                        </p:tgtEl>
                                        <p:attrNameLst>
                                          <p:attrName>style.visibility</p:attrName>
                                        </p:attrNameLst>
                                      </p:cBhvr>
                                      <p:to>
                                        <p:strVal val="visible"/>
                                      </p:to>
                                    </p:set>
                                    <p:animEffect transition="in" filter="fade">
                                      <p:cBhvr>
                                        <p:cTn id="91" dur="1000"/>
                                        <p:tgtEl>
                                          <p:spTgt spid="4">
                                            <p:txEl>
                                              <p:pRg st="15" end="15"/>
                                            </p:txEl>
                                          </p:spTgt>
                                        </p:tgtEl>
                                      </p:cBhvr>
                                    </p:animEffect>
                                    <p:anim calcmode="lin" valueType="num">
                                      <p:cBhvr>
                                        <p:cTn id="92" dur="1000" fill="hold"/>
                                        <p:tgtEl>
                                          <p:spTgt spid="4">
                                            <p:txEl>
                                              <p:pRg st="15" end="15"/>
                                            </p:txEl>
                                          </p:spTgt>
                                        </p:tgtEl>
                                        <p:attrNameLst>
                                          <p:attrName>ppt_x</p:attrName>
                                        </p:attrNameLst>
                                      </p:cBhvr>
                                      <p:tavLst>
                                        <p:tav tm="0">
                                          <p:val>
                                            <p:strVal val="#ppt_x"/>
                                          </p:val>
                                        </p:tav>
                                        <p:tav tm="100000">
                                          <p:val>
                                            <p:strVal val="#ppt_x"/>
                                          </p:val>
                                        </p:tav>
                                      </p:tavLst>
                                    </p:anim>
                                    <p:anim calcmode="lin" valueType="num">
                                      <p:cBhvr>
                                        <p:cTn id="93" dur="1000" fill="hold"/>
                                        <p:tgtEl>
                                          <p:spTgt spid="4">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A63A735-D1C7-4F4E-9737-7A44E3A95C99}"/>
              </a:ext>
            </a:extLst>
          </p:cNvPr>
          <p:cNvSpPr/>
          <p:nvPr/>
        </p:nvSpPr>
        <p:spPr>
          <a:xfrm>
            <a:off x="2047875" y="2095500"/>
            <a:ext cx="5200650" cy="4191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5663089"/>
          </a:xfrm>
          <a:prstGeom prst="rect">
            <a:avLst/>
          </a:prstGeom>
          <a:noFill/>
        </p:spPr>
        <p:txBody>
          <a:bodyPr wrap="square" rtlCol="0">
            <a:spAutoFit/>
          </a:bodyPr>
          <a:lstStyle/>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971550" lvl="1" indent="-514350">
              <a:buFont typeface="+mj-lt"/>
              <a:buAutoNum type="alphaUcPeriod"/>
            </a:pPr>
            <a:endParaRPr lang="en-US" sz="1000" i="1" dirty="0">
              <a:latin typeface="Arial Narrow" pitchFamily="34" charset="0"/>
            </a:endParaRPr>
          </a:p>
          <a:p>
            <a:pPr marL="971550" lvl="1" indent="-514350">
              <a:buFont typeface="+mj-lt"/>
              <a:buAutoNum type="alphaUcPeriod"/>
            </a:pPr>
            <a:r>
              <a:rPr lang="en-US" sz="2400" i="1" dirty="0">
                <a:latin typeface="Arial Narrow" pitchFamily="34" charset="0"/>
              </a:rPr>
              <a:t>Condemnation </a:t>
            </a:r>
            <a:r>
              <a:rPr lang="en-US" sz="2400" dirty="0">
                <a:latin typeface="Arial Narrow" pitchFamily="34" charset="0"/>
              </a:rPr>
              <a:t>(2-24)</a:t>
            </a:r>
          </a:p>
          <a:p>
            <a:pPr marL="1428750" lvl="2" indent="-514350">
              <a:buFont typeface="+mj-lt"/>
              <a:buAutoNum type="arabicPeriod"/>
            </a:pPr>
            <a:r>
              <a:rPr lang="en-US" sz="2400" dirty="0">
                <a:latin typeface="Arial Narrow" pitchFamily="34" charset="0"/>
              </a:rPr>
              <a:t>The national generally (2-20)</a:t>
            </a:r>
          </a:p>
          <a:p>
            <a:pPr marL="1885950" lvl="3" indent="-514350">
              <a:buFont typeface="+mj-lt"/>
              <a:buAutoNum type="alphaLcPeriod"/>
            </a:pPr>
            <a:r>
              <a:rPr lang="en-US" sz="2400" dirty="0">
                <a:latin typeface="Arial Narrow" pitchFamily="34" charset="0"/>
              </a:rPr>
              <a:t>Indictment against Judah (2:1 – 3:5)</a:t>
            </a:r>
          </a:p>
          <a:p>
            <a:pPr marL="1885950" lvl="3" indent="-514350">
              <a:buFont typeface="+mj-lt"/>
              <a:buAutoNum type="alphaLcPeriod"/>
            </a:pPr>
            <a:r>
              <a:rPr lang="en-US" sz="2400" dirty="0">
                <a:latin typeface="Arial Narrow" pitchFamily="34" charset="0"/>
              </a:rPr>
              <a:t>Plea for repentance (3:6 – 6:30)</a:t>
            </a:r>
          </a:p>
          <a:p>
            <a:pPr marL="1885950" lvl="3" indent="-514350">
              <a:buFont typeface="+mj-lt"/>
              <a:buAutoNum type="alphaLcPeriod"/>
            </a:pPr>
            <a:r>
              <a:rPr lang="en-US" sz="2400" dirty="0">
                <a:latin typeface="Arial Narrow" pitchFamily="34" charset="0"/>
              </a:rPr>
              <a:t>False religion &amp; its deception (7-10)</a:t>
            </a:r>
          </a:p>
          <a:p>
            <a:pPr marL="2343150" lvl="4" indent="-514350">
              <a:buFont typeface="Arial" panose="020B0604020202020204" pitchFamily="34" charset="0"/>
              <a:buChar char="•"/>
            </a:pPr>
            <a:r>
              <a:rPr lang="en-US" sz="2000" dirty="0">
                <a:latin typeface="Arial Narrow" pitchFamily="34" charset="0"/>
              </a:rPr>
              <a:t>The temple message</a:t>
            </a:r>
          </a:p>
          <a:p>
            <a:pPr marL="2343150" lvl="4" indent="-514350">
              <a:buFont typeface="Arial" panose="020B0604020202020204" pitchFamily="34" charset="0"/>
              <a:buChar char="•"/>
            </a:pPr>
            <a:r>
              <a:rPr lang="en-US" sz="2000" dirty="0">
                <a:latin typeface="Arial Narrow" pitchFamily="34" charset="0"/>
              </a:rPr>
              <a:t>Hypocrisy</a:t>
            </a:r>
          </a:p>
          <a:p>
            <a:pPr marL="1885950" lvl="3" indent="-514350">
              <a:buFont typeface="+mj-lt"/>
              <a:buAutoNum type="alphaLcPeriod"/>
            </a:pPr>
            <a:r>
              <a:rPr lang="en-US" sz="2400" dirty="0">
                <a:latin typeface="Arial Narrow" pitchFamily="34" charset="0"/>
              </a:rPr>
              <a:t>Consequences of Judah’s rejection of God’s covenant (11-20)</a:t>
            </a:r>
          </a:p>
          <a:p>
            <a:pPr marL="1428750" lvl="2" indent="-514350">
              <a:buFont typeface="+mj-lt"/>
              <a:buAutoNum type="arabicPeriod"/>
            </a:pPr>
            <a:r>
              <a:rPr lang="en-US" sz="2400" dirty="0">
                <a:latin typeface="Arial Narrow" pitchFamily="34" charset="0"/>
              </a:rPr>
              <a:t>The leaders specifically (21-24)</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Captivity </a:t>
            </a:r>
            <a:r>
              <a:rPr lang="en-US" sz="2400" dirty="0">
                <a:latin typeface="Arial Narrow" pitchFamily="34" charset="0"/>
              </a:rPr>
              <a:t>(25-29)</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Restoration </a:t>
            </a:r>
            <a:r>
              <a:rPr lang="en-US" sz="2400" dirty="0">
                <a:latin typeface="Arial Narrow" pitchFamily="34" charset="0"/>
              </a:rPr>
              <a:t>(30-33)</a:t>
            </a:r>
          </a:p>
        </p:txBody>
      </p:sp>
    </p:spTree>
    <p:extLst>
      <p:ext uri="{BB962C8B-B14F-4D97-AF65-F5344CB8AC3E}">
        <p14:creationId xmlns:p14="http://schemas.microsoft.com/office/powerpoint/2010/main" val="544039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0BD596E-5342-4C9F-B8C2-D57B350AEA78}"/>
              </a:ext>
            </a:extLst>
          </p:cNvPr>
          <p:cNvSpPr txBox="1"/>
          <p:nvPr/>
        </p:nvSpPr>
        <p:spPr>
          <a:xfrm>
            <a:off x="819150" y="371475"/>
            <a:ext cx="7658100" cy="1754326"/>
          </a:xfrm>
          <a:prstGeom prst="rect">
            <a:avLst/>
          </a:prstGeom>
          <a:noFill/>
        </p:spPr>
        <p:txBody>
          <a:bodyPr wrap="square" rtlCol="0">
            <a:spAutoFit/>
          </a:bodyPr>
          <a:lstStyle/>
          <a:p>
            <a:pPr marL="457200" indent="-457200" algn="l">
              <a:buFont typeface="+mj-lt"/>
              <a:buAutoNum type="alphaLcPeriod" startAt="2"/>
            </a:pPr>
            <a:r>
              <a:rPr lang="en-US" sz="2400" dirty="0">
                <a:latin typeface="Arial Narrow" panose="020B0606020202030204" pitchFamily="34" charset="0"/>
                <a:cs typeface="Arial" panose="020B0604020202020204" pitchFamily="34" charset="0"/>
              </a:rPr>
              <a:t>Plea for Repentance (3:6 – 6:30) </a:t>
            </a:r>
          </a:p>
          <a:p>
            <a:pPr marL="914400" lvl="1" indent="-457200">
              <a:buFont typeface="Arial" panose="020B0604020202020204" pitchFamily="34" charset="0"/>
              <a:buChar char="•"/>
            </a:pPr>
            <a:r>
              <a:rPr lang="en-US" sz="2400" u="sng" dirty="0">
                <a:latin typeface="Arial Narrow" panose="020B0606020202030204" pitchFamily="34" charset="0"/>
                <a:cs typeface="Arial" panose="020B0604020202020204" pitchFamily="34" charset="0"/>
              </a:rPr>
              <a:t>The need</a:t>
            </a:r>
            <a:r>
              <a:rPr lang="en-US" sz="2400" dirty="0">
                <a:latin typeface="Arial Narrow" panose="020B0606020202030204" pitchFamily="34" charset="0"/>
                <a:cs typeface="Arial" panose="020B0604020202020204" pitchFamily="34" charset="0"/>
              </a:rPr>
              <a:t>:</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Failed to learn from sister, Israel (3:7-8)</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Any changes were not real (3:10)</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Had greater opportunity (3:11)</a:t>
            </a:r>
          </a:p>
        </p:txBody>
      </p:sp>
    </p:spTree>
    <p:extLst>
      <p:ext uri="{BB962C8B-B14F-4D97-AF65-F5344CB8AC3E}">
        <p14:creationId xmlns:p14="http://schemas.microsoft.com/office/powerpoint/2010/main" val="42908470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0BD596E-5342-4C9F-B8C2-D57B350AEA78}"/>
              </a:ext>
            </a:extLst>
          </p:cNvPr>
          <p:cNvSpPr txBox="1"/>
          <p:nvPr/>
        </p:nvSpPr>
        <p:spPr>
          <a:xfrm>
            <a:off x="819150" y="371475"/>
            <a:ext cx="7658100" cy="2123658"/>
          </a:xfrm>
          <a:prstGeom prst="rect">
            <a:avLst/>
          </a:prstGeom>
          <a:noFill/>
        </p:spPr>
        <p:txBody>
          <a:bodyPr wrap="square" rtlCol="0">
            <a:spAutoFit/>
          </a:bodyPr>
          <a:lstStyle/>
          <a:p>
            <a:pPr marL="457200" indent="-457200" algn="l">
              <a:buFont typeface="+mj-lt"/>
              <a:buAutoNum type="alphaLcPeriod" startAt="2"/>
            </a:pPr>
            <a:r>
              <a:rPr lang="en-US" sz="2400" dirty="0">
                <a:latin typeface="Arial Narrow" panose="020B0606020202030204" pitchFamily="34" charset="0"/>
                <a:cs typeface="Arial" panose="020B0604020202020204" pitchFamily="34" charset="0"/>
              </a:rPr>
              <a:t>Plea for Repentance (3:6 – 6:30) </a:t>
            </a:r>
          </a:p>
          <a:p>
            <a:pPr marL="914400" lvl="1" indent="-457200">
              <a:buFont typeface="Arial" panose="020B0604020202020204" pitchFamily="34" charset="0"/>
              <a:buChar char="•"/>
            </a:pPr>
            <a:r>
              <a:rPr lang="en-US" sz="2400" u="sng" dirty="0">
                <a:latin typeface="Arial Narrow" panose="020B0606020202030204" pitchFamily="34" charset="0"/>
                <a:cs typeface="Arial" panose="020B0604020202020204" pitchFamily="34" charset="0"/>
              </a:rPr>
              <a:t>The need</a:t>
            </a:r>
            <a:r>
              <a:rPr lang="en-US" sz="2400" dirty="0">
                <a:latin typeface="Arial Narrow" panose="020B0606020202030204" pitchFamily="34" charset="0"/>
                <a:cs typeface="Arial" panose="020B0604020202020204" pitchFamily="34" charset="0"/>
              </a:rPr>
              <a:t>:</a:t>
            </a:r>
          </a:p>
          <a:p>
            <a:pPr marL="914400" lvl="1" indent="-457200">
              <a:buFont typeface="Arial" panose="020B0604020202020204" pitchFamily="34" charset="0"/>
              <a:buChar char="•"/>
            </a:pPr>
            <a:r>
              <a:rPr lang="en-US" sz="2400" u="sng" dirty="0">
                <a:latin typeface="Arial Narrow" panose="020B0606020202030204" pitchFamily="34" charset="0"/>
                <a:cs typeface="Arial" panose="020B0604020202020204" pitchFamily="34" charset="0"/>
              </a:rPr>
              <a:t>The repentance</a:t>
            </a:r>
            <a:r>
              <a:rPr lang="en-US" sz="2400" dirty="0">
                <a:latin typeface="Arial Narrow" panose="020B0606020202030204" pitchFamily="34" charset="0"/>
                <a:cs typeface="Arial" panose="020B0604020202020204" pitchFamily="34" charset="0"/>
              </a:rPr>
              <a:t>:</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Plea (3:12-13)</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Heal you if you repent (3:22)</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Wholehearted (4:1-4, 14)</a:t>
            </a:r>
          </a:p>
        </p:txBody>
      </p:sp>
    </p:spTree>
    <p:extLst>
      <p:ext uri="{BB962C8B-B14F-4D97-AF65-F5344CB8AC3E}">
        <p14:creationId xmlns:p14="http://schemas.microsoft.com/office/powerpoint/2010/main" val="4433032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0BD596E-5342-4C9F-B8C2-D57B350AEA78}"/>
              </a:ext>
            </a:extLst>
          </p:cNvPr>
          <p:cNvSpPr txBox="1"/>
          <p:nvPr/>
        </p:nvSpPr>
        <p:spPr>
          <a:xfrm>
            <a:off x="819150" y="371475"/>
            <a:ext cx="7658100" cy="2492990"/>
          </a:xfrm>
          <a:prstGeom prst="rect">
            <a:avLst/>
          </a:prstGeom>
          <a:noFill/>
        </p:spPr>
        <p:txBody>
          <a:bodyPr wrap="square" rtlCol="0">
            <a:spAutoFit/>
          </a:bodyPr>
          <a:lstStyle/>
          <a:p>
            <a:pPr marL="457200" indent="-457200" algn="l">
              <a:buFont typeface="+mj-lt"/>
              <a:buAutoNum type="alphaLcPeriod" startAt="2"/>
            </a:pPr>
            <a:r>
              <a:rPr lang="en-US" sz="2400" dirty="0">
                <a:latin typeface="Arial Narrow" panose="020B0606020202030204" pitchFamily="34" charset="0"/>
                <a:cs typeface="Arial" panose="020B0604020202020204" pitchFamily="34" charset="0"/>
              </a:rPr>
              <a:t>Plea for Repentance (3:6 – 6:30) </a:t>
            </a:r>
          </a:p>
          <a:p>
            <a:pPr marL="914400" lvl="1" indent="-457200">
              <a:buFont typeface="Arial" panose="020B0604020202020204" pitchFamily="34" charset="0"/>
              <a:buChar char="•"/>
            </a:pPr>
            <a:r>
              <a:rPr lang="en-US" sz="2400" u="sng" dirty="0">
                <a:latin typeface="Arial Narrow" panose="020B0606020202030204" pitchFamily="34" charset="0"/>
                <a:cs typeface="Arial" panose="020B0604020202020204" pitchFamily="34" charset="0"/>
              </a:rPr>
              <a:t>The need</a:t>
            </a:r>
            <a:r>
              <a:rPr lang="en-US" sz="2400" dirty="0">
                <a:latin typeface="Arial Narrow" panose="020B0606020202030204" pitchFamily="34" charset="0"/>
                <a:cs typeface="Arial" panose="020B0604020202020204" pitchFamily="34" charset="0"/>
              </a:rPr>
              <a:t>:</a:t>
            </a:r>
          </a:p>
          <a:p>
            <a:pPr marL="914400" lvl="1" indent="-457200">
              <a:buFont typeface="Arial" panose="020B0604020202020204" pitchFamily="34" charset="0"/>
              <a:buChar char="•"/>
            </a:pPr>
            <a:r>
              <a:rPr lang="en-US" sz="2400" u="sng" dirty="0">
                <a:latin typeface="Arial Narrow" panose="020B0606020202030204" pitchFamily="34" charset="0"/>
                <a:cs typeface="Arial" panose="020B0604020202020204" pitchFamily="34" charset="0"/>
              </a:rPr>
              <a:t>The repentance</a:t>
            </a:r>
            <a:r>
              <a:rPr lang="en-US" sz="2400" dirty="0">
                <a:latin typeface="Arial Narrow" panose="020B0606020202030204" pitchFamily="34" charset="0"/>
                <a:cs typeface="Arial" panose="020B0604020202020204" pitchFamily="34" charset="0"/>
              </a:rPr>
              <a:t>:</a:t>
            </a:r>
          </a:p>
          <a:p>
            <a:pPr marL="914400" lvl="1" indent="-457200">
              <a:buFont typeface="Arial" panose="020B0604020202020204" pitchFamily="34" charset="0"/>
              <a:buChar char="•"/>
            </a:pPr>
            <a:r>
              <a:rPr lang="en-US" sz="2400" u="sng" dirty="0">
                <a:latin typeface="Arial Narrow" panose="020B0606020202030204" pitchFamily="34" charset="0"/>
                <a:cs typeface="Arial" panose="020B0604020202020204" pitchFamily="34" charset="0"/>
              </a:rPr>
              <a:t>The warning</a:t>
            </a:r>
            <a:r>
              <a:rPr lang="en-US" sz="2400" dirty="0">
                <a:latin typeface="Arial Narrow" panose="020B0606020202030204" pitchFamily="34" charset="0"/>
                <a:cs typeface="Arial" panose="020B0604020202020204" pitchFamily="34" charset="0"/>
              </a:rPr>
              <a:t>:</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Destruction is coming (4:7; 6:1)</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As a whirlwind (4:11-13)</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When are plundered – what will you do? (4:30)</a:t>
            </a:r>
          </a:p>
        </p:txBody>
      </p:sp>
    </p:spTree>
    <p:extLst>
      <p:ext uri="{BB962C8B-B14F-4D97-AF65-F5344CB8AC3E}">
        <p14:creationId xmlns:p14="http://schemas.microsoft.com/office/powerpoint/2010/main" val="13661171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0BD596E-5342-4C9F-B8C2-D57B350AEA78}"/>
              </a:ext>
            </a:extLst>
          </p:cNvPr>
          <p:cNvSpPr txBox="1"/>
          <p:nvPr/>
        </p:nvSpPr>
        <p:spPr>
          <a:xfrm>
            <a:off x="819150" y="371475"/>
            <a:ext cx="7658100" cy="3785652"/>
          </a:xfrm>
          <a:prstGeom prst="rect">
            <a:avLst/>
          </a:prstGeom>
          <a:noFill/>
        </p:spPr>
        <p:txBody>
          <a:bodyPr wrap="square" rtlCol="0">
            <a:spAutoFit/>
          </a:bodyPr>
          <a:lstStyle/>
          <a:p>
            <a:pPr marL="457200" indent="-457200" algn="l">
              <a:buFont typeface="+mj-lt"/>
              <a:buAutoNum type="alphaLcPeriod" startAt="2"/>
            </a:pPr>
            <a:r>
              <a:rPr lang="en-US" sz="2400" dirty="0">
                <a:latin typeface="Arial Narrow" panose="020B0606020202030204" pitchFamily="34" charset="0"/>
                <a:cs typeface="Arial" panose="020B0604020202020204" pitchFamily="34" charset="0"/>
              </a:rPr>
              <a:t>Plea for Repentance (3:6 – 6:30) </a:t>
            </a:r>
          </a:p>
          <a:p>
            <a:pPr marL="914400" lvl="1" indent="-457200">
              <a:buFont typeface="Arial" panose="020B0604020202020204" pitchFamily="34" charset="0"/>
              <a:buChar char="•"/>
            </a:pPr>
            <a:r>
              <a:rPr lang="en-US" sz="2400" u="sng" dirty="0">
                <a:latin typeface="Arial Narrow" panose="020B0606020202030204" pitchFamily="34" charset="0"/>
                <a:cs typeface="Arial" panose="020B0604020202020204" pitchFamily="34" charset="0"/>
              </a:rPr>
              <a:t>The need</a:t>
            </a:r>
            <a:r>
              <a:rPr lang="en-US" sz="2400" dirty="0">
                <a:latin typeface="Arial Narrow" panose="020B0606020202030204" pitchFamily="34" charset="0"/>
                <a:cs typeface="Arial" panose="020B0604020202020204" pitchFamily="34" charset="0"/>
              </a:rPr>
              <a:t>:</a:t>
            </a:r>
          </a:p>
          <a:p>
            <a:pPr marL="914400" lvl="1" indent="-457200">
              <a:buFont typeface="Arial" panose="020B0604020202020204" pitchFamily="34" charset="0"/>
              <a:buChar char="•"/>
            </a:pPr>
            <a:r>
              <a:rPr lang="en-US" sz="2400" u="sng" dirty="0">
                <a:latin typeface="Arial Narrow" panose="020B0606020202030204" pitchFamily="34" charset="0"/>
                <a:cs typeface="Arial" panose="020B0604020202020204" pitchFamily="34" charset="0"/>
              </a:rPr>
              <a:t>The repentance</a:t>
            </a:r>
            <a:r>
              <a:rPr lang="en-US" sz="2400" dirty="0">
                <a:latin typeface="Arial Narrow" panose="020B0606020202030204" pitchFamily="34" charset="0"/>
                <a:cs typeface="Arial" panose="020B0604020202020204" pitchFamily="34" charset="0"/>
              </a:rPr>
              <a:t>:</a:t>
            </a:r>
          </a:p>
          <a:p>
            <a:pPr marL="914400" lvl="1" indent="-457200">
              <a:buFont typeface="Arial" panose="020B0604020202020204" pitchFamily="34" charset="0"/>
              <a:buChar char="•"/>
            </a:pPr>
            <a:r>
              <a:rPr lang="en-US" sz="2400" u="sng" dirty="0">
                <a:latin typeface="Arial Narrow" panose="020B0606020202030204" pitchFamily="34" charset="0"/>
                <a:cs typeface="Arial" panose="020B0604020202020204" pitchFamily="34" charset="0"/>
              </a:rPr>
              <a:t>The warning</a:t>
            </a:r>
            <a:r>
              <a:rPr lang="en-US" sz="2400" dirty="0">
                <a:latin typeface="Arial Narrow" panose="020B0606020202030204" pitchFamily="34" charset="0"/>
                <a:cs typeface="Arial" panose="020B0604020202020204" pitchFamily="34" charset="0"/>
              </a:rPr>
              <a:t>:</a:t>
            </a:r>
          </a:p>
          <a:p>
            <a:pPr marL="914400" lvl="1" indent="-457200">
              <a:buFont typeface="Arial" panose="020B0604020202020204" pitchFamily="34" charset="0"/>
              <a:buChar char="•"/>
            </a:pPr>
            <a:r>
              <a:rPr lang="en-US" sz="2400" u="sng" dirty="0">
                <a:latin typeface="Arial Narrow" panose="020B0606020202030204" pitchFamily="34" charset="0"/>
                <a:cs typeface="Arial" panose="020B0604020202020204" pitchFamily="34" charset="0"/>
              </a:rPr>
              <a:t>The responsibility</a:t>
            </a:r>
            <a:r>
              <a:rPr lang="en-US" sz="2400" dirty="0">
                <a:latin typeface="Arial Narrow" panose="020B0606020202030204" pitchFamily="34" charset="0"/>
                <a:cs typeface="Arial" panose="020B0604020202020204" pitchFamily="34" charset="0"/>
              </a:rPr>
              <a:t>:</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Your sin (4:18)</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Know better about sin than righteousness (4:22)</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Sexual impurity (5:7-8)</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Listened to wrong people (5:12-13, 30-31; 6:14)</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Lost respect for the word (6:10, 16)</a:t>
            </a:r>
          </a:p>
          <a:p>
            <a:pPr marL="1371600" lvl="2" indent="-457200">
              <a:buFont typeface="+mj-lt"/>
              <a:buAutoNum type="arabicPeriod"/>
            </a:pPr>
            <a:r>
              <a:rPr lang="en-US" sz="2000" i="1" dirty="0">
                <a:latin typeface="Arial Narrow" panose="020B0606020202030204" pitchFamily="34" charset="0"/>
                <a:cs typeface="Arial" panose="020B0604020202020204" pitchFamily="34" charset="0"/>
              </a:rPr>
              <a:t>No shame (6:15)</a:t>
            </a:r>
          </a:p>
        </p:txBody>
      </p:sp>
    </p:spTree>
    <p:extLst>
      <p:ext uri="{BB962C8B-B14F-4D97-AF65-F5344CB8AC3E}">
        <p14:creationId xmlns:p14="http://schemas.microsoft.com/office/powerpoint/2010/main" val="12972350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Effect transition="in" filter="fade">
                                      <p:cBhvr>
                                        <p:cTn id="35" dur="1000"/>
                                        <p:tgtEl>
                                          <p:spTgt spid="4">
                                            <p:txEl>
                                              <p:pRg st="9" end="9"/>
                                            </p:txEl>
                                          </p:spTgt>
                                        </p:tgtEl>
                                      </p:cBhvr>
                                    </p:animEffect>
                                    <p:anim calcmode="lin" valueType="num">
                                      <p:cBhvr>
                                        <p:cTn id="36"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1000"/>
                                        <p:tgtEl>
                                          <p:spTgt spid="4">
                                            <p:txEl>
                                              <p:pRg st="10" end="10"/>
                                            </p:txEl>
                                          </p:spTgt>
                                        </p:tgtEl>
                                      </p:cBhvr>
                                    </p:animEffect>
                                    <p:anim calcmode="lin" valueType="num">
                                      <p:cBhvr>
                                        <p:cTn id="4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A63A735-D1C7-4F4E-9737-7A44E3A95C99}"/>
              </a:ext>
            </a:extLst>
          </p:cNvPr>
          <p:cNvSpPr/>
          <p:nvPr/>
        </p:nvSpPr>
        <p:spPr>
          <a:xfrm>
            <a:off x="2114550" y="2457450"/>
            <a:ext cx="5200650" cy="104775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5663089"/>
          </a:xfrm>
          <a:prstGeom prst="rect">
            <a:avLst/>
          </a:prstGeom>
          <a:noFill/>
        </p:spPr>
        <p:txBody>
          <a:bodyPr wrap="square" rtlCol="0">
            <a:spAutoFit/>
          </a:bodyPr>
          <a:lstStyle/>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971550" lvl="1" indent="-514350">
              <a:buFont typeface="+mj-lt"/>
              <a:buAutoNum type="alphaUcPeriod"/>
            </a:pPr>
            <a:endParaRPr lang="en-US" sz="1000" i="1" dirty="0">
              <a:latin typeface="Arial Narrow" pitchFamily="34" charset="0"/>
            </a:endParaRPr>
          </a:p>
          <a:p>
            <a:pPr marL="971550" lvl="1" indent="-514350">
              <a:buFont typeface="+mj-lt"/>
              <a:buAutoNum type="alphaUcPeriod"/>
            </a:pPr>
            <a:r>
              <a:rPr lang="en-US" sz="2400" i="1" dirty="0">
                <a:latin typeface="Arial Narrow" pitchFamily="34" charset="0"/>
              </a:rPr>
              <a:t>Condemnation </a:t>
            </a:r>
            <a:r>
              <a:rPr lang="en-US" sz="2400" dirty="0">
                <a:latin typeface="Arial Narrow" pitchFamily="34" charset="0"/>
              </a:rPr>
              <a:t>(2-24)</a:t>
            </a:r>
          </a:p>
          <a:p>
            <a:pPr marL="1428750" lvl="2" indent="-514350">
              <a:buFont typeface="+mj-lt"/>
              <a:buAutoNum type="arabicPeriod"/>
            </a:pPr>
            <a:r>
              <a:rPr lang="en-US" sz="2400" dirty="0">
                <a:latin typeface="Arial Narrow" pitchFamily="34" charset="0"/>
              </a:rPr>
              <a:t>The national generally (2-20)</a:t>
            </a:r>
          </a:p>
          <a:p>
            <a:pPr marL="1885950" lvl="3" indent="-514350">
              <a:buFont typeface="+mj-lt"/>
              <a:buAutoNum type="alphaLcPeriod"/>
            </a:pPr>
            <a:r>
              <a:rPr lang="en-US" sz="2400" dirty="0">
                <a:latin typeface="Arial Narrow" pitchFamily="34" charset="0"/>
              </a:rPr>
              <a:t>Indictment against Judah (2:1 – 3:5)</a:t>
            </a:r>
          </a:p>
          <a:p>
            <a:pPr marL="1885950" lvl="3" indent="-514350">
              <a:buFont typeface="+mj-lt"/>
              <a:buAutoNum type="alphaLcPeriod"/>
            </a:pPr>
            <a:r>
              <a:rPr lang="en-US" sz="2400" dirty="0">
                <a:latin typeface="Arial Narrow" pitchFamily="34" charset="0"/>
              </a:rPr>
              <a:t>Plea for repentance (3:6 – 6:30)</a:t>
            </a:r>
          </a:p>
          <a:p>
            <a:pPr marL="1885950" lvl="3" indent="-514350">
              <a:buFont typeface="+mj-lt"/>
              <a:buAutoNum type="alphaLcPeriod"/>
            </a:pPr>
            <a:r>
              <a:rPr lang="en-US" sz="2400" dirty="0">
                <a:latin typeface="Arial Narrow" pitchFamily="34" charset="0"/>
              </a:rPr>
              <a:t>False religion &amp; its deception (7-10)</a:t>
            </a:r>
          </a:p>
          <a:p>
            <a:pPr marL="2343150" lvl="4" indent="-514350">
              <a:buFont typeface="Arial" panose="020B0604020202020204" pitchFamily="34" charset="0"/>
              <a:buChar char="•"/>
            </a:pPr>
            <a:r>
              <a:rPr lang="en-US" sz="2000" dirty="0">
                <a:latin typeface="Arial Narrow" pitchFamily="34" charset="0"/>
              </a:rPr>
              <a:t>The temple message</a:t>
            </a:r>
          </a:p>
          <a:p>
            <a:pPr marL="2343150" lvl="4" indent="-514350">
              <a:buFont typeface="Arial" panose="020B0604020202020204" pitchFamily="34" charset="0"/>
              <a:buChar char="•"/>
            </a:pPr>
            <a:r>
              <a:rPr lang="en-US" sz="2000" dirty="0">
                <a:latin typeface="Arial Narrow" pitchFamily="34" charset="0"/>
              </a:rPr>
              <a:t>Hypocrisy</a:t>
            </a:r>
          </a:p>
          <a:p>
            <a:pPr marL="1885950" lvl="3" indent="-514350">
              <a:buFont typeface="+mj-lt"/>
              <a:buAutoNum type="alphaLcPeriod"/>
            </a:pPr>
            <a:r>
              <a:rPr lang="en-US" sz="2400" dirty="0">
                <a:latin typeface="Arial Narrow" pitchFamily="34" charset="0"/>
              </a:rPr>
              <a:t>Consequences of Judah’s rejection of God’s covenant (11-20)</a:t>
            </a:r>
          </a:p>
          <a:p>
            <a:pPr marL="1428750" lvl="2" indent="-514350">
              <a:buFont typeface="+mj-lt"/>
              <a:buAutoNum type="arabicPeriod"/>
            </a:pPr>
            <a:r>
              <a:rPr lang="en-US" sz="2400" dirty="0">
                <a:latin typeface="Arial Narrow" pitchFamily="34" charset="0"/>
              </a:rPr>
              <a:t>The leaders specifically (21-24)</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Captivity </a:t>
            </a:r>
            <a:r>
              <a:rPr lang="en-US" sz="2400" dirty="0">
                <a:latin typeface="Arial Narrow" pitchFamily="34" charset="0"/>
              </a:rPr>
              <a:t>(25-29)</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Restoration </a:t>
            </a:r>
            <a:r>
              <a:rPr lang="en-US" sz="2400" dirty="0">
                <a:latin typeface="Arial Narrow" pitchFamily="34" charset="0"/>
              </a:rPr>
              <a:t>(30-33)</a:t>
            </a:r>
          </a:p>
        </p:txBody>
      </p:sp>
    </p:spTree>
    <p:extLst>
      <p:ext uri="{BB962C8B-B14F-4D97-AF65-F5344CB8AC3E}">
        <p14:creationId xmlns:p14="http://schemas.microsoft.com/office/powerpoint/2010/main" val="40590169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5150A0-FF15-404D-AD69-65574244C3D6}"/>
              </a:ext>
            </a:extLst>
          </p:cNvPr>
          <p:cNvSpPr txBox="1"/>
          <p:nvPr/>
        </p:nvSpPr>
        <p:spPr>
          <a:xfrm>
            <a:off x="819150" y="371475"/>
            <a:ext cx="7658100" cy="3785652"/>
          </a:xfrm>
          <a:prstGeom prst="rect">
            <a:avLst/>
          </a:prstGeom>
          <a:noFill/>
        </p:spPr>
        <p:txBody>
          <a:bodyPr wrap="square" rtlCol="0">
            <a:spAutoFit/>
          </a:bodyPr>
          <a:lstStyle/>
          <a:p>
            <a:pPr marL="457200" indent="-457200" algn="l">
              <a:buFont typeface="+mj-lt"/>
              <a:buAutoNum type="alphaLcPeriod" startAt="3"/>
            </a:pPr>
            <a:r>
              <a:rPr lang="en-US" sz="2400" dirty="0">
                <a:latin typeface="Arial Narrow" panose="020B0606020202030204" pitchFamily="34" charset="0"/>
                <a:cs typeface="Arial" panose="020B0604020202020204" pitchFamily="34" charset="0"/>
              </a:rPr>
              <a:t>False religion &amp; its deception (7-10) </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Can’t trust temple worship without </a:t>
            </a:r>
            <a:r>
              <a:rPr lang="en-US" sz="2400" dirty="0" err="1">
                <a:latin typeface="Arial Narrow" panose="020B0606020202030204" pitchFamily="34" charset="0"/>
                <a:cs typeface="Arial" panose="020B0604020202020204" pitchFamily="34" charset="0"/>
              </a:rPr>
              <a:t>obed</a:t>
            </a:r>
            <a:r>
              <a:rPr lang="en-US" sz="2400" dirty="0">
                <a:latin typeface="Arial Narrow" panose="020B0606020202030204" pitchFamily="34" charset="0"/>
                <a:cs typeface="Arial" panose="020B0604020202020204" pitchFamily="34" charset="0"/>
              </a:rPr>
              <a:t>. (7:4, 10-11)</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Prayer no good when turn from God (7:16-20)</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Sacrifice worthless without </a:t>
            </a:r>
            <a:r>
              <a:rPr lang="en-US" sz="2400" dirty="0" err="1">
                <a:latin typeface="Arial Narrow" panose="020B0606020202030204" pitchFamily="34" charset="0"/>
                <a:cs typeface="Arial" panose="020B0604020202020204" pitchFamily="34" charset="0"/>
              </a:rPr>
              <a:t>obed</a:t>
            </a:r>
            <a:r>
              <a:rPr lang="en-US" sz="2400" dirty="0">
                <a:latin typeface="Arial Narrow" panose="020B0606020202030204" pitchFamily="34" charset="0"/>
                <a:cs typeface="Arial" panose="020B0604020202020204" pitchFamily="34" charset="0"/>
              </a:rPr>
              <a:t>. (7:21-23)</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False religion (idolatry) was not commanded (7:31)</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Listened to lies of false teachers (8:8, 11)</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False hope failed (8:20)</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Compounded their sin (9:3, 5)</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Rejected God &amp; did want they wanted (9:13-14)</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All that really matters (9:23-24)</a:t>
            </a:r>
          </a:p>
        </p:txBody>
      </p:sp>
    </p:spTree>
    <p:extLst>
      <p:ext uri="{BB962C8B-B14F-4D97-AF65-F5344CB8AC3E}">
        <p14:creationId xmlns:p14="http://schemas.microsoft.com/office/powerpoint/2010/main" val="24753356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1000"/>
                                        <p:tgtEl>
                                          <p:spTgt spid="2">
                                            <p:txEl>
                                              <p:pRg st="6" end="6"/>
                                            </p:txEl>
                                          </p:spTgt>
                                        </p:tgtEl>
                                      </p:cBhvr>
                                    </p:animEffect>
                                    <p:anim calcmode="lin" valueType="num">
                                      <p:cBhvr>
                                        <p:cTn id="4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fade">
                                      <p:cBhvr>
                                        <p:cTn id="49" dur="1000"/>
                                        <p:tgtEl>
                                          <p:spTgt spid="2">
                                            <p:txEl>
                                              <p:pRg st="7" end="7"/>
                                            </p:txEl>
                                          </p:spTgt>
                                        </p:tgtEl>
                                      </p:cBhvr>
                                    </p:animEffect>
                                    <p:anim calcmode="lin" valueType="num">
                                      <p:cBhvr>
                                        <p:cTn id="5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8" end="8"/>
                                            </p:txEl>
                                          </p:spTgt>
                                        </p:tgtEl>
                                        <p:attrNameLst>
                                          <p:attrName>style.visibility</p:attrName>
                                        </p:attrNameLst>
                                      </p:cBhvr>
                                      <p:to>
                                        <p:strVal val="visible"/>
                                      </p:to>
                                    </p:set>
                                    <p:animEffect transition="in" filter="fade">
                                      <p:cBhvr>
                                        <p:cTn id="56" dur="1000"/>
                                        <p:tgtEl>
                                          <p:spTgt spid="2">
                                            <p:txEl>
                                              <p:pRg st="8" end="8"/>
                                            </p:txEl>
                                          </p:spTgt>
                                        </p:tgtEl>
                                      </p:cBhvr>
                                    </p:animEffect>
                                    <p:anim calcmode="lin" valueType="num">
                                      <p:cBhvr>
                                        <p:cTn id="57"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
                                            <p:txEl>
                                              <p:pRg st="9" end="9"/>
                                            </p:txEl>
                                          </p:spTgt>
                                        </p:tgtEl>
                                        <p:attrNameLst>
                                          <p:attrName>style.visibility</p:attrName>
                                        </p:attrNameLst>
                                      </p:cBhvr>
                                      <p:to>
                                        <p:strVal val="visible"/>
                                      </p:to>
                                    </p:set>
                                    <p:animEffect transition="in" filter="fade">
                                      <p:cBhvr>
                                        <p:cTn id="63" dur="1000"/>
                                        <p:tgtEl>
                                          <p:spTgt spid="2">
                                            <p:txEl>
                                              <p:pRg st="9" end="9"/>
                                            </p:txEl>
                                          </p:spTgt>
                                        </p:tgtEl>
                                      </p:cBhvr>
                                    </p:animEffect>
                                    <p:anim calcmode="lin" valueType="num">
                                      <p:cBhvr>
                                        <p:cTn id="64"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A63A735-D1C7-4F4E-9737-7A44E3A95C99}"/>
              </a:ext>
            </a:extLst>
          </p:cNvPr>
          <p:cNvSpPr/>
          <p:nvPr/>
        </p:nvSpPr>
        <p:spPr>
          <a:xfrm>
            <a:off x="2114549" y="3429000"/>
            <a:ext cx="5705475" cy="82867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5663089"/>
          </a:xfrm>
          <a:prstGeom prst="rect">
            <a:avLst/>
          </a:prstGeom>
          <a:noFill/>
        </p:spPr>
        <p:txBody>
          <a:bodyPr wrap="square" rtlCol="0">
            <a:spAutoFit/>
          </a:bodyPr>
          <a:lstStyle/>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971550" lvl="1" indent="-514350">
              <a:buFont typeface="+mj-lt"/>
              <a:buAutoNum type="alphaUcPeriod"/>
            </a:pPr>
            <a:endParaRPr lang="en-US" sz="1000" i="1" dirty="0">
              <a:latin typeface="Arial Narrow" pitchFamily="34" charset="0"/>
            </a:endParaRPr>
          </a:p>
          <a:p>
            <a:pPr marL="971550" lvl="1" indent="-514350">
              <a:buFont typeface="+mj-lt"/>
              <a:buAutoNum type="alphaUcPeriod"/>
            </a:pPr>
            <a:r>
              <a:rPr lang="en-US" sz="2400" i="1" dirty="0">
                <a:latin typeface="Arial Narrow" pitchFamily="34" charset="0"/>
              </a:rPr>
              <a:t>Condemnation </a:t>
            </a:r>
            <a:r>
              <a:rPr lang="en-US" sz="2400" dirty="0">
                <a:latin typeface="Arial Narrow" pitchFamily="34" charset="0"/>
              </a:rPr>
              <a:t>(2-24)</a:t>
            </a:r>
          </a:p>
          <a:p>
            <a:pPr marL="1428750" lvl="2" indent="-514350">
              <a:buFont typeface="+mj-lt"/>
              <a:buAutoNum type="arabicPeriod"/>
            </a:pPr>
            <a:r>
              <a:rPr lang="en-US" sz="2400" dirty="0">
                <a:latin typeface="Arial Narrow" pitchFamily="34" charset="0"/>
              </a:rPr>
              <a:t>The national generally (2-20)</a:t>
            </a:r>
          </a:p>
          <a:p>
            <a:pPr marL="1885950" lvl="3" indent="-514350">
              <a:buFont typeface="+mj-lt"/>
              <a:buAutoNum type="alphaLcPeriod"/>
            </a:pPr>
            <a:r>
              <a:rPr lang="en-US" sz="2400" dirty="0">
                <a:latin typeface="Arial Narrow" pitchFamily="34" charset="0"/>
              </a:rPr>
              <a:t>Indictment against Judah (2:1 – 3:5)</a:t>
            </a:r>
          </a:p>
          <a:p>
            <a:pPr marL="1885950" lvl="3" indent="-514350">
              <a:buFont typeface="+mj-lt"/>
              <a:buAutoNum type="alphaLcPeriod"/>
            </a:pPr>
            <a:r>
              <a:rPr lang="en-US" sz="2400" dirty="0">
                <a:latin typeface="Arial Narrow" pitchFamily="34" charset="0"/>
              </a:rPr>
              <a:t>Plea for repentance (3:6 – 6:30)</a:t>
            </a:r>
          </a:p>
          <a:p>
            <a:pPr marL="1885950" lvl="3" indent="-514350">
              <a:buFont typeface="+mj-lt"/>
              <a:buAutoNum type="alphaLcPeriod"/>
            </a:pPr>
            <a:r>
              <a:rPr lang="en-US" sz="2400" dirty="0">
                <a:latin typeface="Arial Narrow" pitchFamily="34" charset="0"/>
              </a:rPr>
              <a:t>False religion &amp; its deception (7-10)</a:t>
            </a:r>
          </a:p>
          <a:p>
            <a:pPr marL="2343150" lvl="4" indent="-514350">
              <a:buFont typeface="Arial" panose="020B0604020202020204" pitchFamily="34" charset="0"/>
              <a:buChar char="•"/>
            </a:pPr>
            <a:r>
              <a:rPr lang="en-US" sz="2000" dirty="0">
                <a:latin typeface="Arial Narrow" pitchFamily="34" charset="0"/>
              </a:rPr>
              <a:t>The temple message</a:t>
            </a:r>
          </a:p>
          <a:p>
            <a:pPr marL="2343150" lvl="4" indent="-514350">
              <a:buFont typeface="Arial" panose="020B0604020202020204" pitchFamily="34" charset="0"/>
              <a:buChar char="•"/>
            </a:pPr>
            <a:r>
              <a:rPr lang="en-US" sz="2000" dirty="0">
                <a:latin typeface="Arial Narrow" pitchFamily="34" charset="0"/>
              </a:rPr>
              <a:t>Hypocrisy</a:t>
            </a:r>
          </a:p>
          <a:p>
            <a:pPr marL="1885950" lvl="3" indent="-514350">
              <a:buFont typeface="+mj-lt"/>
              <a:buAutoNum type="alphaLcPeriod"/>
            </a:pPr>
            <a:r>
              <a:rPr lang="en-US" sz="2400" dirty="0">
                <a:latin typeface="Arial Narrow" pitchFamily="34" charset="0"/>
              </a:rPr>
              <a:t>Consequences of Judah’s rejection of God’s covenant (11-20)</a:t>
            </a:r>
          </a:p>
          <a:p>
            <a:pPr marL="1428750" lvl="2" indent="-514350">
              <a:buFont typeface="+mj-lt"/>
              <a:buAutoNum type="arabicPeriod"/>
            </a:pPr>
            <a:r>
              <a:rPr lang="en-US" sz="2400" dirty="0">
                <a:latin typeface="Arial Narrow" pitchFamily="34" charset="0"/>
              </a:rPr>
              <a:t>The leaders specifically (21-24)</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Captivity </a:t>
            </a:r>
            <a:r>
              <a:rPr lang="en-US" sz="2400" dirty="0">
                <a:latin typeface="Arial Narrow" pitchFamily="34" charset="0"/>
              </a:rPr>
              <a:t>(25-29)</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Restoration </a:t>
            </a:r>
            <a:r>
              <a:rPr lang="en-US" sz="2400" dirty="0">
                <a:latin typeface="Arial Narrow" pitchFamily="34" charset="0"/>
              </a:rPr>
              <a:t>(30-33)</a:t>
            </a:r>
          </a:p>
        </p:txBody>
      </p:sp>
    </p:spTree>
    <p:extLst>
      <p:ext uri="{BB962C8B-B14F-4D97-AF65-F5344CB8AC3E}">
        <p14:creationId xmlns:p14="http://schemas.microsoft.com/office/powerpoint/2010/main" val="37776096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D1CF50-5EA9-4A79-B881-EB2E2B1A1FA6}"/>
              </a:ext>
            </a:extLst>
          </p:cNvPr>
          <p:cNvSpPr txBox="1"/>
          <p:nvPr/>
        </p:nvSpPr>
        <p:spPr>
          <a:xfrm>
            <a:off x="819150" y="371475"/>
            <a:ext cx="7658100" cy="3354765"/>
          </a:xfrm>
          <a:prstGeom prst="rect">
            <a:avLst/>
          </a:prstGeom>
          <a:noFill/>
        </p:spPr>
        <p:txBody>
          <a:bodyPr wrap="square" rtlCol="0">
            <a:spAutoFit/>
          </a:bodyPr>
          <a:lstStyle/>
          <a:p>
            <a:pPr marL="457200" indent="-457200" algn="l">
              <a:buFont typeface="+mj-lt"/>
              <a:buAutoNum type="alphaLcPeriod" startAt="4"/>
            </a:pPr>
            <a:r>
              <a:rPr lang="en-US" sz="2400" dirty="0">
                <a:latin typeface="Arial Narrow" panose="020B0606020202030204" pitchFamily="34" charset="0"/>
                <a:cs typeface="Arial" panose="020B0604020202020204" pitchFamily="34" charset="0"/>
              </a:rPr>
              <a:t>Consequences of Judah’s rejection of God’s covenant (11-20)</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Will be destroyed (12:7-17)</a:t>
            </a:r>
          </a:p>
          <a:p>
            <a:pPr marL="1371600" lvl="2" indent="-457200">
              <a:buFont typeface="Wingdings" panose="05000000000000000000" pitchFamily="2" charset="2"/>
              <a:buChar char="§"/>
            </a:pPr>
            <a:r>
              <a:rPr lang="en-US" sz="2000" i="1" dirty="0">
                <a:latin typeface="Arial Narrow" panose="020B0606020202030204" pitchFamily="34" charset="0"/>
                <a:cs typeface="Arial" panose="020B0604020202020204" pitchFamily="34" charset="0"/>
              </a:rPr>
              <a:t>Answer to Jeremiah’s Q (12:1, 4)</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Judah’s pride will be marred (13)</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God will not hear their plea (14:1 – 15:9)</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When God brings judgment, they will know he is Lord (16)</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Cursed is the one who doesn’t trust in God, but trust in man (17:5, 7)</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Judah will never be the same again (19:11)</a:t>
            </a:r>
          </a:p>
        </p:txBody>
      </p:sp>
    </p:spTree>
    <p:extLst>
      <p:ext uri="{BB962C8B-B14F-4D97-AF65-F5344CB8AC3E}">
        <p14:creationId xmlns:p14="http://schemas.microsoft.com/office/powerpoint/2010/main" val="36489970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1000"/>
                                        <p:tgtEl>
                                          <p:spTgt spid="2">
                                            <p:txEl>
                                              <p:pRg st="6" end="6"/>
                                            </p:txEl>
                                          </p:spTgt>
                                        </p:tgtEl>
                                      </p:cBhvr>
                                    </p:animEffect>
                                    <p:anim calcmode="lin" valueType="num">
                                      <p:cBhvr>
                                        <p:cTn id="4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fade">
                                      <p:cBhvr>
                                        <p:cTn id="49" dur="1000"/>
                                        <p:tgtEl>
                                          <p:spTgt spid="2">
                                            <p:txEl>
                                              <p:pRg st="7" end="7"/>
                                            </p:txEl>
                                          </p:spTgt>
                                        </p:tgtEl>
                                      </p:cBhvr>
                                    </p:animEffect>
                                    <p:anim calcmode="lin" valueType="num">
                                      <p:cBhvr>
                                        <p:cTn id="5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A63A735-D1C7-4F4E-9737-7A44E3A95C99}"/>
              </a:ext>
            </a:extLst>
          </p:cNvPr>
          <p:cNvSpPr/>
          <p:nvPr/>
        </p:nvSpPr>
        <p:spPr>
          <a:xfrm>
            <a:off x="1552575" y="4171950"/>
            <a:ext cx="4543426" cy="48577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5663089"/>
          </a:xfrm>
          <a:prstGeom prst="rect">
            <a:avLst/>
          </a:prstGeom>
          <a:noFill/>
        </p:spPr>
        <p:txBody>
          <a:bodyPr wrap="square" rtlCol="0">
            <a:spAutoFit/>
          </a:bodyPr>
          <a:lstStyle/>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971550" lvl="1" indent="-514350">
              <a:buFont typeface="+mj-lt"/>
              <a:buAutoNum type="alphaUcPeriod"/>
            </a:pPr>
            <a:endParaRPr lang="en-US" sz="1000" i="1" dirty="0">
              <a:latin typeface="Arial Narrow" pitchFamily="34" charset="0"/>
            </a:endParaRPr>
          </a:p>
          <a:p>
            <a:pPr marL="971550" lvl="1" indent="-514350">
              <a:buFont typeface="+mj-lt"/>
              <a:buAutoNum type="alphaUcPeriod"/>
            </a:pPr>
            <a:r>
              <a:rPr lang="en-US" sz="2400" i="1" dirty="0">
                <a:latin typeface="Arial Narrow" pitchFamily="34" charset="0"/>
              </a:rPr>
              <a:t>Condemnation </a:t>
            </a:r>
            <a:r>
              <a:rPr lang="en-US" sz="2400" dirty="0">
                <a:latin typeface="Arial Narrow" pitchFamily="34" charset="0"/>
              </a:rPr>
              <a:t>(2-24)</a:t>
            </a:r>
          </a:p>
          <a:p>
            <a:pPr marL="1428750" lvl="2" indent="-514350">
              <a:buFont typeface="+mj-lt"/>
              <a:buAutoNum type="arabicPeriod"/>
            </a:pPr>
            <a:r>
              <a:rPr lang="en-US" sz="2400" dirty="0">
                <a:latin typeface="Arial Narrow" pitchFamily="34" charset="0"/>
              </a:rPr>
              <a:t>The national generally (2-20)</a:t>
            </a:r>
          </a:p>
          <a:p>
            <a:pPr marL="1885950" lvl="3" indent="-514350">
              <a:buFont typeface="+mj-lt"/>
              <a:buAutoNum type="alphaLcPeriod"/>
            </a:pPr>
            <a:r>
              <a:rPr lang="en-US" sz="2400" dirty="0">
                <a:latin typeface="Arial Narrow" pitchFamily="34" charset="0"/>
              </a:rPr>
              <a:t>Indictment against Judah (2:1 – 3:5)</a:t>
            </a:r>
          </a:p>
          <a:p>
            <a:pPr marL="1885950" lvl="3" indent="-514350">
              <a:buFont typeface="+mj-lt"/>
              <a:buAutoNum type="alphaLcPeriod"/>
            </a:pPr>
            <a:r>
              <a:rPr lang="en-US" sz="2400" dirty="0">
                <a:latin typeface="Arial Narrow" pitchFamily="34" charset="0"/>
              </a:rPr>
              <a:t>Plea for repentance (3:6 – 6:30)</a:t>
            </a:r>
          </a:p>
          <a:p>
            <a:pPr marL="1885950" lvl="3" indent="-514350">
              <a:buFont typeface="+mj-lt"/>
              <a:buAutoNum type="alphaLcPeriod"/>
            </a:pPr>
            <a:r>
              <a:rPr lang="en-US" sz="2400" dirty="0">
                <a:latin typeface="Arial Narrow" pitchFamily="34" charset="0"/>
              </a:rPr>
              <a:t>False religion &amp; its deception (7-10)</a:t>
            </a:r>
          </a:p>
          <a:p>
            <a:pPr marL="2343150" lvl="4" indent="-514350">
              <a:buFont typeface="Arial" panose="020B0604020202020204" pitchFamily="34" charset="0"/>
              <a:buChar char="•"/>
            </a:pPr>
            <a:r>
              <a:rPr lang="en-US" sz="2000" dirty="0">
                <a:latin typeface="Arial Narrow" pitchFamily="34" charset="0"/>
              </a:rPr>
              <a:t>The temple message</a:t>
            </a:r>
          </a:p>
          <a:p>
            <a:pPr marL="2343150" lvl="4" indent="-514350">
              <a:buFont typeface="Arial" panose="020B0604020202020204" pitchFamily="34" charset="0"/>
              <a:buChar char="•"/>
            </a:pPr>
            <a:r>
              <a:rPr lang="en-US" sz="2000" dirty="0">
                <a:latin typeface="Arial Narrow" pitchFamily="34" charset="0"/>
              </a:rPr>
              <a:t>Hypocrisy</a:t>
            </a:r>
          </a:p>
          <a:p>
            <a:pPr marL="1885950" lvl="3" indent="-514350">
              <a:buFont typeface="+mj-lt"/>
              <a:buAutoNum type="alphaLcPeriod"/>
            </a:pPr>
            <a:r>
              <a:rPr lang="en-US" sz="2400" dirty="0">
                <a:latin typeface="Arial Narrow" pitchFamily="34" charset="0"/>
              </a:rPr>
              <a:t>Consequences of Judah’s rejection of God’s covenant (11-20)</a:t>
            </a:r>
          </a:p>
          <a:p>
            <a:pPr marL="1428750" lvl="2" indent="-514350">
              <a:buFont typeface="+mj-lt"/>
              <a:buAutoNum type="arabicPeriod"/>
            </a:pPr>
            <a:r>
              <a:rPr lang="en-US" sz="2400" dirty="0">
                <a:latin typeface="Arial Narrow" pitchFamily="34" charset="0"/>
              </a:rPr>
              <a:t>The leaders specifically (21-24)</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Captivity </a:t>
            </a:r>
            <a:r>
              <a:rPr lang="en-US" sz="2400" dirty="0">
                <a:latin typeface="Arial Narrow" pitchFamily="34" charset="0"/>
              </a:rPr>
              <a:t>(25-29)</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Restoration </a:t>
            </a:r>
            <a:r>
              <a:rPr lang="en-US" sz="2400" dirty="0">
                <a:latin typeface="Arial Narrow" pitchFamily="34" charset="0"/>
              </a:rPr>
              <a:t>(30-33)</a:t>
            </a:r>
          </a:p>
        </p:txBody>
      </p:sp>
    </p:spTree>
    <p:extLst>
      <p:ext uri="{BB962C8B-B14F-4D97-AF65-F5344CB8AC3E}">
        <p14:creationId xmlns:p14="http://schemas.microsoft.com/office/powerpoint/2010/main" val="21728029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BA96E-0170-406C-A2CA-AFA1F4EFBDAE}"/>
              </a:ext>
            </a:extLst>
          </p:cNvPr>
          <p:cNvSpPr txBox="1"/>
          <p:nvPr/>
        </p:nvSpPr>
        <p:spPr>
          <a:xfrm>
            <a:off x="762000" y="647700"/>
            <a:ext cx="7762875" cy="2677656"/>
          </a:xfrm>
          <a:prstGeom prst="rect">
            <a:avLst/>
          </a:prstGeom>
          <a:noFill/>
        </p:spPr>
        <p:txBody>
          <a:bodyPr wrap="square" rtlCol="0">
            <a:spAutoFit/>
          </a:bodyPr>
          <a:lstStyle/>
          <a:p>
            <a:pPr marL="457200" indent="-457200" algn="l">
              <a:buFont typeface="+mj-lt"/>
              <a:buAutoNum type="arabicPeriod" startAt="2"/>
            </a:pPr>
            <a:r>
              <a:rPr lang="en-US" sz="2400" dirty="0">
                <a:latin typeface="Arial Narrow" panose="020B0606020202030204" pitchFamily="34" charset="0"/>
                <a:cs typeface="Arial" panose="020B0604020202020204" pitchFamily="34" charset="0"/>
              </a:rPr>
              <a:t>The leaders specifically (21-24)</a:t>
            </a:r>
          </a:p>
          <a:p>
            <a:pPr marL="914400" lvl="1" indent="-457200">
              <a:buFont typeface="+mj-lt"/>
              <a:buAutoNum type="alphaLcPeriod"/>
            </a:pPr>
            <a:r>
              <a:rPr lang="en-US" sz="2400" dirty="0">
                <a:latin typeface="Arial Narrow" panose="020B0606020202030204" pitchFamily="34" charset="0"/>
                <a:cs typeface="Arial" panose="020B0604020202020204" pitchFamily="34" charset="0"/>
              </a:rPr>
              <a:t>Zedekiah is assured Jerusalem will be taken captive (21:10)</a:t>
            </a:r>
          </a:p>
          <a:p>
            <a:pPr marL="914400" lvl="1" indent="-457200">
              <a:buFont typeface="+mj-lt"/>
              <a:buAutoNum type="alphaLcPeriod"/>
            </a:pPr>
            <a:r>
              <a:rPr lang="en-US" sz="2400" dirty="0" err="1">
                <a:latin typeface="Arial Narrow" panose="020B0606020202030204" pitchFamily="34" charset="0"/>
                <a:cs typeface="Arial" panose="020B0604020202020204" pitchFamily="34" charset="0"/>
              </a:rPr>
              <a:t>Jehoahaz</a:t>
            </a:r>
            <a:r>
              <a:rPr lang="en-US" sz="2400" dirty="0">
                <a:latin typeface="Arial Narrow" panose="020B0606020202030204" pitchFamily="34" charset="0"/>
                <a:cs typeface="Arial" panose="020B0604020202020204" pitchFamily="34" charset="0"/>
              </a:rPr>
              <a:t> will see this land no more (22:12)</a:t>
            </a:r>
          </a:p>
          <a:p>
            <a:pPr marL="914400" lvl="1" indent="-457200">
              <a:buFont typeface="+mj-lt"/>
              <a:buAutoNum type="alphaLcPeriod"/>
            </a:pPr>
            <a:r>
              <a:rPr lang="en-US" sz="2400" dirty="0">
                <a:latin typeface="Arial Narrow" panose="020B0606020202030204" pitchFamily="34" charset="0"/>
                <a:cs typeface="Arial" panose="020B0604020202020204" pitchFamily="34" charset="0"/>
              </a:rPr>
              <a:t>Jehoiakim (Eliakim) will be buried beyond Jerusalem (22:19)</a:t>
            </a:r>
          </a:p>
          <a:p>
            <a:pPr marL="914400" lvl="1" indent="-457200">
              <a:buFont typeface="+mj-lt"/>
              <a:buAutoNum type="alphaLcPeriod"/>
            </a:pPr>
            <a:r>
              <a:rPr lang="en-US" sz="2400" dirty="0">
                <a:latin typeface="Arial Narrow" panose="020B0606020202030204" pitchFamily="34" charset="0"/>
                <a:cs typeface="Arial" panose="020B0604020202020204" pitchFamily="34" charset="0"/>
              </a:rPr>
              <a:t>No seed of </a:t>
            </a:r>
            <a:r>
              <a:rPr lang="en-US" sz="2400" dirty="0" err="1">
                <a:latin typeface="Arial Narrow" panose="020B0606020202030204" pitchFamily="34" charset="0"/>
                <a:cs typeface="Arial" panose="020B0604020202020204" pitchFamily="34" charset="0"/>
              </a:rPr>
              <a:t>Coniah</a:t>
            </a:r>
            <a:r>
              <a:rPr lang="en-US" sz="2400" dirty="0">
                <a:latin typeface="Arial Narrow" panose="020B0606020202030204" pitchFamily="34" charset="0"/>
                <a:cs typeface="Arial" panose="020B0604020202020204" pitchFamily="34" charset="0"/>
              </a:rPr>
              <a:t> shall rule any more in Judah (22:24-27)</a:t>
            </a:r>
          </a:p>
          <a:p>
            <a:pPr marL="914400" lvl="1" indent="-457200">
              <a:buFont typeface="+mj-lt"/>
              <a:buAutoNum type="alphaLcPeriod"/>
            </a:pPr>
            <a:r>
              <a:rPr lang="en-US" sz="2400" dirty="0">
                <a:latin typeface="Arial Narrow" panose="020B0606020202030204" pitchFamily="34" charset="0"/>
                <a:cs typeface="Arial" panose="020B0604020202020204" pitchFamily="34" charset="0"/>
              </a:rPr>
              <a:t>Woe to the false prophets (23:11, 13, 14, 17)</a:t>
            </a:r>
          </a:p>
        </p:txBody>
      </p:sp>
    </p:spTree>
    <p:extLst>
      <p:ext uri="{BB962C8B-B14F-4D97-AF65-F5344CB8AC3E}">
        <p14:creationId xmlns:p14="http://schemas.microsoft.com/office/powerpoint/2010/main" val="39453086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A63A735-D1C7-4F4E-9737-7A44E3A95C99}"/>
              </a:ext>
            </a:extLst>
          </p:cNvPr>
          <p:cNvSpPr/>
          <p:nvPr/>
        </p:nvSpPr>
        <p:spPr>
          <a:xfrm>
            <a:off x="990600" y="4876800"/>
            <a:ext cx="3095625" cy="48577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5663089"/>
          </a:xfrm>
          <a:prstGeom prst="rect">
            <a:avLst/>
          </a:prstGeom>
          <a:noFill/>
        </p:spPr>
        <p:txBody>
          <a:bodyPr wrap="square" rtlCol="0">
            <a:spAutoFit/>
          </a:bodyPr>
          <a:lstStyle/>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971550" lvl="1" indent="-514350">
              <a:buFont typeface="+mj-lt"/>
              <a:buAutoNum type="alphaUcPeriod"/>
            </a:pPr>
            <a:endParaRPr lang="en-US" sz="1000" i="1" dirty="0">
              <a:latin typeface="Arial Narrow" pitchFamily="34" charset="0"/>
            </a:endParaRPr>
          </a:p>
          <a:p>
            <a:pPr marL="971550" lvl="1" indent="-514350">
              <a:buFont typeface="+mj-lt"/>
              <a:buAutoNum type="alphaUcPeriod"/>
            </a:pPr>
            <a:r>
              <a:rPr lang="en-US" sz="2400" i="1" dirty="0">
                <a:latin typeface="Arial Narrow" pitchFamily="34" charset="0"/>
              </a:rPr>
              <a:t>Condemnation </a:t>
            </a:r>
            <a:r>
              <a:rPr lang="en-US" sz="2400" dirty="0">
                <a:latin typeface="Arial Narrow" pitchFamily="34" charset="0"/>
              </a:rPr>
              <a:t>(2-24)</a:t>
            </a:r>
          </a:p>
          <a:p>
            <a:pPr marL="1428750" lvl="2" indent="-514350">
              <a:buFont typeface="+mj-lt"/>
              <a:buAutoNum type="arabicPeriod"/>
            </a:pPr>
            <a:r>
              <a:rPr lang="en-US" sz="2400" dirty="0">
                <a:latin typeface="Arial Narrow" pitchFamily="34" charset="0"/>
              </a:rPr>
              <a:t>The national generally (2-20)</a:t>
            </a:r>
          </a:p>
          <a:p>
            <a:pPr marL="1885950" lvl="3" indent="-514350">
              <a:buFont typeface="+mj-lt"/>
              <a:buAutoNum type="alphaLcPeriod"/>
            </a:pPr>
            <a:r>
              <a:rPr lang="en-US" sz="2400" dirty="0">
                <a:latin typeface="Arial Narrow" pitchFamily="34" charset="0"/>
              </a:rPr>
              <a:t>Indictment against Judah (2:1 – 3:5)</a:t>
            </a:r>
          </a:p>
          <a:p>
            <a:pPr marL="1885950" lvl="3" indent="-514350">
              <a:buFont typeface="+mj-lt"/>
              <a:buAutoNum type="alphaLcPeriod"/>
            </a:pPr>
            <a:r>
              <a:rPr lang="en-US" sz="2400" dirty="0">
                <a:latin typeface="Arial Narrow" pitchFamily="34" charset="0"/>
              </a:rPr>
              <a:t>Plea for repentance (3:6 – 6:30)</a:t>
            </a:r>
          </a:p>
          <a:p>
            <a:pPr marL="1885950" lvl="3" indent="-514350">
              <a:buFont typeface="+mj-lt"/>
              <a:buAutoNum type="alphaLcPeriod"/>
            </a:pPr>
            <a:r>
              <a:rPr lang="en-US" sz="2400" dirty="0">
                <a:latin typeface="Arial Narrow" pitchFamily="34" charset="0"/>
              </a:rPr>
              <a:t>False religion &amp; its deception (7-10)</a:t>
            </a:r>
          </a:p>
          <a:p>
            <a:pPr marL="2343150" lvl="4" indent="-514350">
              <a:buFont typeface="Arial" panose="020B0604020202020204" pitchFamily="34" charset="0"/>
              <a:buChar char="•"/>
            </a:pPr>
            <a:r>
              <a:rPr lang="en-US" sz="2000" dirty="0">
                <a:latin typeface="Arial Narrow" pitchFamily="34" charset="0"/>
              </a:rPr>
              <a:t>The temple message</a:t>
            </a:r>
          </a:p>
          <a:p>
            <a:pPr marL="2343150" lvl="4" indent="-514350">
              <a:buFont typeface="Arial" panose="020B0604020202020204" pitchFamily="34" charset="0"/>
              <a:buChar char="•"/>
            </a:pPr>
            <a:r>
              <a:rPr lang="en-US" sz="2000" dirty="0">
                <a:latin typeface="Arial Narrow" pitchFamily="34" charset="0"/>
              </a:rPr>
              <a:t>Hypocrisy</a:t>
            </a:r>
          </a:p>
          <a:p>
            <a:pPr marL="1885950" lvl="3" indent="-514350">
              <a:buFont typeface="+mj-lt"/>
              <a:buAutoNum type="alphaLcPeriod"/>
            </a:pPr>
            <a:r>
              <a:rPr lang="en-US" sz="2400" dirty="0">
                <a:latin typeface="Arial Narrow" pitchFamily="34" charset="0"/>
              </a:rPr>
              <a:t>Consequences of Judah’s rejection of God’s covenant (11-20)</a:t>
            </a:r>
          </a:p>
          <a:p>
            <a:pPr marL="1428750" lvl="2" indent="-514350">
              <a:buFont typeface="+mj-lt"/>
              <a:buAutoNum type="arabicPeriod"/>
            </a:pPr>
            <a:r>
              <a:rPr lang="en-US" sz="2400" dirty="0">
                <a:latin typeface="Arial Narrow" pitchFamily="34" charset="0"/>
              </a:rPr>
              <a:t>The leaders specifically (21-24)</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Captivity </a:t>
            </a:r>
            <a:r>
              <a:rPr lang="en-US" sz="2400" dirty="0">
                <a:latin typeface="Arial Narrow" pitchFamily="34" charset="0"/>
              </a:rPr>
              <a:t>(25-29)</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Restoration </a:t>
            </a:r>
            <a:r>
              <a:rPr lang="en-US" sz="2400" dirty="0">
                <a:latin typeface="Arial Narrow" pitchFamily="34" charset="0"/>
              </a:rPr>
              <a:t>(30-33)</a:t>
            </a:r>
          </a:p>
        </p:txBody>
      </p:sp>
    </p:spTree>
    <p:extLst>
      <p:ext uri="{BB962C8B-B14F-4D97-AF65-F5344CB8AC3E}">
        <p14:creationId xmlns:p14="http://schemas.microsoft.com/office/powerpoint/2010/main" val="39002071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3972FE-C180-427B-8754-96CCEE6C3EFA}"/>
              </a:ext>
            </a:extLst>
          </p:cNvPr>
          <p:cNvSpPr txBox="1"/>
          <p:nvPr/>
        </p:nvSpPr>
        <p:spPr>
          <a:xfrm>
            <a:off x="628650" y="733425"/>
            <a:ext cx="7943850" cy="4154984"/>
          </a:xfrm>
          <a:prstGeom prst="rect">
            <a:avLst/>
          </a:prstGeom>
          <a:noFill/>
        </p:spPr>
        <p:txBody>
          <a:bodyPr wrap="square" rtlCol="0">
            <a:spAutoFit/>
          </a:bodyPr>
          <a:lstStyle/>
          <a:p>
            <a:pPr marL="457200" indent="-457200" algn="l">
              <a:buFont typeface="+mj-lt"/>
              <a:buAutoNum type="alphaUcPeriod" startAt="2"/>
            </a:pPr>
            <a:r>
              <a:rPr lang="en-US" sz="2400" dirty="0">
                <a:latin typeface="Arial Narrow" panose="020B0606020202030204" pitchFamily="34" charset="0"/>
                <a:cs typeface="Arial" panose="020B0604020202020204" pitchFamily="34" charset="0"/>
              </a:rPr>
              <a:t>Captivity (25-29)</a:t>
            </a:r>
          </a:p>
          <a:p>
            <a:pPr marL="914400" lvl="1" indent="-457200">
              <a:buFont typeface="+mj-lt"/>
              <a:buAutoNum type="arabicPeriod"/>
            </a:pPr>
            <a:r>
              <a:rPr lang="en-US" sz="2400" dirty="0">
                <a:latin typeface="Arial Narrow" panose="020B0606020202030204" pitchFamily="34" charset="0"/>
                <a:cs typeface="Arial" panose="020B0604020202020204" pitchFamily="34" charset="0"/>
              </a:rPr>
              <a:t>Will spend 70 years in captivity (25:8-14)</a:t>
            </a:r>
          </a:p>
          <a:p>
            <a:pPr marL="914400" lvl="1" indent="-457200">
              <a:buFont typeface="+mj-lt"/>
              <a:buAutoNum type="arabicPeriod"/>
            </a:pPr>
            <a:r>
              <a:rPr lang="en-US" sz="2400" dirty="0">
                <a:latin typeface="Arial Narrow" panose="020B0606020202030204" pitchFamily="34" charset="0"/>
                <a:cs typeface="Arial" panose="020B0604020202020204" pitchFamily="34" charset="0"/>
              </a:rPr>
              <a:t>Judge the nations (25:14-38)</a:t>
            </a:r>
          </a:p>
          <a:p>
            <a:pPr marL="914400" lvl="1" indent="-457200">
              <a:buFont typeface="+mj-lt"/>
              <a:buAutoNum type="arabicPeriod"/>
            </a:pPr>
            <a:r>
              <a:rPr lang="en-US" sz="2400" dirty="0">
                <a:latin typeface="Arial Narrow" panose="020B0606020202030204" pitchFamily="34" charset="0"/>
                <a:cs typeface="Arial" panose="020B0604020202020204" pitchFamily="34" charset="0"/>
              </a:rPr>
              <a:t>Jeremiah’s faithfulness in spite of danger (26)</a:t>
            </a:r>
          </a:p>
          <a:p>
            <a:pPr marL="1371600" lvl="2" indent="-457200">
              <a:buFont typeface="Arial" panose="020B0604020202020204" pitchFamily="34" charset="0"/>
              <a:buChar char="•"/>
            </a:pPr>
            <a:r>
              <a:rPr lang="en-US" sz="2000" i="1" dirty="0">
                <a:latin typeface="Arial Narrow" panose="020B0606020202030204" pitchFamily="34" charset="0"/>
                <a:cs typeface="Arial" panose="020B0604020202020204" pitchFamily="34" charset="0"/>
              </a:rPr>
              <a:t>Sermon at temple (vv. 1-7)</a:t>
            </a:r>
          </a:p>
          <a:p>
            <a:pPr marL="1371600" lvl="2" indent="-457200">
              <a:buFont typeface="Arial" panose="020B0604020202020204" pitchFamily="34" charset="0"/>
              <a:buChar char="•"/>
            </a:pPr>
            <a:r>
              <a:rPr lang="en-US" sz="2000" i="1" dirty="0">
                <a:latin typeface="Arial Narrow" panose="020B0606020202030204" pitchFamily="34" charset="0"/>
                <a:cs typeface="Arial" panose="020B0604020202020204" pitchFamily="34" charset="0"/>
              </a:rPr>
              <a:t>Arrested, threatened, yet pressed on (vv. 8-19)</a:t>
            </a:r>
          </a:p>
          <a:p>
            <a:pPr marL="914400" lvl="1" indent="-457200">
              <a:buFont typeface="+mj-lt"/>
              <a:buAutoNum type="arabicPeriod"/>
            </a:pPr>
            <a:r>
              <a:rPr lang="en-US" sz="2400" dirty="0">
                <a:latin typeface="Arial Narrow" panose="020B0606020202030204" pitchFamily="34" charset="0"/>
                <a:cs typeface="Arial" panose="020B0604020202020204" pitchFamily="34" charset="0"/>
              </a:rPr>
              <a:t>Babylon will be a yoke upon Judah &amp; other nations (27)</a:t>
            </a:r>
          </a:p>
          <a:p>
            <a:pPr marL="914400" lvl="1" indent="-457200">
              <a:buFont typeface="+mj-lt"/>
              <a:buAutoNum type="arabicPeriod"/>
            </a:pPr>
            <a:r>
              <a:rPr lang="en-US" sz="2400" dirty="0">
                <a:latin typeface="Arial Narrow" panose="020B0606020202030204" pitchFamily="34" charset="0"/>
                <a:cs typeface="Arial" panose="020B0604020202020204" pitchFamily="34" charset="0"/>
              </a:rPr>
              <a:t>Jeremiah’s letter to the captives (29)</a:t>
            </a:r>
          </a:p>
          <a:p>
            <a:pPr marL="1371600" lvl="2" indent="-457200">
              <a:buFont typeface="Arial" panose="020B0604020202020204" pitchFamily="34" charset="0"/>
              <a:buChar char="•"/>
            </a:pPr>
            <a:r>
              <a:rPr lang="en-US" sz="2000" i="1" dirty="0">
                <a:latin typeface="Arial Narrow" panose="020B0606020202030204" pitchFamily="34" charset="0"/>
                <a:cs typeface="Arial" panose="020B0604020202020204" pitchFamily="34" charset="0"/>
              </a:rPr>
              <a:t>Peaceful submission – be good citizens (v. 7)</a:t>
            </a:r>
          </a:p>
          <a:p>
            <a:pPr marL="1371600" lvl="2" indent="-457200">
              <a:buFont typeface="Arial" panose="020B0604020202020204" pitchFamily="34" charset="0"/>
              <a:buChar char="•"/>
            </a:pPr>
            <a:r>
              <a:rPr lang="en-US" sz="2000" i="1" dirty="0">
                <a:latin typeface="Arial Narrow" panose="020B0606020202030204" pitchFamily="34" charset="0"/>
                <a:cs typeface="Arial" panose="020B0604020202020204" pitchFamily="34" charset="0"/>
              </a:rPr>
              <a:t>Will be there 70 years (v. 10)</a:t>
            </a:r>
          </a:p>
          <a:p>
            <a:pPr marL="1371600" lvl="2" indent="-457200">
              <a:buFont typeface="Arial" panose="020B0604020202020204" pitchFamily="34" charset="0"/>
              <a:buChar char="•"/>
            </a:pPr>
            <a:r>
              <a:rPr lang="en-US" sz="2000" i="1" dirty="0">
                <a:latin typeface="Arial Narrow" panose="020B0606020202030204" pitchFamily="34" charset="0"/>
                <a:cs typeface="Arial" panose="020B0604020202020204" pitchFamily="34" charset="0"/>
              </a:rPr>
              <a:t>Punishment upon those left (vv. 16-17)</a:t>
            </a:r>
          </a:p>
          <a:p>
            <a:pPr marL="1371600" lvl="2" indent="-457200">
              <a:buFont typeface="Arial" panose="020B0604020202020204" pitchFamily="34" charset="0"/>
              <a:buChar char="•"/>
            </a:pPr>
            <a:r>
              <a:rPr lang="en-US" sz="2000" i="1" dirty="0">
                <a:latin typeface="Arial Narrow" panose="020B0606020202030204" pitchFamily="34" charset="0"/>
                <a:cs typeface="Arial" panose="020B0604020202020204" pitchFamily="34" charset="0"/>
              </a:rPr>
              <a:t>Lying prophets will be delivered to the king of Babylon (vv. 20-32)</a:t>
            </a:r>
          </a:p>
        </p:txBody>
      </p:sp>
    </p:spTree>
    <p:extLst>
      <p:ext uri="{BB962C8B-B14F-4D97-AF65-F5344CB8AC3E}">
        <p14:creationId xmlns:p14="http://schemas.microsoft.com/office/powerpoint/2010/main" val="17346317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fade">
                                      <p:cBhvr>
                                        <p:cTn id="26" dur="1000"/>
                                        <p:tgtEl>
                                          <p:spTgt spid="2">
                                            <p:txEl>
                                              <p:pRg st="4" end="4"/>
                                            </p:txEl>
                                          </p:spTgt>
                                        </p:tgtEl>
                                      </p:cBhvr>
                                    </p:animEffect>
                                    <p:anim calcmode="lin" valueType="num">
                                      <p:cBhvr>
                                        <p:cTn id="27"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fade">
                                      <p:cBhvr>
                                        <p:cTn id="31" dur="1000"/>
                                        <p:tgtEl>
                                          <p:spTgt spid="2">
                                            <p:txEl>
                                              <p:pRg st="5" end="5"/>
                                            </p:txEl>
                                          </p:spTgt>
                                        </p:tgtEl>
                                      </p:cBhvr>
                                    </p:animEffect>
                                    <p:anim calcmode="lin" valueType="num">
                                      <p:cBhvr>
                                        <p:cTn id="3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
                                            <p:txEl>
                                              <p:pRg st="6" end="6"/>
                                            </p:txEl>
                                          </p:spTgt>
                                        </p:tgtEl>
                                        <p:attrNameLst>
                                          <p:attrName>style.visibility</p:attrName>
                                        </p:attrNameLst>
                                      </p:cBhvr>
                                      <p:to>
                                        <p:strVal val="visible"/>
                                      </p:to>
                                    </p:set>
                                    <p:animEffect transition="in" filter="fade">
                                      <p:cBhvr>
                                        <p:cTn id="38" dur="1000"/>
                                        <p:tgtEl>
                                          <p:spTgt spid="2">
                                            <p:txEl>
                                              <p:pRg st="6" end="6"/>
                                            </p:txEl>
                                          </p:spTgt>
                                        </p:tgtEl>
                                      </p:cBhvr>
                                    </p:animEffect>
                                    <p:anim calcmode="lin" valueType="num">
                                      <p:cBhvr>
                                        <p:cTn id="3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Effect transition="in" filter="fade">
                                      <p:cBhvr>
                                        <p:cTn id="45" dur="1000"/>
                                        <p:tgtEl>
                                          <p:spTgt spid="2">
                                            <p:txEl>
                                              <p:pRg st="7" end="7"/>
                                            </p:txEl>
                                          </p:spTgt>
                                        </p:tgtEl>
                                      </p:cBhvr>
                                    </p:animEffect>
                                    <p:anim calcmode="lin" valueType="num">
                                      <p:cBhvr>
                                        <p:cTn id="46"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
                                            <p:txEl>
                                              <p:pRg st="8" end="8"/>
                                            </p:txEl>
                                          </p:spTgt>
                                        </p:tgtEl>
                                        <p:attrNameLst>
                                          <p:attrName>style.visibility</p:attrName>
                                        </p:attrNameLst>
                                      </p:cBhvr>
                                      <p:to>
                                        <p:strVal val="visible"/>
                                      </p:to>
                                    </p:set>
                                    <p:animEffect transition="in" filter="fade">
                                      <p:cBhvr>
                                        <p:cTn id="50" dur="1000"/>
                                        <p:tgtEl>
                                          <p:spTgt spid="2">
                                            <p:txEl>
                                              <p:pRg st="8" end="8"/>
                                            </p:txEl>
                                          </p:spTgt>
                                        </p:tgtEl>
                                      </p:cBhvr>
                                    </p:animEffect>
                                    <p:anim calcmode="lin" valueType="num">
                                      <p:cBhvr>
                                        <p:cTn id="51"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2"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Effect transition="in" filter="fade">
                                      <p:cBhvr>
                                        <p:cTn id="55" dur="1000"/>
                                        <p:tgtEl>
                                          <p:spTgt spid="2">
                                            <p:txEl>
                                              <p:pRg st="9" end="9"/>
                                            </p:txEl>
                                          </p:spTgt>
                                        </p:tgtEl>
                                      </p:cBhvr>
                                    </p:animEffect>
                                    <p:anim calcmode="lin" valueType="num">
                                      <p:cBhvr>
                                        <p:cTn id="56"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
                                            <p:txEl>
                                              <p:pRg st="10" end="10"/>
                                            </p:txEl>
                                          </p:spTgt>
                                        </p:tgtEl>
                                        <p:attrNameLst>
                                          <p:attrName>style.visibility</p:attrName>
                                        </p:attrNameLst>
                                      </p:cBhvr>
                                      <p:to>
                                        <p:strVal val="visible"/>
                                      </p:to>
                                    </p:set>
                                    <p:animEffect transition="in" filter="fade">
                                      <p:cBhvr>
                                        <p:cTn id="60" dur="1000"/>
                                        <p:tgtEl>
                                          <p:spTgt spid="2">
                                            <p:txEl>
                                              <p:pRg st="10" end="10"/>
                                            </p:txEl>
                                          </p:spTgt>
                                        </p:tgtEl>
                                      </p:cBhvr>
                                    </p:animEffect>
                                    <p:anim calcmode="lin" valueType="num">
                                      <p:cBhvr>
                                        <p:cTn id="61"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2"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
                                            <p:txEl>
                                              <p:pRg st="11" end="11"/>
                                            </p:txEl>
                                          </p:spTgt>
                                        </p:tgtEl>
                                        <p:attrNameLst>
                                          <p:attrName>style.visibility</p:attrName>
                                        </p:attrNameLst>
                                      </p:cBhvr>
                                      <p:to>
                                        <p:strVal val="visible"/>
                                      </p:to>
                                    </p:set>
                                    <p:animEffect transition="in" filter="fade">
                                      <p:cBhvr>
                                        <p:cTn id="65" dur="1000"/>
                                        <p:tgtEl>
                                          <p:spTgt spid="2">
                                            <p:txEl>
                                              <p:pRg st="11" end="11"/>
                                            </p:txEl>
                                          </p:spTgt>
                                        </p:tgtEl>
                                      </p:cBhvr>
                                    </p:animEffect>
                                    <p:anim calcmode="lin" valueType="num">
                                      <p:cBhvr>
                                        <p:cTn id="66"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7"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A63A735-D1C7-4F4E-9737-7A44E3A95C99}"/>
              </a:ext>
            </a:extLst>
          </p:cNvPr>
          <p:cNvSpPr/>
          <p:nvPr/>
        </p:nvSpPr>
        <p:spPr>
          <a:xfrm>
            <a:off x="1133475" y="5618186"/>
            <a:ext cx="3133725" cy="48577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5663089"/>
          </a:xfrm>
          <a:prstGeom prst="rect">
            <a:avLst/>
          </a:prstGeom>
          <a:noFill/>
        </p:spPr>
        <p:txBody>
          <a:bodyPr wrap="square" rtlCol="0">
            <a:spAutoFit/>
          </a:bodyPr>
          <a:lstStyle/>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971550" lvl="1" indent="-514350">
              <a:buFont typeface="+mj-lt"/>
              <a:buAutoNum type="alphaUcPeriod"/>
            </a:pPr>
            <a:endParaRPr lang="en-US" sz="1000" i="1" dirty="0">
              <a:latin typeface="Arial Narrow" pitchFamily="34" charset="0"/>
            </a:endParaRPr>
          </a:p>
          <a:p>
            <a:pPr marL="971550" lvl="1" indent="-514350">
              <a:buFont typeface="+mj-lt"/>
              <a:buAutoNum type="alphaUcPeriod"/>
            </a:pPr>
            <a:r>
              <a:rPr lang="en-US" sz="2400" i="1" dirty="0">
                <a:latin typeface="Arial Narrow" pitchFamily="34" charset="0"/>
              </a:rPr>
              <a:t>Condemnation </a:t>
            </a:r>
            <a:r>
              <a:rPr lang="en-US" sz="2400" dirty="0">
                <a:latin typeface="Arial Narrow" pitchFamily="34" charset="0"/>
              </a:rPr>
              <a:t>(2-24)</a:t>
            </a:r>
          </a:p>
          <a:p>
            <a:pPr marL="1428750" lvl="2" indent="-514350">
              <a:buFont typeface="+mj-lt"/>
              <a:buAutoNum type="arabicPeriod"/>
            </a:pPr>
            <a:r>
              <a:rPr lang="en-US" sz="2400" dirty="0">
                <a:latin typeface="Arial Narrow" pitchFamily="34" charset="0"/>
              </a:rPr>
              <a:t>The national generally (2-20)</a:t>
            </a:r>
          </a:p>
          <a:p>
            <a:pPr marL="1885950" lvl="3" indent="-514350">
              <a:buFont typeface="+mj-lt"/>
              <a:buAutoNum type="alphaLcPeriod"/>
            </a:pPr>
            <a:r>
              <a:rPr lang="en-US" sz="2400" dirty="0">
                <a:latin typeface="Arial Narrow" pitchFamily="34" charset="0"/>
              </a:rPr>
              <a:t>Indictment against Judah (2:1 – 3:5)</a:t>
            </a:r>
          </a:p>
          <a:p>
            <a:pPr marL="1885950" lvl="3" indent="-514350">
              <a:buFont typeface="+mj-lt"/>
              <a:buAutoNum type="alphaLcPeriod"/>
            </a:pPr>
            <a:r>
              <a:rPr lang="en-US" sz="2400" dirty="0">
                <a:latin typeface="Arial Narrow" pitchFamily="34" charset="0"/>
              </a:rPr>
              <a:t>Plea for repentance (3:6 – 6:30)</a:t>
            </a:r>
          </a:p>
          <a:p>
            <a:pPr marL="1885950" lvl="3" indent="-514350">
              <a:buFont typeface="+mj-lt"/>
              <a:buAutoNum type="alphaLcPeriod"/>
            </a:pPr>
            <a:r>
              <a:rPr lang="en-US" sz="2400" dirty="0">
                <a:latin typeface="Arial Narrow" pitchFamily="34" charset="0"/>
              </a:rPr>
              <a:t>False religion &amp; its deception (7-10)</a:t>
            </a:r>
          </a:p>
          <a:p>
            <a:pPr marL="2343150" lvl="4" indent="-514350">
              <a:buFont typeface="Arial" panose="020B0604020202020204" pitchFamily="34" charset="0"/>
              <a:buChar char="•"/>
            </a:pPr>
            <a:r>
              <a:rPr lang="en-US" sz="2000" dirty="0">
                <a:latin typeface="Arial Narrow" pitchFamily="34" charset="0"/>
              </a:rPr>
              <a:t>The temple message</a:t>
            </a:r>
          </a:p>
          <a:p>
            <a:pPr marL="2343150" lvl="4" indent="-514350">
              <a:buFont typeface="Arial" panose="020B0604020202020204" pitchFamily="34" charset="0"/>
              <a:buChar char="•"/>
            </a:pPr>
            <a:r>
              <a:rPr lang="en-US" sz="2000" dirty="0">
                <a:latin typeface="Arial Narrow" pitchFamily="34" charset="0"/>
              </a:rPr>
              <a:t>Hypocrisy</a:t>
            </a:r>
          </a:p>
          <a:p>
            <a:pPr marL="1885950" lvl="3" indent="-514350">
              <a:buFont typeface="+mj-lt"/>
              <a:buAutoNum type="alphaLcPeriod"/>
            </a:pPr>
            <a:r>
              <a:rPr lang="en-US" sz="2400" dirty="0">
                <a:latin typeface="Arial Narrow" pitchFamily="34" charset="0"/>
              </a:rPr>
              <a:t>Consequences of Judah’s rejection of God’s covenant (11-20)</a:t>
            </a:r>
          </a:p>
          <a:p>
            <a:pPr marL="1428750" lvl="2" indent="-514350">
              <a:buFont typeface="+mj-lt"/>
              <a:buAutoNum type="arabicPeriod"/>
            </a:pPr>
            <a:r>
              <a:rPr lang="en-US" sz="2400" dirty="0">
                <a:latin typeface="Arial Narrow" pitchFamily="34" charset="0"/>
              </a:rPr>
              <a:t>The leaders specifically (21-24)</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Captivity </a:t>
            </a:r>
            <a:r>
              <a:rPr lang="en-US" sz="2400" dirty="0">
                <a:latin typeface="Arial Narrow" pitchFamily="34" charset="0"/>
              </a:rPr>
              <a:t>(25-29)</a:t>
            </a:r>
          </a:p>
          <a:p>
            <a:pPr marL="971550" lvl="1" indent="-514350">
              <a:buFont typeface="+mj-lt"/>
              <a:buAutoNum type="alphaUcPeriod"/>
            </a:pPr>
            <a:endParaRPr lang="en-US" sz="2400" i="1" dirty="0">
              <a:latin typeface="Arial Narrow" pitchFamily="34" charset="0"/>
            </a:endParaRPr>
          </a:p>
          <a:p>
            <a:pPr marL="971550" lvl="1" indent="-514350">
              <a:buFont typeface="+mj-lt"/>
              <a:buAutoNum type="alphaUcPeriod"/>
            </a:pPr>
            <a:r>
              <a:rPr lang="en-US" sz="2400" i="1" dirty="0">
                <a:latin typeface="Arial Narrow" pitchFamily="34" charset="0"/>
              </a:rPr>
              <a:t>Restoration </a:t>
            </a:r>
            <a:r>
              <a:rPr lang="en-US" sz="2400" dirty="0">
                <a:latin typeface="Arial Narrow" pitchFamily="34" charset="0"/>
              </a:rPr>
              <a:t>(30-33)</a:t>
            </a:r>
          </a:p>
        </p:txBody>
      </p:sp>
    </p:spTree>
    <p:extLst>
      <p:ext uri="{BB962C8B-B14F-4D97-AF65-F5344CB8AC3E}">
        <p14:creationId xmlns:p14="http://schemas.microsoft.com/office/powerpoint/2010/main" val="27498871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3972FE-C180-427B-8754-96CCEE6C3EFA}"/>
              </a:ext>
            </a:extLst>
          </p:cNvPr>
          <p:cNvSpPr txBox="1"/>
          <p:nvPr/>
        </p:nvSpPr>
        <p:spPr>
          <a:xfrm>
            <a:off x="628650" y="733425"/>
            <a:ext cx="7943850" cy="1938992"/>
          </a:xfrm>
          <a:prstGeom prst="rect">
            <a:avLst/>
          </a:prstGeom>
          <a:noFill/>
        </p:spPr>
        <p:txBody>
          <a:bodyPr wrap="square" rtlCol="0">
            <a:spAutoFit/>
          </a:bodyPr>
          <a:lstStyle/>
          <a:p>
            <a:pPr marL="457200" indent="-457200" algn="l">
              <a:buFont typeface="+mj-lt"/>
              <a:buAutoNum type="alphaUcPeriod" startAt="3"/>
            </a:pPr>
            <a:r>
              <a:rPr lang="en-US" sz="2400" dirty="0">
                <a:latin typeface="Arial Narrow" panose="020B0606020202030204" pitchFamily="34" charset="0"/>
                <a:cs typeface="Arial" panose="020B0604020202020204" pitchFamily="34" charset="0"/>
              </a:rPr>
              <a:t>Restoration (30-33)</a:t>
            </a:r>
          </a:p>
          <a:p>
            <a:pPr marL="914400" lvl="1" indent="-457200">
              <a:buFont typeface="+mj-lt"/>
              <a:buAutoNum type="arabicPeriod"/>
            </a:pPr>
            <a:r>
              <a:rPr lang="en-US" sz="2400" dirty="0">
                <a:latin typeface="Arial Narrow" panose="020B0606020202030204" pitchFamily="34" charset="0"/>
                <a:cs typeface="Arial" panose="020B0604020202020204" pitchFamily="34" charset="0"/>
              </a:rPr>
              <a:t>Israel and Judah are promised to return to the land (30:3, 8)</a:t>
            </a:r>
          </a:p>
          <a:p>
            <a:pPr marL="914400" lvl="1" indent="-457200">
              <a:buFont typeface="+mj-lt"/>
              <a:buAutoNum type="arabicPeriod"/>
            </a:pPr>
            <a:r>
              <a:rPr lang="en-US" sz="2400" dirty="0">
                <a:latin typeface="Arial Narrow" panose="020B0606020202030204" pitchFamily="34" charset="0"/>
                <a:cs typeface="Arial" panose="020B0604020202020204" pitchFamily="34" charset="0"/>
              </a:rPr>
              <a:t>Blessing during the period of restoration (31)</a:t>
            </a:r>
          </a:p>
          <a:p>
            <a:pPr marL="914400" lvl="1" indent="-457200">
              <a:buFont typeface="+mj-lt"/>
              <a:buAutoNum type="arabicPeriod"/>
            </a:pPr>
            <a:r>
              <a:rPr lang="en-US" sz="2400" dirty="0">
                <a:latin typeface="Arial Narrow" panose="020B0606020202030204" pitchFamily="34" charset="0"/>
                <a:cs typeface="Arial" panose="020B0604020202020204" pitchFamily="34" charset="0"/>
              </a:rPr>
              <a:t>Jeremiah buys a field as a promise (32)</a:t>
            </a:r>
          </a:p>
          <a:p>
            <a:pPr marL="914400" lvl="1" indent="-457200">
              <a:buFont typeface="+mj-lt"/>
              <a:buAutoNum type="arabicPeriod"/>
            </a:pPr>
            <a:r>
              <a:rPr lang="en-US" sz="2400" dirty="0">
                <a:latin typeface="Arial Narrow" panose="020B0606020202030204" pitchFamily="34" charset="0"/>
                <a:cs typeface="Arial" panose="020B0604020202020204" pitchFamily="34" charset="0"/>
              </a:rPr>
              <a:t>Future when the Branch comes (33)</a:t>
            </a:r>
          </a:p>
        </p:txBody>
      </p:sp>
    </p:spTree>
    <p:extLst>
      <p:ext uri="{BB962C8B-B14F-4D97-AF65-F5344CB8AC3E}">
        <p14:creationId xmlns:p14="http://schemas.microsoft.com/office/powerpoint/2010/main" val="21809704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43F104-7270-4653-8B07-445CE677C519}"/>
              </a:ext>
            </a:extLst>
          </p:cNvPr>
          <p:cNvSpPr txBox="1"/>
          <p:nvPr/>
        </p:nvSpPr>
        <p:spPr>
          <a:xfrm>
            <a:off x="1071880" y="1442720"/>
            <a:ext cx="7000240" cy="1631216"/>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Jeremiah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Chapters 1-33</a:t>
            </a:r>
          </a:p>
        </p:txBody>
      </p:sp>
      <p:sp>
        <p:nvSpPr>
          <p:cNvPr id="3" name="TextBox 2">
            <a:extLst>
              <a:ext uri="{FF2B5EF4-FFF2-40B4-BE49-F238E27FC236}">
                <a16:creationId xmlns:a16="http://schemas.microsoft.com/office/drawing/2014/main" id="{DB2F5496-CDA6-4AA4-A44D-22126789B033}"/>
              </a:ext>
            </a:extLst>
          </p:cNvPr>
          <p:cNvSpPr txBox="1"/>
          <p:nvPr/>
        </p:nvSpPr>
        <p:spPr>
          <a:xfrm>
            <a:off x="1158240" y="680720"/>
            <a:ext cx="3078480" cy="461665"/>
          </a:xfrm>
          <a:prstGeom prst="rect">
            <a:avLst/>
          </a:prstGeom>
          <a:noFill/>
        </p:spPr>
        <p:txBody>
          <a:bodyPr wrap="square" rtlCol="0">
            <a:spAutoFit/>
          </a:bodyPr>
          <a:lstStyle/>
          <a:p>
            <a:pPr algn="l"/>
            <a:r>
              <a:rPr lang="en-US" sz="2400" dirty="0">
                <a:latin typeface="Arial" panose="020B0604020202020204" pitchFamily="34" charset="0"/>
                <a:cs typeface="Arial" panose="020B0604020202020204" pitchFamily="34" charset="0"/>
              </a:rPr>
              <a:t>Lessons Learned </a:t>
            </a:r>
          </a:p>
        </p:txBody>
      </p:sp>
      <p:sp>
        <p:nvSpPr>
          <p:cNvPr id="4" name="TextBox 3">
            <a:extLst>
              <a:ext uri="{FF2B5EF4-FFF2-40B4-BE49-F238E27FC236}">
                <a16:creationId xmlns:a16="http://schemas.microsoft.com/office/drawing/2014/main" id="{1A61F9B7-99CF-4858-A5EC-2A4ADA9470C3}"/>
              </a:ext>
            </a:extLst>
          </p:cNvPr>
          <p:cNvSpPr txBox="1"/>
          <p:nvPr/>
        </p:nvSpPr>
        <p:spPr>
          <a:xfrm>
            <a:off x="1071880" y="3351828"/>
            <a:ext cx="7000240" cy="2308324"/>
          </a:xfrm>
          <a:prstGeom prst="rect">
            <a:avLst/>
          </a:prstGeom>
          <a:noFill/>
        </p:spPr>
        <p:txBody>
          <a:bodyPr wrap="square" rtlCol="0">
            <a:spAutoFit/>
          </a:bodyPr>
          <a:lstStyle/>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God is in control of the nations</a:t>
            </a:r>
          </a:p>
          <a:p>
            <a:pPr marL="342900" indent="-342900" algn="l">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A nation deteriorates due to disregarding God</a:t>
            </a:r>
          </a:p>
          <a:p>
            <a:pPr marL="342900" indent="-342900" algn="l">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God doesn’t measure service in terms of the results</a:t>
            </a:r>
          </a:p>
          <a:p>
            <a:pPr marL="342900" indent="-342900" algn="l">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People bring punishment upon selves</a:t>
            </a:r>
          </a:p>
        </p:txBody>
      </p:sp>
    </p:spTree>
    <p:extLst>
      <p:ext uri="{BB962C8B-B14F-4D97-AF65-F5344CB8AC3E}">
        <p14:creationId xmlns:p14="http://schemas.microsoft.com/office/powerpoint/2010/main" val="301081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AccentBoxVTI">
  <a:themeElements>
    <a:clrScheme name="AnalogousFromDarkSeedLeftStep">
      <a:dk1>
        <a:srgbClr val="000000"/>
      </a:dk1>
      <a:lt1>
        <a:srgbClr val="FFFFFF"/>
      </a:lt1>
      <a:dk2>
        <a:srgbClr val="243841"/>
      </a:dk2>
      <a:lt2>
        <a:srgbClr val="E8E4E2"/>
      </a:lt2>
      <a:accent1>
        <a:srgbClr val="33A7DD"/>
      </a:accent1>
      <a:accent2>
        <a:srgbClr val="1DB5A6"/>
      </a:accent2>
      <a:accent3>
        <a:srgbClr val="2AB76E"/>
      </a:accent3>
      <a:accent4>
        <a:srgbClr val="1EBA29"/>
      </a:accent4>
      <a:accent5>
        <a:srgbClr val="5BB62A"/>
      </a:accent5>
      <a:accent6>
        <a:srgbClr val="8BAD1C"/>
      </a:accent6>
      <a:hlink>
        <a:srgbClr val="42923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1_AccentBoxVTI">
  <a:themeElements>
    <a:clrScheme name="AnalogousFromDarkSeedLeftStep">
      <a:dk1>
        <a:srgbClr val="000000"/>
      </a:dk1>
      <a:lt1>
        <a:srgbClr val="FFFFFF"/>
      </a:lt1>
      <a:dk2>
        <a:srgbClr val="243841"/>
      </a:dk2>
      <a:lt2>
        <a:srgbClr val="E8E4E2"/>
      </a:lt2>
      <a:accent1>
        <a:srgbClr val="33A7DD"/>
      </a:accent1>
      <a:accent2>
        <a:srgbClr val="1DB5A6"/>
      </a:accent2>
      <a:accent3>
        <a:srgbClr val="2AB76E"/>
      </a:accent3>
      <a:accent4>
        <a:srgbClr val="1EBA29"/>
      </a:accent4>
      <a:accent5>
        <a:srgbClr val="5BB62A"/>
      </a:accent5>
      <a:accent6>
        <a:srgbClr val="8BAD1C"/>
      </a:accent6>
      <a:hlink>
        <a:srgbClr val="42923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err="1" smtClean="0">
            <a:latin typeface="Arial Narrow" panose="020B060602020203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7131</TotalTime>
  <Words>2289</Words>
  <Application>Microsoft Office PowerPoint</Application>
  <PresentationFormat>On-screen Show (4:3)</PresentationFormat>
  <Paragraphs>352</Paragraphs>
  <Slides>36</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36</vt:i4>
      </vt:variant>
    </vt:vector>
  </HeadingPairs>
  <TitlesOfParts>
    <vt:vector size="47" baseType="lpstr">
      <vt:lpstr>Avenir Next LT Pro</vt:lpstr>
      <vt:lpstr>Calibri Light</vt:lpstr>
      <vt:lpstr>Arial</vt:lpstr>
      <vt:lpstr>Arial Nova</vt:lpstr>
      <vt:lpstr>Arial Narrow</vt:lpstr>
      <vt:lpstr>Calibri</vt:lpstr>
      <vt:lpstr>Wingdings</vt:lpstr>
      <vt:lpstr>AccentBoxVTI</vt:lpstr>
      <vt:lpstr>1_AccentBoxVTI</vt:lpstr>
      <vt:lpstr>5_Office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73</cp:revision>
  <cp:lastPrinted>2020-06-14T03:20:17Z</cp:lastPrinted>
  <dcterms:created xsi:type="dcterms:W3CDTF">2020-01-23T16:47:22Z</dcterms:created>
  <dcterms:modified xsi:type="dcterms:W3CDTF">2020-06-14T13:04:52Z</dcterms:modified>
</cp:coreProperties>
</file>