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59" r:id="rId5"/>
    <p:sldId id="278" r:id="rId6"/>
    <p:sldId id="414" r:id="rId7"/>
    <p:sldId id="415" r:id="rId8"/>
    <p:sldId id="256" r:id="rId9"/>
    <p:sldId id="416" r:id="rId10"/>
    <p:sldId id="417" r:id="rId11"/>
    <p:sldId id="271" r:id="rId12"/>
    <p:sldId id="258" r:id="rId13"/>
    <p:sldId id="260" r:id="rId14"/>
    <p:sldId id="418" r:id="rId15"/>
    <p:sldId id="419" r:id="rId16"/>
    <p:sldId id="420" r:id="rId17"/>
    <p:sldId id="262" r:id="rId18"/>
    <p:sldId id="267" r:id="rId19"/>
    <p:sldId id="421" r:id="rId20"/>
    <p:sldId id="422" r:id="rId21"/>
    <p:sldId id="263" r:id="rId22"/>
    <p:sldId id="268" r:id="rId23"/>
    <p:sldId id="423" r:id="rId24"/>
    <p:sldId id="424" r:id="rId25"/>
    <p:sldId id="264" r:id="rId26"/>
    <p:sldId id="269" r:id="rId27"/>
    <p:sldId id="425" r:id="rId28"/>
    <p:sldId id="426" r:id="rId29"/>
    <p:sldId id="265" r:id="rId30"/>
    <p:sldId id="270" r:id="rId31"/>
    <p:sldId id="427" r:id="rId32"/>
    <p:sldId id="428" r:id="rId33"/>
    <p:sldId id="429" r:id="rId34"/>
    <p:sldId id="266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alibri Light" panose="020F0302020204030204" pitchFamily="34" charset="0"/>
      <p:regular r:id="rId40"/>
      <p:italic r:id="rId41"/>
    </p:embeddedFont>
    <p:embeddedFont>
      <p:font typeface="Ink Free" panose="03080402000500000000" pitchFamily="66" charset="0"/>
      <p:regular r:id="rId4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129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4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7.fntdata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1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3.fntdata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96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28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81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90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66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34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17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36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58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35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27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75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69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38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53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4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73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62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70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11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1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68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0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05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45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61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77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71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01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37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99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02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85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128E-3A71-4E8D-B8D0-AF5071D92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589"/>
            <a:ext cx="6858000" cy="238805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95530-F71C-497C-AC37-DBF3C23D8F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491"/>
            <a:ext cx="6858000" cy="165496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C5201-F2A6-402C-832B-50A1E0571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74948-2487-4368-9920-4F46991BE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E1D10-2724-442F-9ADE-42D1BE939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BB94AA-7057-46E1-A976-339CD4F8B83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202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91706-2061-464A-9803-89B5B9B83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25692-FC69-4166-8F6E-2757BDCBC3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BD292-0E23-404E-9664-8C131821A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6F173-6944-46F7-8D6D-3BE684A23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75ECF-0848-4D91-BD04-9F850E38F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CD5F82-BCF4-46EF-803F-D30D499CEA7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9911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4F1B8-3011-4FEA-A570-A4953723B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398"/>
            <a:ext cx="7886700" cy="285239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8A5264-054F-4EB6-99CB-9B9AE481C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009"/>
            <a:ext cx="7886700" cy="150018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65876-227C-4EC7-8AA0-3B285E20D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79B04-34D6-4A12-9449-16236A98A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C4183-2434-4D70-9806-C6FA183B3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FDF9FA-FFF5-4F5C-8243-FE4E85EF767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2917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4FC2B-A9DF-495D-BC3A-E4B9CE8D0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40D08-64A8-42D0-AFBE-AC5AE83885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541"/>
            <a:ext cx="3810000" cy="41144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2786CD-BF2B-48FC-B7A7-3B37698297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541"/>
            <a:ext cx="3810000" cy="41144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18E2E3-E64B-4DC6-B8A7-0C183A8BA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C481F8-E2AF-4AE2-8DB1-1F58DEF7F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15BB3-E47A-4878-87C2-E8518F0D8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A4AD36-4763-4F41-A0F8-7ED0C38CDED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2731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C5199-90C2-473A-A0E3-856295A76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693"/>
            <a:ext cx="7886700" cy="132499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8734A9-C0B5-48DD-A10D-E2FAD583A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9" y="1680482"/>
            <a:ext cx="3868737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D02E31-3F88-4EA6-9726-F1F7042523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9" y="2505416"/>
            <a:ext cx="3868737" cy="36841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BA4A9A-CF4D-430A-ABFB-3342F25519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0482"/>
            <a:ext cx="3887788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A0D2EF-79A2-4D4C-846B-2ACC598738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416"/>
            <a:ext cx="3887788" cy="36841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DA3143-A4BF-400B-9882-38E88A064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AE23F2-80AD-4ECA-8E8D-333B1C579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F07FB-1486-4CBE-ACCF-9B0899FBE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E091C-F9E6-43E0-A053-6C540E8B23B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910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90F2F-B033-42A5-9969-D25415647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67A203-9646-483C-B39A-0B73B1A5B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E4AE49-0E4D-4DE6-890A-1C817D855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A1C333-FFBB-4863-861F-D910001BA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C77A92-7E35-4AB6-8D73-BF04540F98F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8425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684924-B540-4995-99C9-8A7A247CD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3474F2-DD1D-452F-94B4-F89E5AD1B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934FA4-0ADF-48B9-A5C2-A3EC17C90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B610D5-E2E8-46B5-A10E-39B8D65BC6D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935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CA5BB-8CE7-422F-A6B3-FF94F57C8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03E29-1A81-4DE5-B090-EC296FCF3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CB175-CF3F-44CC-8390-2B8774A712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7A009-CC75-4804-B441-440036C2F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DA9B44-CFA2-4382-8F4B-B7EF30145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7AD659-E3AC-49C8-9BA7-9D909C4E4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2EE73F-FADE-4564-A8FE-CDA8C0B8CED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192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40EA6-5C11-4DF4-911A-2AAEC1FB5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E0B754-B45B-4ED9-971A-2162558D26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20FC3-EAE8-4D4A-9008-139AD6C5C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908D62-AE9D-495A-A44E-980F82BCD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BFDEA3-2044-4917-ADF0-3F9F2D3A1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244C25-C5B4-4AE8-8B04-3AB64414C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54D745-E942-4A24-A206-254F675AEFD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8073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E2C8A-B893-4221-973A-7529B8346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C639D2-E9CF-4A6C-8E8A-E448B7011D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92A0B-43EC-4C16-8CFA-163BAA80C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EBF66-3FDB-4F03-951C-3BBBA88A6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E8A7B-918D-4351-9A85-CD5F71F49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D41389-F7B3-496F-8AF5-F7E2AD69CB3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5924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1623D3-507F-4E6C-B764-33316F55BA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163286"/>
            <a:ext cx="1943100" cy="59327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0E0C4E-8B5A-4B32-9991-3E0E1F467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163286"/>
            <a:ext cx="5676900" cy="593271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64F20-4C15-4E3F-9BC1-CCCED0826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84AB7-505A-4565-835E-01997776B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F2B59D-95C8-49B9-9463-0FC157E70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AF0A2-B54D-45A2-92B1-F2A2EDD61D6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494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F055C8-970F-4D6C-95B6-EA52C808F7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6687" r="2552"/>
          <a:stretch/>
        </p:blipFill>
        <p:spPr>
          <a:xfrm>
            <a:off x="1" y="0"/>
            <a:ext cx="9144000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92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F055C8-970F-4D6C-95B6-EA52C808F7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lum bright="70000" contrast="-70000"/>
          </a:blip>
          <a:srcRect l="6687" r="2552"/>
          <a:stretch/>
        </p:blipFill>
        <p:spPr>
          <a:xfrm>
            <a:off x="1" y="0"/>
            <a:ext cx="9144000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0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95B02-9F78-4ABD-B499-D51A66CB3F42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C760C-8D17-45F0-B457-C955BD1EAF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483C2DC-5884-4B03-8EBF-895F2BF1D096}"/>
              </a:ext>
            </a:extLst>
          </p:cNvPr>
          <p:cNvSpPr/>
          <p:nvPr userDrawn="1"/>
        </p:nvSpPr>
        <p:spPr>
          <a:xfrm>
            <a:off x="80962" y="109537"/>
            <a:ext cx="2728913" cy="6638925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A72E68-D274-464C-8C0F-0DD7190819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6687" r="2552"/>
          <a:stretch/>
        </p:blipFill>
        <p:spPr>
          <a:xfrm>
            <a:off x="26193" y="4526413"/>
            <a:ext cx="2728913" cy="20267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2825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804944C-E098-4A1B-B1D8-3A8FDBDA11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63286"/>
            <a:ext cx="7772400" cy="32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C0D5234-0951-4293-93F3-0F47327C4E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541"/>
            <a:ext cx="7772400" cy="4114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C55B0CB-EFED-478D-B8CD-4D46965ACE8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3695014-44C9-403C-9930-937AB1C685D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9081"/>
            <a:ext cx="28956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EFE30A7-6EBA-4C7F-8388-4AB02877151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B640023-8530-4341-B21A-756B8B34E36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6626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366F60-516B-4FA9-8AC3-056A7581E424}"/>
              </a:ext>
            </a:extLst>
          </p:cNvPr>
          <p:cNvSpPr txBox="1"/>
          <p:nvPr/>
        </p:nvSpPr>
        <p:spPr>
          <a:xfrm>
            <a:off x="2810097" y="5914343"/>
            <a:ext cx="35238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Luke 5:1-11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3A6AC6-0C40-428D-9E15-ACE2C9FD4D64}"/>
              </a:ext>
            </a:extLst>
          </p:cNvPr>
          <p:cNvSpPr txBox="1"/>
          <p:nvPr/>
        </p:nvSpPr>
        <p:spPr>
          <a:xfrm>
            <a:off x="609600" y="330927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Ink Free" panose="03080402000500000000" pitchFamily="66" charset="0"/>
              </a:rPr>
              <a:t>Call of the First Disciples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0B4B3B-6716-4982-96AD-F472FFC18908}"/>
              </a:ext>
            </a:extLst>
          </p:cNvPr>
          <p:cNvSpPr txBox="1"/>
          <p:nvPr/>
        </p:nvSpPr>
        <p:spPr>
          <a:xfrm>
            <a:off x="1132114" y="1336821"/>
            <a:ext cx="6609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Setting: Lake of Gennesaret (Sea of Galilee)</a:t>
            </a:r>
          </a:p>
        </p:txBody>
      </p:sp>
    </p:spTree>
    <p:extLst>
      <p:ext uri="{BB962C8B-B14F-4D97-AF65-F5344CB8AC3E}">
        <p14:creationId xmlns:p14="http://schemas.microsoft.com/office/powerpoint/2010/main" val="141441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026" descr="D:\Projectr\GIFFiles\Christ 1.gif">
            <a:extLst>
              <a:ext uri="{FF2B5EF4-FFF2-40B4-BE49-F238E27FC236}">
                <a16:creationId xmlns:a16="http://schemas.microsoft.com/office/drawing/2014/main" id="{39F87235-DB34-4CDB-87DD-A96D4C229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762000"/>
            <a:ext cx="8520113" cy="551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9" name="Rectangle 1027">
            <a:extLst>
              <a:ext uri="{FF2B5EF4-FFF2-40B4-BE49-F238E27FC236}">
                <a16:creationId xmlns:a16="http://schemas.microsoft.com/office/drawing/2014/main" id="{05877663-B955-4671-AFC4-A2B29102D78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/>
              <a:t>Christ’s Birth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 descr="D:\Projectr\GIFFiles\Sea of Galilee.gif">
            <a:extLst>
              <a:ext uri="{FF2B5EF4-FFF2-40B4-BE49-F238E27FC236}">
                <a16:creationId xmlns:a16="http://schemas.microsoft.com/office/drawing/2014/main" id="{E8A17CDA-0796-4620-AA8B-3C8D9939E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685800"/>
            <a:ext cx="8620125" cy="558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867" name="Rectangle 3">
            <a:extLst>
              <a:ext uri="{FF2B5EF4-FFF2-40B4-BE49-F238E27FC236}">
                <a16:creationId xmlns:a16="http://schemas.microsoft.com/office/drawing/2014/main" id="{093531D4-E989-4FCA-90BE-69D42B4D8ED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/>
              <a:t>Sea of Galilee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AA769A3-3D42-41B2-8055-E0AD8BB0130E}"/>
              </a:ext>
            </a:extLst>
          </p:cNvPr>
          <p:cNvSpPr/>
          <p:nvPr/>
        </p:nvSpPr>
        <p:spPr>
          <a:xfrm>
            <a:off x="879566" y="2331720"/>
            <a:ext cx="2743200" cy="2684417"/>
          </a:xfrm>
          <a:prstGeom prst="roundRect">
            <a:avLst>
              <a:gd name="adj" fmla="val 4312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 to south of Capernaum on western side often call Gennesaret</a:t>
            </a:r>
          </a:p>
          <a:p>
            <a:pPr algn="ctr"/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lake itself call Sea of Tiberias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366F60-516B-4FA9-8AC3-056A7581E424}"/>
              </a:ext>
            </a:extLst>
          </p:cNvPr>
          <p:cNvSpPr txBox="1"/>
          <p:nvPr/>
        </p:nvSpPr>
        <p:spPr>
          <a:xfrm>
            <a:off x="2810097" y="5914343"/>
            <a:ext cx="35238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Luke 5:1-11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3A6AC6-0C40-428D-9E15-ACE2C9FD4D64}"/>
              </a:ext>
            </a:extLst>
          </p:cNvPr>
          <p:cNvSpPr txBox="1"/>
          <p:nvPr/>
        </p:nvSpPr>
        <p:spPr>
          <a:xfrm>
            <a:off x="609600" y="330927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Ink Free" panose="03080402000500000000" pitchFamily="66" charset="0"/>
              </a:rPr>
              <a:t>Call of the First Disciples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0B4B3B-6716-4982-96AD-F472FFC18908}"/>
              </a:ext>
            </a:extLst>
          </p:cNvPr>
          <p:cNvSpPr txBox="1"/>
          <p:nvPr/>
        </p:nvSpPr>
        <p:spPr>
          <a:xfrm>
            <a:off x="1132114" y="1336821"/>
            <a:ext cx="746324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Setting: Lake of Gennesaret (Sea of Galilee)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As crowd presses – he enters a boat to teach (v. 3)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Peter &amp; fishing partners – washing nets after an unsuccessful night (v. 2)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Tells Peter to launch into deep &amp; cast net (v. 4)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Peter does so – even though – hadn’t worked all night (v. 5)</a:t>
            </a:r>
          </a:p>
        </p:txBody>
      </p:sp>
    </p:spTree>
    <p:extLst>
      <p:ext uri="{BB962C8B-B14F-4D97-AF65-F5344CB8AC3E}">
        <p14:creationId xmlns:p14="http://schemas.microsoft.com/office/powerpoint/2010/main" val="227631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C6F47A-682C-418C-BEF9-4B6B7F6F3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552" y="812615"/>
            <a:ext cx="3895205" cy="5232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79FFD8-69D3-478E-A6FC-1B059CF57944}"/>
              </a:ext>
            </a:extLst>
          </p:cNvPr>
          <p:cNvSpPr txBox="1"/>
          <p:nvPr/>
        </p:nvSpPr>
        <p:spPr>
          <a:xfrm>
            <a:off x="5164183" y="1001485"/>
            <a:ext cx="3387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Amazing Results!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6FCCEF-E03B-4840-B688-160DB6181129}"/>
              </a:ext>
            </a:extLst>
          </p:cNvPr>
          <p:cNvSpPr txBox="1"/>
          <p:nvPr/>
        </p:nvSpPr>
        <p:spPr>
          <a:xfrm>
            <a:off x="5164183" y="2145960"/>
            <a:ext cx="33876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Great number of fish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i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Filled net – began to break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i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Filled two boats – both began to sink</a:t>
            </a:r>
          </a:p>
        </p:txBody>
      </p:sp>
    </p:spTree>
    <p:extLst>
      <p:ext uri="{BB962C8B-B14F-4D97-AF65-F5344CB8AC3E}">
        <p14:creationId xmlns:p14="http://schemas.microsoft.com/office/powerpoint/2010/main" val="216446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366F60-516B-4FA9-8AC3-056A7581E424}"/>
              </a:ext>
            </a:extLst>
          </p:cNvPr>
          <p:cNvSpPr txBox="1"/>
          <p:nvPr/>
        </p:nvSpPr>
        <p:spPr>
          <a:xfrm>
            <a:off x="2810097" y="5914343"/>
            <a:ext cx="35238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Luke 5:1-11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3A6AC6-0C40-428D-9E15-ACE2C9FD4D64}"/>
              </a:ext>
            </a:extLst>
          </p:cNvPr>
          <p:cNvSpPr txBox="1"/>
          <p:nvPr/>
        </p:nvSpPr>
        <p:spPr>
          <a:xfrm>
            <a:off x="609600" y="330927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Ink Free" panose="03080402000500000000" pitchFamily="66" charset="0"/>
              </a:rPr>
              <a:t>Call of the First Disciples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0B4B3B-6716-4982-96AD-F472FFC18908}"/>
              </a:ext>
            </a:extLst>
          </p:cNvPr>
          <p:cNvSpPr txBox="1"/>
          <p:nvPr/>
        </p:nvSpPr>
        <p:spPr>
          <a:xfrm>
            <a:off x="1132114" y="1336821"/>
            <a:ext cx="746324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Setting: Lake of Gennesaret (Sea of Galilee)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As crowd presses – he enters a boat to teach (v. 3)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Peter &amp; fishing partners – washing nets after an unsuccessful night (v. 2)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Tells Peter to launch into deep &amp; cast net (v. 4)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Peter does so – even though – hadn’t worked all night (v. 5)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Peter reacts with deep humility (vv.8-9)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Disciples forsook all and followed (vv. 10-11)</a:t>
            </a:r>
          </a:p>
        </p:txBody>
      </p:sp>
    </p:spTree>
    <p:extLst>
      <p:ext uri="{BB962C8B-B14F-4D97-AF65-F5344CB8AC3E}">
        <p14:creationId xmlns:p14="http://schemas.microsoft.com/office/powerpoint/2010/main" val="285914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1876D10-4403-4C9E-9C4D-7A68D3C7EA50}"/>
              </a:ext>
            </a:extLst>
          </p:cNvPr>
          <p:cNvSpPr txBox="1"/>
          <p:nvPr/>
        </p:nvSpPr>
        <p:spPr>
          <a:xfrm>
            <a:off x="1075508" y="1613118"/>
            <a:ext cx="6992983" cy="3785652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Luke 5:4–5 (NKJV)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He had stopped speaking, He said to Simon, “Launch out into the deep and let down your nets for a catch.” 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Simon answered and said to Him, “Master, we have toiled all night and caught nothing;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nevertheless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Your word I will let down the net.”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93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A785CD-4B85-447A-8421-A8F6602C3BE8}"/>
              </a:ext>
            </a:extLst>
          </p:cNvPr>
          <p:cNvSpPr txBox="1"/>
          <p:nvPr/>
        </p:nvSpPr>
        <p:spPr>
          <a:xfrm rot="18382935">
            <a:off x="2785200" y="2971442"/>
            <a:ext cx="3587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Nevertheless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F8A7BCE5-A63E-4A39-BA9A-E89A06B33C5A}"/>
              </a:ext>
            </a:extLst>
          </p:cNvPr>
          <p:cNvSpPr/>
          <p:nvPr/>
        </p:nvSpPr>
        <p:spPr>
          <a:xfrm>
            <a:off x="3208385" y="1796902"/>
            <a:ext cx="404037" cy="3498111"/>
          </a:xfrm>
          <a:prstGeom prst="rightBrace">
            <a:avLst>
              <a:gd name="adj1" fmla="val 113596"/>
              <a:gd name="adj2" fmla="val 50000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10359DDA-FEA1-490E-8622-9D8427BBCB5F}"/>
              </a:ext>
            </a:extLst>
          </p:cNvPr>
          <p:cNvSpPr/>
          <p:nvPr/>
        </p:nvSpPr>
        <p:spPr>
          <a:xfrm flipH="1">
            <a:off x="5598030" y="1796902"/>
            <a:ext cx="404037" cy="3498111"/>
          </a:xfrm>
          <a:prstGeom prst="rightBrace">
            <a:avLst>
              <a:gd name="adj1" fmla="val 113596"/>
              <a:gd name="adj2" fmla="val 50000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128E05-3232-4BB2-B7B1-4460A6D1A725}"/>
              </a:ext>
            </a:extLst>
          </p:cNvPr>
          <p:cNvSpPr txBox="1"/>
          <p:nvPr/>
        </p:nvSpPr>
        <p:spPr>
          <a:xfrm>
            <a:off x="202019" y="2422572"/>
            <a:ext cx="341040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Fished all night (v. 5)</a:t>
            </a:r>
          </a:p>
          <a:p>
            <a:endParaRPr lang="en-US" sz="2800" b="1" dirty="0"/>
          </a:p>
          <a:p>
            <a:r>
              <a:rPr lang="en-US" sz="2800" b="1" dirty="0"/>
              <a:t>Caught nothing (v. 5)</a:t>
            </a:r>
          </a:p>
          <a:p>
            <a:endParaRPr lang="en-US" sz="2800" b="1" dirty="0"/>
          </a:p>
          <a:p>
            <a:r>
              <a:rPr lang="en-US" sz="2800" b="1" dirty="0"/>
              <a:t>Washing nets (v. 2)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529FFB-85AC-4CDE-975A-250E4C7BF376}"/>
              </a:ext>
            </a:extLst>
          </p:cNvPr>
          <p:cNvSpPr txBox="1"/>
          <p:nvPr/>
        </p:nvSpPr>
        <p:spPr>
          <a:xfrm>
            <a:off x="6002067" y="2422572"/>
            <a:ext cx="286547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Launch out (v. 4)</a:t>
            </a:r>
          </a:p>
          <a:p>
            <a:br>
              <a:rPr lang="en-US" sz="2800" b="1" dirty="0"/>
            </a:br>
            <a:r>
              <a:rPr lang="en-US" sz="2800" b="1" dirty="0"/>
              <a:t>Cast nets (v. 4)</a:t>
            </a:r>
          </a:p>
          <a:p>
            <a:endParaRPr lang="en-US" sz="2800" b="1" dirty="0"/>
          </a:p>
          <a:p>
            <a:r>
              <a:rPr lang="en-US" sz="2800" b="1" dirty="0"/>
              <a:t>At thy word (v. 4)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A657825-8231-445B-9A03-86728DBD6293}"/>
              </a:ext>
            </a:extLst>
          </p:cNvPr>
          <p:cNvSpPr/>
          <p:nvPr/>
        </p:nvSpPr>
        <p:spPr>
          <a:xfrm>
            <a:off x="3633974" y="4694112"/>
            <a:ext cx="1968137" cy="1201802"/>
          </a:xfrm>
          <a:prstGeom prst="round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Contrast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(ASV, ESV)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Spite of</a:t>
            </a:r>
          </a:p>
        </p:txBody>
      </p:sp>
    </p:spTree>
    <p:extLst>
      <p:ext uri="{BB962C8B-B14F-4D97-AF65-F5344CB8AC3E}">
        <p14:creationId xmlns:p14="http://schemas.microsoft.com/office/powerpoint/2010/main" val="359347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01897F-F46A-4F34-860E-C72D4D55BA82}"/>
              </a:ext>
            </a:extLst>
          </p:cNvPr>
          <p:cNvSpPr/>
          <p:nvPr/>
        </p:nvSpPr>
        <p:spPr>
          <a:xfrm>
            <a:off x="1293698" y="-2696"/>
            <a:ext cx="655660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Nevertheless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100C23-08D5-4D9B-B1B2-D76DAD3F3659}"/>
              </a:ext>
            </a:extLst>
          </p:cNvPr>
          <p:cNvSpPr txBox="1"/>
          <p:nvPr/>
        </p:nvSpPr>
        <p:spPr>
          <a:xfrm>
            <a:off x="2810095" y="6048718"/>
            <a:ext cx="3523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Luke 5:1-11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368018E-55E7-41B2-B58A-FEB12FF9E7CF}"/>
              </a:ext>
            </a:extLst>
          </p:cNvPr>
          <p:cNvSpPr/>
          <p:nvPr/>
        </p:nvSpPr>
        <p:spPr>
          <a:xfrm>
            <a:off x="622004" y="1427905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Obey – Even if Seems Unreasonable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396E51-9113-4779-AB97-03F2C3B40968}"/>
              </a:ext>
            </a:extLst>
          </p:cNvPr>
          <p:cNvSpPr/>
          <p:nvPr/>
        </p:nvSpPr>
        <p:spPr>
          <a:xfrm>
            <a:off x="1231980" y="5323587"/>
            <a:ext cx="6680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Lessons in Discipleship</a:t>
            </a:r>
          </a:p>
        </p:txBody>
      </p:sp>
    </p:spTree>
    <p:extLst>
      <p:ext uri="{BB962C8B-B14F-4D97-AF65-F5344CB8AC3E}">
        <p14:creationId xmlns:p14="http://schemas.microsoft.com/office/powerpoint/2010/main" val="328108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Obey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Seems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Unreasonable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94D29E-8A99-4086-A0F0-D1D7B9166E57}"/>
              </a:ext>
            </a:extLst>
          </p:cNvPr>
          <p:cNvSpPr txBox="1"/>
          <p:nvPr/>
        </p:nvSpPr>
        <p:spPr>
          <a:xfrm>
            <a:off x="3048000" y="287382"/>
            <a:ext cx="595666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Request of Jesus seemed unreasonable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Fished all night – caught nothing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They are professional fishermen – what does a carpenter know?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This was early in process of calling his disciples – yet Peter has seen enough to have a strong faith!</a:t>
            </a:r>
          </a:p>
        </p:txBody>
      </p:sp>
    </p:spTree>
    <p:extLst>
      <p:ext uri="{BB962C8B-B14F-4D97-AF65-F5344CB8AC3E}">
        <p14:creationId xmlns:p14="http://schemas.microsoft.com/office/powerpoint/2010/main" val="387802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Obey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Seems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Unreasonable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94D29E-8A99-4086-A0F0-D1D7B9166E57}"/>
              </a:ext>
            </a:extLst>
          </p:cNvPr>
          <p:cNvSpPr txBox="1"/>
          <p:nvPr/>
        </p:nvSpPr>
        <p:spPr>
          <a:xfrm>
            <a:off x="3048000" y="287382"/>
            <a:ext cx="5956663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Request of Jesus seemed unreasonable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It is not our place to question &amp; doubt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Jer. 10:23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Isa. 55:8-9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Prov. 16:25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Rom. 11:34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It is ours to believe and do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He is creator – we are creatures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He is God – we are men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He is Lord – we are his servants</a:t>
            </a:r>
          </a:p>
        </p:txBody>
      </p:sp>
    </p:spTree>
    <p:extLst>
      <p:ext uri="{BB962C8B-B14F-4D97-AF65-F5344CB8AC3E}">
        <p14:creationId xmlns:p14="http://schemas.microsoft.com/office/powerpoint/2010/main" val="69161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Obey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Seems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Unreasonable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94D29E-8A99-4086-A0F0-D1D7B9166E57}"/>
              </a:ext>
            </a:extLst>
          </p:cNvPr>
          <p:cNvSpPr txBox="1"/>
          <p:nvPr/>
        </p:nvSpPr>
        <p:spPr>
          <a:xfrm>
            <a:off x="3048000" y="287382"/>
            <a:ext cx="595666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Request of Jesus seemed unreasonable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It is not our place to question &amp; doubt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Bible characters were asked to do what seems unreasonable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Believe would have a son in old age (Rom. 4:17-ff)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Sacrifice son (Gen. 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Separate from wives (Ezra 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Dip seven times (2 Kings 5)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316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Obey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Seems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Unreasonable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94D29E-8A99-4086-A0F0-D1D7B9166E57}"/>
              </a:ext>
            </a:extLst>
          </p:cNvPr>
          <p:cNvSpPr txBox="1"/>
          <p:nvPr/>
        </p:nvSpPr>
        <p:spPr>
          <a:xfrm>
            <a:off x="3048000" y="287382"/>
            <a:ext cx="5956663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Request of Jesus seemed unreasonable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It is not our place to question &amp; doubt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Bible characters were asked to do what seems unreasonable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God asks us to do what seems unreasonable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Baptized (Mark 16:16)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Divorce for only one cause (Matt. 19:9)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forsake under distress (Heb. 10:25)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Withdraw from disorderly (2 Thess.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Forgive if repent (Luke 17:1-5)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8281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01897F-F46A-4F34-860E-C72D4D55BA82}"/>
              </a:ext>
            </a:extLst>
          </p:cNvPr>
          <p:cNvSpPr/>
          <p:nvPr/>
        </p:nvSpPr>
        <p:spPr>
          <a:xfrm>
            <a:off x="1293698" y="-2696"/>
            <a:ext cx="655660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Nevertheless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100C23-08D5-4D9B-B1B2-D76DAD3F3659}"/>
              </a:ext>
            </a:extLst>
          </p:cNvPr>
          <p:cNvSpPr txBox="1"/>
          <p:nvPr/>
        </p:nvSpPr>
        <p:spPr>
          <a:xfrm>
            <a:off x="2810095" y="6048718"/>
            <a:ext cx="3523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Luke 5:1-11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368018E-55E7-41B2-B58A-FEB12FF9E7CF}"/>
              </a:ext>
            </a:extLst>
          </p:cNvPr>
          <p:cNvSpPr/>
          <p:nvPr/>
        </p:nvSpPr>
        <p:spPr>
          <a:xfrm>
            <a:off x="622004" y="1427905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Obey – Even if Seems Unreasonable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396E51-9113-4779-AB97-03F2C3B40968}"/>
              </a:ext>
            </a:extLst>
          </p:cNvPr>
          <p:cNvSpPr/>
          <p:nvPr/>
        </p:nvSpPr>
        <p:spPr>
          <a:xfrm>
            <a:off x="1231980" y="5323587"/>
            <a:ext cx="6680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Lessons in Discipleship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244A995-4FCA-4BE4-9280-A6CD4950D20E}"/>
              </a:ext>
            </a:extLst>
          </p:cNvPr>
          <p:cNvSpPr/>
          <p:nvPr/>
        </p:nvSpPr>
        <p:spPr>
          <a:xfrm>
            <a:off x="622004" y="2219200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 Try – Even if Seems Impossible</a:t>
            </a:r>
          </a:p>
        </p:txBody>
      </p:sp>
    </p:spTree>
    <p:extLst>
      <p:ext uri="{BB962C8B-B14F-4D97-AF65-F5344CB8AC3E}">
        <p14:creationId xmlns:p14="http://schemas.microsoft.com/office/powerpoint/2010/main" val="420739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Try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Seems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Impossible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0FCF42-8D3C-4B6C-87C4-1E94039C887C}"/>
              </a:ext>
            </a:extLst>
          </p:cNvPr>
          <p:cNvSpPr txBox="1"/>
          <p:nvPr/>
        </p:nvSpPr>
        <p:spPr>
          <a:xfrm>
            <a:off x="3048000" y="287382"/>
            <a:ext cx="595666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Peter must have thought about failure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Fished all night – caught nothing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“Nevertheless” suggests he was going to act CONTRARY to how things look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 acts solely on faith in Jesus!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Going to try – in spite of: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Failure of the night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Possible failure of the future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By trying he caught fish – would not have happened otherwise!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he had not TRIED – he would have failed (as fisherman &amp; disciple) </a:t>
            </a:r>
          </a:p>
        </p:txBody>
      </p:sp>
    </p:spTree>
    <p:extLst>
      <p:ext uri="{BB962C8B-B14F-4D97-AF65-F5344CB8AC3E}">
        <p14:creationId xmlns:p14="http://schemas.microsoft.com/office/powerpoint/2010/main" val="152627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Try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Seems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Impossible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0FCF42-8D3C-4B6C-87C4-1E94039C887C}"/>
              </a:ext>
            </a:extLst>
          </p:cNvPr>
          <p:cNvSpPr txBox="1"/>
          <p:nvPr/>
        </p:nvSpPr>
        <p:spPr>
          <a:xfrm>
            <a:off x="3048000" y="287382"/>
            <a:ext cx="5956663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Peter must have thought about failure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We must try to do what we are afraid we will fail 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Living the Christian life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Bringing others to Christ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Correct &amp; restrain children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Teaching effort (radio, bulletin, etc.)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Teaching a class / taking part in service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Forgiving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Try to be mate should be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5473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Try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Seems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Impossible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0FCF42-8D3C-4B6C-87C4-1E94039C887C}"/>
              </a:ext>
            </a:extLst>
          </p:cNvPr>
          <p:cNvSpPr txBox="1"/>
          <p:nvPr/>
        </p:nvSpPr>
        <p:spPr>
          <a:xfrm>
            <a:off x="3048000" y="287382"/>
            <a:ext cx="59566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Peter must have thought about failure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We must try to do what we are afraid we will fail in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One talent man failed saying, “I was afraid”</a:t>
            </a:r>
            <a:r>
              <a:rPr lang="en-US" sz="2400" dirty="0"/>
              <a:t>  (Matt. 25:25)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6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01897F-F46A-4F34-860E-C72D4D55BA82}"/>
              </a:ext>
            </a:extLst>
          </p:cNvPr>
          <p:cNvSpPr/>
          <p:nvPr/>
        </p:nvSpPr>
        <p:spPr>
          <a:xfrm>
            <a:off x="1293698" y="-2696"/>
            <a:ext cx="655660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Nevertheless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100C23-08D5-4D9B-B1B2-D76DAD3F3659}"/>
              </a:ext>
            </a:extLst>
          </p:cNvPr>
          <p:cNvSpPr txBox="1"/>
          <p:nvPr/>
        </p:nvSpPr>
        <p:spPr>
          <a:xfrm>
            <a:off x="2810095" y="6048718"/>
            <a:ext cx="3523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Luke 5:1-11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368018E-55E7-41B2-B58A-FEB12FF9E7CF}"/>
              </a:ext>
            </a:extLst>
          </p:cNvPr>
          <p:cNvSpPr/>
          <p:nvPr/>
        </p:nvSpPr>
        <p:spPr>
          <a:xfrm>
            <a:off x="622004" y="1427905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Obey – Even if Seems Unreasonable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396E51-9113-4779-AB97-03F2C3B40968}"/>
              </a:ext>
            </a:extLst>
          </p:cNvPr>
          <p:cNvSpPr/>
          <p:nvPr/>
        </p:nvSpPr>
        <p:spPr>
          <a:xfrm>
            <a:off x="1231980" y="5323587"/>
            <a:ext cx="6680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Lessons in Discipleship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244A995-4FCA-4BE4-9280-A6CD4950D20E}"/>
              </a:ext>
            </a:extLst>
          </p:cNvPr>
          <p:cNvSpPr/>
          <p:nvPr/>
        </p:nvSpPr>
        <p:spPr>
          <a:xfrm>
            <a:off x="622004" y="2219200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 Try – Even if Seems Impossible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6054838-6836-4CEE-A307-AB936F31678A}"/>
              </a:ext>
            </a:extLst>
          </p:cNvPr>
          <p:cNvSpPr/>
          <p:nvPr/>
        </p:nvSpPr>
        <p:spPr>
          <a:xfrm>
            <a:off x="622004" y="3010494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 Continue On – Even if Weary</a:t>
            </a:r>
          </a:p>
        </p:txBody>
      </p:sp>
    </p:spTree>
    <p:extLst>
      <p:ext uri="{BB962C8B-B14F-4D97-AF65-F5344CB8AC3E}">
        <p14:creationId xmlns:p14="http://schemas.microsoft.com/office/powerpoint/2010/main" val="222461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74429" y="1212112"/>
            <a:ext cx="269003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Continue</a:t>
            </a:r>
          </a:p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On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Weary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15DF21-A894-4BAD-B6F7-CAC6965B9AD8}"/>
              </a:ext>
            </a:extLst>
          </p:cNvPr>
          <p:cNvSpPr txBox="1"/>
          <p:nvPr/>
        </p:nvSpPr>
        <p:spPr>
          <a:xfrm>
            <a:off x="3048000" y="287382"/>
            <a:ext cx="59566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Peter &amp; other fishermen were tired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Toiled all night (v. 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Things had not gone as hoped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Disappointed – discouraged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Seems like all done was useless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ever thought of quitting – this is the time!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Yet – Jesus said keep fishing!</a:t>
            </a:r>
          </a:p>
        </p:txBody>
      </p:sp>
    </p:spTree>
    <p:extLst>
      <p:ext uri="{BB962C8B-B14F-4D97-AF65-F5344CB8AC3E}">
        <p14:creationId xmlns:p14="http://schemas.microsoft.com/office/powerpoint/2010/main" val="25298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74429" y="1212112"/>
            <a:ext cx="269003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Continue</a:t>
            </a:r>
          </a:p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On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Weary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15DF21-A894-4BAD-B6F7-CAC6965B9AD8}"/>
              </a:ext>
            </a:extLst>
          </p:cNvPr>
          <p:cNvSpPr txBox="1"/>
          <p:nvPr/>
        </p:nvSpPr>
        <p:spPr>
          <a:xfrm>
            <a:off x="3048000" y="287382"/>
            <a:ext cx="5956663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Peter &amp; other fishermen were tired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Easy to become weary - discouraged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Life doesn’t go as planned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Face unexpected difficulties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Try &amp; seems get knocked down!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May be weary with self – lack of progress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May be weary with family – lack of cooperation – faithfulness, etc.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May be weary with those try influence – no fruit</a:t>
            </a:r>
          </a:p>
        </p:txBody>
      </p:sp>
    </p:spTree>
    <p:extLst>
      <p:ext uri="{BB962C8B-B14F-4D97-AF65-F5344CB8AC3E}">
        <p14:creationId xmlns:p14="http://schemas.microsoft.com/office/powerpoint/2010/main" val="290578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74429" y="1212112"/>
            <a:ext cx="269003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Continue</a:t>
            </a:r>
          </a:p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On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Weary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15DF21-A894-4BAD-B6F7-CAC6965B9AD8}"/>
              </a:ext>
            </a:extLst>
          </p:cNvPr>
          <p:cNvSpPr txBox="1"/>
          <p:nvPr/>
        </p:nvSpPr>
        <p:spPr>
          <a:xfrm>
            <a:off x="3048000" y="287382"/>
            <a:ext cx="5956663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Peter &amp; other fishermen were tired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Easy to become weary – discouraged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The weary, tired and discouraged must continue 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Point of Hebrews 10-13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i="1" dirty="0"/>
              <a:t>10:23, 35-36, 39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i="1" dirty="0"/>
              <a:t>12:1, 12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Cor. 15:58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Gal. 6:7-9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Don’t ever quit – launch back out into the deep!</a:t>
            </a:r>
          </a:p>
        </p:txBody>
      </p:sp>
    </p:spTree>
    <p:extLst>
      <p:ext uri="{BB962C8B-B14F-4D97-AF65-F5344CB8AC3E}">
        <p14:creationId xmlns:p14="http://schemas.microsoft.com/office/powerpoint/2010/main" val="362591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01897F-F46A-4F34-860E-C72D4D55BA82}"/>
              </a:ext>
            </a:extLst>
          </p:cNvPr>
          <p:cNvSpPr/>
          <p:nvPr/>
        </p:nvSpPr>
        <p:spPr>
          <a:xfrm>
            <a:off x="1293698" y="-2696"/>
            <a:ext cx="655660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Nevertheless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100C23-08D5-4D9B-B1B2-D76DAD3F3659}"/>
              </a:ext>
            </a:extLst>
          </p:cNvPr>
          <p:cNvSpPr txBox="1"/>
          <p:nvPr/>
        </p:nvSpPr>
        <p:spPr>
          <a:xfrm>
            <a:off x="2810095" y="6048718"/>
            <a:ext cx="3523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Luke 5:1-11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368018E-55E7-41B2-B58A-FEB12FF9E7CF}"/>
              </a:ext>
            </a:extLst>
          </p:cNvPr>
          <p:cNvSpPr/>
          <p:nvPr/>
        </p:nvSpPr>
        <p:spPr>
          <a:xfrm>
            <a:off x="622004" y="1427905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Obey – Even if Seems Unreasonable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396E51-9113-4779-AB97-03F2C3B40968}"/>
              </a:ext>
            </a:extLst>
          </p:cNvPr>
          <p:cNvSpPr/>
          <p:nvPr/>
        </p:nvSpPr>
        <p:spPr>
          <a:xfrm>
            <a:off x="1231980" y="5323587"/>
            <a:ext cx="6680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Lessons in Discipleship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244A995-4FCA-4BE4-9280-A6CD4950D20E}"/>
              </a:ext>
            </a:extLst>
          </p:cNvPr>
          <p:cNvSpPr/>
          <p:nvPr/>
        </p:nvSpPr>
        <p:spPr>
          <a:xfrm>
            <a:off x="622004" y="2219200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 Try – Even if Seems Impossible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6054838-6836-4CEE-A307-AB936F31678A}"/>
              </a:ext>
            </a:extLst>
          </p:cNvPr>
          <p:cNvSpPr/>
          <p:nvPr/>
        </p:nvSpPr>
        <p:spPr>
          <a:xfrm>
            <a:off x="622004" y="3010494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 Continue On – Even if Weary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4817847-713B-4270-A46E-D41A804370F9}"/>
              </a:ext>
            </a:extLst>
          </p:cNvPr>
          <p:cNvSpPr/>
          <p:nvPr/>
        </p:nvSpPr>
        <p:spPr>
          <a:xfrm>
            <a:off x="622004" y="3801789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 Humble – Even if it is Hard</a:t>
            </a:r>
          </a:p>
        </p:txBody>
      </p:sp>
    </p:spTree>
    <p:extLst>
      <p:ext uri="{BB962C8B-B14F-4D97-AF65-F5344CB8AC3E}">
        <p14:creationId xmlns:p14="http://schemas.microsoft.com/office/powerpoint/2010/main" val="270546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Humble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it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is Hard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19AB12-D854-452C-9517-0691E1B0F458}"/>
              </a:ext>
            </a:extLst>
          </p:cNvPr>
          <p:cNvSpPr txBox="1"/>
          <p:nvPr/>
        </p:nvSpPr>
        <p:spPr>
          <a:xfrm>
            <a:off x="3048000" y="287382"/>
            <a:ext cx="595666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Humility may not have been real easy for Peter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Disciples argued about who is the greatest (Matt. 18:1-ff)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Confidence in himself – always seems to first to speak or answer (i.e. Mt. 26:31-33)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Confidence to act – cut off </a:t>
            </a:r>
            <a:r>
              <a:rPr lang="en-US" sz="2400" i="1" dirty="0" err="1"/>
              <a:t>Malchus</a:t>
            </a:r>
            <a:r>
              <a:rPr lang="en-US" sz="2400" i="1" dirty="0"/>
              <a:t>’ ear (</a:t>
            </a:r>
            <a:r>
              <a:rPr lang="en-US" sz="2400" i="1" dirty="0" err="1"/>
              <a:t>Jno</a:t>
            </a:r>
            <a:r>
              <a:rPr lang="en-US" sz="2400" i="1" dirty="0"/>
              <a:t>. 18:10)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Claimed he would never stumble or deny Christ (Matt. 26:31-33)</a:t>
            </a:r>
          </a:p>
        </p:txBody>
      </p:sp>
    </p:spTree>
    <p:extLst>
      <p:ext uri="{BB962C8B-B14F-4D97-AF65-F5344CB8AC3E}">
        <p14:creationId xmlns:p14="http://schemas.microsoft.com/office/powerpoint/2010/main" val="409919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Humble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it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is Hard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19AB12-D854-452C-9517-0691E1B0F458}"/>
              </a:ext>
            </a:extLst>
          </p:cNvPr>
          <p:cNvSpPr txBox="1"/>
          <p:nvPr/>
        </p:nvSpPr>
        <p:spPr>
          <a:xfrm>
            <a:off x="3048000" y="287382"/>
            <a:ext cx="5956663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Humility may not have been real easy for Peter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Peter humbly bowed before Jesus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Reason: astonished at his power (v. 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Reaction: Conscience of his own unworthiness to be in his presence (v. 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Peter had seen other miracles (cf. Luke 4), but this was a turning point!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Jesus sought to calm his fears (v. 10) – fear /anxiety must turn to love and respect</a:t>
            </a:r>
          </a:p>
        </p:txBody>
      </p:sp>
    </p:spTree>
    <p:extLst>
      <p:ext uri="{BB962C8B-B14F-4D97-AF65-F5344CB8AC3E}">
        <p14:creationId xmlns:p14="http://schemas.microsoft.com/office/powerpoint/2010/main" val="299759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233915" y="1212112"/>
            <a:ext cx="248801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Humble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it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is Hard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19AB12-D854-452C-9517-0691E1B0F458}"/>
              </a:ext>
            </a:extLst>
          </p:cNvPr>
          <p:cNvSpPr txBox="1"/>
          <p:nvPr/>
        </p:nvSpPr>
        <p:spPr>
          <a:xfrm>
            <a:off x="3048000" y="287382"/>
            <a:ext cx="595666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Humility may not have been real easy for Peter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Peter humbly bowed before Jesus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God calls us to be humble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Call to be humble (Matt. 18:3-4; 1 Pet. 5:5-6)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Times it may be hard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When think better (Luke 18:9-14)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When think valuable (Matt. 18:1-4)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When think stronger (Gal. 6:1-3)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200" dirty="0"/>
              <a:t>When think know more (1 Cor. 8:1-2)</a:t>
            </a:r>
          </a:p>
        </p:txBody>
      </p:sp>
    </p:spTree>
    <p:extLst>
      <p:ext uri="{BB962C8B-B14F-4D97-AF65-F5344CB8AC3E}">
        <p14:creationId xmlns:p14="http://schemas.microsoft.com/office/powerpoint/2010/main" val="379535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01897F-F46A-4F34-860E-C72D4D55BA82}"/>
              </a:ext>
            </a:extLst>
          </p:cNvPr>
          <p:cNvSpPr/>
          <p:nvPr/>
        </p:nvSpPr>
        <p:spPr>
          <a:xfrm>
            <a:off x="1293698" y="-2696"/>
            <a:ext cx="655660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Nevertheless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100C23-08D5-4D9B-B1B2-D76DAD3F3659}"/>
              </a:ext>
            </a:extLst>
          </p:cNvPr>
          <p:cNvSpPr txBox="1"/>
          <p:nvPr/>
        </p:nvSpPr>
        <p:spPr>
          <a:xfrm>
            <a:off x="2810095" y="6048718"/>
            <a:ext cx="3523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Luke 5:1-11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368018E-55E7-41B2-B58A-FEB12FF9E7CF}"/>
              </a:ext>
            </a:extLst>
          </p:cNvPr>
          <p:cNvSpPr/>
          <p:nvPr/>
        </p:nvSpPr>
        <p:spPr>
          <a:xfrm>
            <a:off x="622004" y="1427905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Obey – Even if Seems Unreasonable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396E51-9113-4779-AB97-03F2C3B40968}"/>
              </a:ext>
            </a:extLst>
          </p:cNvPr>
          <p:cNvSpPr/>
          <p:nvPr/>
        </p:nvSpPr>
        <p:spPr>
          <a:xfrm>
            <a:off x="1231980" y="5323587"/>
            <a:ext cx="6680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Lessons in Discipleship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244A995-4FCA-4BE4-9280-A6CD4950D20E}"/>
              </a:ext>
            </a:extLst>
          </p:cNvPr>
          <p:cNvSpPr/>
          <p:nvPr/>
        </p:nvSpPr>
        <p:spPr>
          <a:xfrm>
            <a:off x="622004" y="2219200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 Try – Even if Seems Impossible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6054838-6836-4CEE-A307-AB936F31678A}"/>
              </a:ext>
            </a:extLst>
          </p:cNvPr>
          <p:cNvSpPr/>
          <p:nvPr/>
        </p:nvSpPr>
        <p:spPr>
          <a:xfrm>
            <a:off x="622004" y="3010494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 Continue On – Even if Weary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4817847-713B-4270-A46E-D41A804370F9}"/>
              </a:ext>
            </a:extLst>
          </p:cNvPr>
          <p:cNvSpPr/>
          <p:nvPr/>
        </p:nvSpPr>
        <p:spPr>
          <a:xfrm>
            <a:off x="622004" y="3801789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Ink Free" panose="03080402000500000000" pitchFamily="66" charset="0"/>
              </a:rPr>
              <a:t> Humble – Even if it is Hard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BEA44C0-96F2-49FC-925F-D1416D5E950D}"/>
              </a:ext>
            </a:extLst>
          </p:cNvPr>
          <p:cNvSpPr/>
          <p:nvPr/>
        </p:nvSpPr>
        <p:spPr>
          <a:xfrm>
            <a:off x="622004" y="4593083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Forsake All – Even if it is Important</a:t>
            </a:r>
          </a:p>
        </p:txBody>
      </p:sp>
    </p:spTree>
    <p:extLst>
      <p:ext uri="{BB962C8B-B14F-4D97-AF65-F5344CB8AC3E}">
        <p14:creationId xmlns:p14="http://schemas.microsoft.com/office/powerpoint/2010/main" val="99021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74428" y="1212112"/>
            <a:ext cx="274319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Forsake</a:t>
            </a:r>
          </a:p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All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it is Important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0D4D40-D96A-4261-A200-8424A4AA91EF}"/>
              </a:ext>
            </a:extLst>
          </p:cNvPr>
          <p:cNvSpPr txBox="1"/>
          <p:nvPr/>
        </p:nvSpPr>
        <p:spPr>
          <a:xfrm>
            <a:off x="3048000" y="287382"/>
            <a:ext cx="595666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Jesus called upon them to be disciples which demanded them to forsake….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Left business &amp; boats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Wasn’t much – but all had!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When they had best day ever!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Left family (Matt. 4:22; Mark 1:20)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Left ALL!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Reason: Who they followed, what they became &amp; what doing far exceeded…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Forsaking / Leaving was immediate – not days later!</a:t>
            </a:r>
          </a:p>
        </p:txBody>
      </p:sp>
    </p:spTree>
    <p:extLst>
      <p:ext uri="{BB962C8B-B14F-4D97-AF65-F5344CB8AC3E}">
        <p14:creationId xmlns:p14="http://schemas.microsoft.com/office/powerpoint/2010/main" val="57934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74428" y="1212112"/>
            <a:ext cx="274319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Forsake</a:t>
            </a:r>
          </a:p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All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it is Important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0D4D40-D96A-4261-A200-8424A4AA91EF}"/>
              </a:ext>
            </a:extLst>
          </p:cNvPr>
          <p:cNvSpPr txBox="1"/>
          <p:nvPr/>
        </p:nvSpPr>
        <p:spPr>
          <a:xfrm>
            <a:off x="3048000" y="287382"/>
            <a:ext cx="595666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Jesus called upon them to be disciples which demanded them to forsake….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Discipleship demands we forsake all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Lord should always come first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Matt. 6:33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1 Pet. 3:15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Matt. 19:16-31 </a:t>
            </a:r>
          </a:p>
        </p:txBody>
      </p:sp>
    </p:spTree>
    <p:extLst>
      <p:ext uri="{BB962C8B-B14F-4D97-AF65-F5344CB8AC3E}">
        <p14:creationId xmlns:p14="http://schemas.microsoft.com/office/powerpoint/2010/main" val="155349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74428" y="1212112"/>
            <a:ext cx="274319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Forsake</a:t>
            </a:r>
          </a:p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All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it is Important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0D4D40-D96A-4261-A200-8424A4AA91EF}"/>
              </a:ext>
            </a:extLst>
          </p:cNvPr>
          <p:cNvSpPr txBox="1"/>
          <p:nvPr/>
        </p:nvSpPr>
        <p:spPr>
          <a:xfrm>
            <a:off x="3048000" y="287382"/>
            <a:ext cx="5956663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Jesus called upon them to be disciples which demanded them to forsake….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Discipleship demands we forsake all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Lord should always come first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Means: may cost you: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Money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Job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Friends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Relationships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Family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248552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9E750C-9960-4672-A04E-62E1B89F3789}"/>
              </a:ext>
            </a:extLst>
          </p:cNvPr>
          <p:cNvSpPr txBox="1"/>
          <p:nvPr/>
        </p:nvSpPr>
        <p:spPr>
          <a:xfrm>
            <a:off x="74428" y="1212112"/>
            <a:ext cx="274319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Forsake</a:t>
            </a:r>
          </a:p>
          <a:p>
            <a:pPr algn="ctr"/>
            <a:r>
              <a:rPr lang="en-US" sz="5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All</a:t>
            </a:r>
          </a:p>
          <a:p>
            <a:pPr algn="ctr"/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Even If it is Important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0D4D40-D96A-4261-A200-8424A4AA91EF}"/>
              </a:ext>
            </a:extLst>
          </p:cNvPr>
          <p:cNvSpPr txBox="1"/>
          <p:nvPr/>
        </p:nvSpPr>
        <p:spPr>
          <a:xfrm>
            <a:off x="3048000" y="287382"/>
            <a:ext cx="595666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Jesus called upon them to be disciples which demanded them to forsake….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Discipleship demands we forsake all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Lord should always come first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Means: may cost you: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not willing to forsake it all – not fit for the kingdom (Lk. 9:62)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5469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01897F-F46A-4F34-860E-C72D4D55BA82}"/>
              </a:ext>
            </a:extLst>
          </p:cNvPr>
          <p:cNvSpPr/>
          <p:nvPr/>
        </p:nvSpPr>
        <p:spPr>
          <a:xfrm>
            <a:off x="1293698" y="-2696"/>
            <a:ext cx="655660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Nevertheless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100C23-08D5-4D9B-B1B2-D76DAD3F3659}"/>
              </a:ext>
            </a:extLst>
          </p:cNvPr>
          <p:cNvSpPr txBox="1"/>
          <p:nvPr/>
        </p:nvSpPr>
        <p:spPr>
          <a:xfrm>
            <a:off x="2810095" y="6048718"/>
            <a:ext cx="3523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Luke 5:1-11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368018E-55E7-41B2-B58A-FEB12FF9E7CF}"/>
              </a:ext>
            </a:extLst>
          </p:cNvPr>
          <p:cNvSpPr/>
          <p:nvPr/>
        </p:nvSpPr>
        <p:spPr>
          <a:xfrm>
            <a:off x="622004" y="1427905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Obey – Even if Seems Unreasonable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396E51-9113-4779-AB97-03F2C3B40968}"/>
              </a:ext>
            </a:extLst>
          </p:cNvPr>
          <p:cNvSpPr/>
          <p:nvPr/>
        </p:nvSpPr>
        <p:spPr>
          <a:xfrm>
            <a:off x="1231980" y="5323587"/>
            <a:ext cx="6680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Ink Free" panose="03080402000500000000" pitchFamily="66" charset="0"/>
              </a:rPr>
              <a:t>Lessons in Discipleship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244A995-4FCA-4BE4-9280-A6CD4950D20E}"/>
              </a:ext>
            </a:extLst>
          </p:cNvPr>
          <p:cNvSpPr/>
          <p:nvPr/>
        </p:nvSpPr>
        <p:spPr>
          <a:xfrm>
            <a:off x="622004" y="2219200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 Try – Even if Seems Impossible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6054838-6836-4CEE-A307-AB936F31678A}"/>
              </a:ext>
            </a:extLst>
          </p:cNvPr>
          <p:cNvSpPr/>
          <p:nvPr/>
        </p:nvSpPr>
        <p:spPr>
          <a:xfrm>
            <a:off x="622004" y="3010494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 Continue On – Even if Weary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4817847-713B-4270-A46E-D41A804370F9}"/>
              </a:ext>
            </a:extLst>
          </p:cNvPr>
          <p:cNvSpPr/>
          <p:nvPr/>
        </p:nvSpPr>
        <p:spPr>
          <a:xfrm>
            <a:off x="622004" y="3801789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 Humble – Even if it is Hard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BEA44C0-96F2-49FC-925F-D1416D5E950D}"/>
              </a:ext>
            </a:extLst>
          </p:cNvPr>
          <p:cNvSpPr/>
          <p:nvPr/>
        </p:nvSpPr>
        <p:spPr>
          <a:xfrm>
            <a:off x="622004" y="4593083"/>
            <a:ext cx="7899990" cy="634807"/>
          </a:xfrm>
          <a:prstGeom prst="roundRect">
            <a:avLst/>
          </a:prstGeom>
          <a:solidFill>
            <a:srgbClr val="FFE699">
              <a:alpha val="81961"/>
            </a:srgb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200" b="1" dirty="0">
                <a:solidFill>
                  <a:schemeClr val="tx2"/>
                </a:solidFill>
                <a:latin typeface="Ink Free" panose="03080402000500000000" pitchFamily="66" charset="0"/>
              </a:rPr>
              <a:t>Forsake All – Even if it is Important</a:t>
            </a:r>
          </a:p>
        </p:txBody>
      </p:sp>
    </p:spTree>
    <p:extLst>
      <p:ext uri="{BB962C8B-B14F-4D97-AF65-F5344CB8AC3E}">
        <p14:creationId xmlns:p14="http://schemas.microsoft.com/office/powerpoint/2010/main" val="323622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raj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1954</TotalTime>
  <Words>1588</Words>
  <Application>Microsoft Office PowerPoint</Application>
  <PresentationFormat>On-screen Show (4:3)</PresentationFormat>
  <Paragraphs>307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31</vt:i4>
      </vt:variant>
    </vt:vector>
  </HeadingPairs>
  <TitlesOfParts>
    <vt:vector size="42" baseType="lpstr">
      <vt:lpstr>Calibri</vt:lpstr>
      <vt:lpstr>Trajan</vt:lpstr>
      <vt:lpstr>Calibri Light</vt:lpstr>
      <vt:lpstr>Ink Free</vt:lpstr>
      <vt:lpstr>Times New Roman</vt:lpstr>
      <vt:lpstr>Wingdings</vt:lpstr>
      <vt:lpstr>Arial</vt:lpstr>
      <vt:lpstr>Office Theme</vt:lpstr>
      <vt:lpstr>1_Office Theme</vt:lpstr>
      <vt:lpstr>2_Office Theme</vt:lpstr>
      <vt:lpstr>Default Design</vt:lpstr>
      <vt:lpstr>PowerPoint Presentation</vt:lpstr>
      <vt:lpstr>Christ’s Birth</vt:lpstr>
      <vt:lpstr>Sea of Galilee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36</cp:revision>
  <dcterms:created xsi:type="dcterms:W3CDTF">2018-08-31T14:13:59Z</dcterms:created>
  <dcterms:modified xsi:type="dcterms:W3CDTF">2020-05-31T02:23:35Z</dcterms:modified>
</cp:coreProperties>
</file>