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 id="2147483754" r:id="rId2"/>
    <p:sldMasterId id="2147483742" r:id="rId3"/>
    <p:sldMasterId id="2147483778" r:id="rId4"/>
  </p:sldMasterIdLst>
  <p:notesMasterIdLst>
    <p:notesMasterId r:id="rId41"/>
  </p:notesMasterIdLst>
  <p:sldIdLst>
    <p:sldId id="322" r:id="rId5"/>
    <p:sldId id="267" r:id="rId6"/>
    <p:sldId id="269" r:id="rId7"/>
    <p:sldId id="268" r:id="rId8"/>
    <p:sldId id="270" r:id="rId9"/>
    <p:sldId id="261" r:id="rId10"/>
    <p:sldId id="257" r:id="rId11"/>
    <p:sldId id="271" r:id="rId12"/>
    <p:sldId id="272" r:id="rId13"/>
    <p:sldId id="273" r:id="rId14"/>
    <p:sldId id="262" r:id="rId15"/>
    <p:sldId id="265" r:id="rId16"/>
    <p:sldId id="274" r:id="rId17"/>
    <p:sldId id="275" r:id="rId18"/>
    <p:sldId id="276" r:id="rId19"/>
    <p:sldId id="277" r:id="rId20"/>
    <p:sldId id="315" r:id="rId21"/>
    <p:sldId id="316" r:id="rId22"/>
    <p:sldId id="317" r:id="rId23"/>
    <p:sldId id="318" r:id="rId24"/>
    <p:sldId id="319" r:id="rId25"/>
    <p:sldId id="320" r:id="rId26"/>
    <p:sldId id="263" r:id="rId27"/>
    <p:sldId id="266" r:id="rId28"/>
    <p:sldId id="321" r:id="rId29"/>
    <p:sldId id="323" r:id="rId30"/>
    <p:sldId id="324" r:id="rId31"/>
    <p:sldId id="325" r:id="rId32"/>
    <p:sldId id="326" r:id="rId33"/>
    <p:sldId id="327" r:id="rId34"/>
    <p:sldId id="328" r:id="rId35"/>
    <p:sldId id="329" r:id="rId36"/>
    <p:sldId id="331" r:id="rId37"/>
    <p:sldId id="330" r:id="rId38"/>
    <p:sldId id="332" r:id="rId39"/>
    <p:sldId id="264" r:id="rId40"/>
  </p:sldIdLst>
  <p:sldSz cx="9144000" cy="6858000" type="screen4x3"/>
  <p:notesSz cx="7010400" cy="9296400"/>
  <p:embeddedFontLst>
    <p:embeddedFont>
      <p:font typeface="Arial Narrow" panose="020B0606020202030204" pitchFamily="34" charset="0"/>
      <p:regular r:id="rId42"/>
      <p:bold r:id="rId43"/>
      <p:italic r:id="rId44"/>
      <p:boldItalic r:id="rId45"/>
    </p:embeddedFont>
    <p:embeddedFont>
      <p:font typeface="Calibri" panose="020F0502020204030204" pitchFamily="34" charset="0"/>
      <p:regular r:id="rId46"/>
      <p:bold r:id="rId47"/>
      <p:italic r:id="rId48"/>
      <p:boldItalic r:id="rId49"/>
    </p:embeddedFont>
    <p:embeddedFont>
      <p:font typeface="Calibri Light" panose="020F0302020204030204" pitchFamily="34" charset="0"/>
      <p:regular r:id="rId50"/>
      <p:italic r:id="rId51"/>
    </p:embeddedFont>
    <p:embeddedFont>
      <p:font typeface="Tempus Sans ITC" panose="04020404030D07020202" pitchFamily="82" charset="0"/>
      <p:regular r:id="rId52"/>
    </p:embeddedFont>
    <p:embeddedFont>
      <p:font typeface="The Hand" panose="03070502030502020204" pitchFamily="66" charset="0"/>
      <p:regular r:id="rId53"/>
      <p:bold r:id="rId54"/>
    </p:embeddedFont>
    <p:embeddedFont>
      <p:font typeface="The Serif Hand Black" panose="03070902030502020204" pitchFamily="66" charset="0"/>
      <p:bold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33"/>
    <a:srgbClr val="00B914"/>
    <a:srgbClr val="0CB2A0"/>
    <a:srgbClr val="01BB15"/>
    <a:srgbClr val="11EE47"/>
    <a:srgbClr val="00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173" autoAdjust="0"/>
  </p:normalViewPr>
  <p:slideViewPr>
    <p:cSldViewPr snapToGrid="0">
      <p:cViewPr>
        <p:scale>
          <a:sx n="60" d="100"/>
          <a:sy n="60" d="100"/>
        </p:scale>
        <p:origin x="137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9AC36AA-CBA0-4140-9924-1A21FE456DA2}" type="datetimeFigureOut">
              <a:rPr lang="en-US" smtClean="0"/>
              <a:t>5/22/2020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76D2664-F8D5-4821-A2A0-43493A7D0C4D}" type="slidenum">
              <a:rPr lang="en-US" smtClean="0"/>
              <a:t>‹#›</a:t>
            </a:fld>
            <a:endParaRPr lang="en-US"/>
          </a:p>
        </p:txBody>
      </p:sp>
    </p:spTree>
    <p:extLst>
      <p:ext uri="{BB962C8B-B14F-4D97-AF65-F5344CB8AC3E}">
        <p14:creationId xmlns:p14="http://schemas.microsoft.com/office/powerpoint/2010/main" val="3187322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Psa. 19:1 </a:t>
            </a:r>
            <a:r>
              <a:rPr lang="en-US" sz="1400" dirty="0"/>
              <a:t>– The heavens declare the glory of God; And the firmament show His Handiwork</a:t>
            </a:r>
          </a:p>
          <a:p>
            <a:r>
              <a:rPr lang="en-US" sz="1400" b="1" dirty="0"/>
              <a:t>Rom. 1:20</a:t>
            </a:r>
            <a:r>
              <a:rPr lang="en-US" sz="1400" dirty="0"/>
              <a:t> - For since the creation of the world His invisible </a:t>
            </a:r>
            <a:r>
              <a:rPr lang="en-US" sz="1400" i="1" dirty="0"/>
              <a:t>attributes</a:t>
            </a:r>
            <a:r>
              <a:rPr lang="en-US" sz="1400" dirty="0"/>
              <a:t> are clearly seen, being understood by the things that are made, </a:t>
            </a:r>
            <a:r>
              <a:rPr lang="en-US" sz="1400" i="1" dirty="0"/>
              <a:t>even</a:t>
            </a:r>
            <a:r>
              <a:rPr lang="en-US" sz="1400" dirty="0"/>
              <a:t> His eternal power and Godhead, so that they are without excuse, </a:t>
            </a:r>
          </a:p>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7</a:t>
            </a:fld>
            <a:endParaRPr lang="en-US"/>
          </a:p>
        </p:txBody>
      </p:sp>
    </p:spTree>
    <p:extLst>
      <p:ext uri="{BB962C8B-B14F-4D97-AF65-F5344CB8AC3E}">
        <p14:creationId xmlns:p14="http://schemas.microsoft.com/office/powerpoint/2010/main" val="386183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Mark 9:43 </a:t>
            </a:r>
            <a:r>
              <a:rPr lang="en-US" sz="1400" dirty="0"/>
              <a:t>- If your hand causes you to sin, cut it off. It is better for you to enter into life maimed, rather than having two hands, to go to hell, into the fire that shall never be quenched— </a:t>
            </a:r>
          </a:p>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8</a:t>
            </a:fld>
            <a:endParaRPr lang="en-US"/>
          </a:p>
        </p:txBody>
      </p:sp>
    </p:spTree>
    <p:extLst>
      <p:ext uri="{BB962C8B-B14F-4D97-AF65-F5344CB8AC3E}">
        <p14:creationId xmlns:p14="http://schemas.microsoft.com/office/powerpoint/2010/main" val="3023193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9</a:t>
            </a:fld>
            <a:endParaRPr lang="en-US"/>
          </a:p>
        </p:txBody>
      </p:sp>
    </p:spTree>
    <p:extLst>
      <p:ext uri="{BB962C8B-B14F-4D97-AF65-F5344CB8AC3E}">
        <p14:creationId xmlns:p14="http://schemas.microsoft.com/office/powerpoint/2010/main" val="39214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Matthew 10:37 </a:t>
            </a:r>
            <a:r>
              <a:rPr lang="en-US" sz="1400" dirty="0"/>
              <a:t>- He who loves father or mother more than Me is not worthy of Me. And he who loves son or daughter more than Me is not worthy of Me. </a:t>
            </a:r>
          </a:p>
          <a:p>
            <a:r>
              <a:rPr lang="en-US" sz="1400" b="1" dirty="0"/>
              <a:t>Matthew 4:22 </a:t>
            </a:r>
            <a:r>
              <a:rPr lang="en-US" sz="1400" dirty="0"/>
              <a:t>- and immediately they left the boat and their father, and followed Him. </a:t>
            </a:r>
          </a:p>
          <a:p>
            <a:r>
              <a:rPr lang="en-US" b="1" dirty="0"/>
              <a:t>Luke 5:11 </a:t>
            </a:r>
            <a:r>
              <a:rPr lang="en-US" dirty="0"/>
              <a:t>- So when they had brought their boats to land, they forsook all and followed Him. </a:t>
            </a:r>
          </a:p>
          <a:p>
            <a:endParaRPr lang="en-US" sz="1400" dirty="0"/>
          </a:p>
          <a:p>
            <a:endParaRPr lang="en-US" dirty="0"/>
          </a:p>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10</a:t>
            </a:fld>
            <a:endParaRPr lang="en-US"/>
          </a:p>
        </p:txBody>
      </p:sp>
    </p:spTree>
    <p:extLst>
      <p:ext uri="{BB962C8B-B14F-4D97-AF65-F5344CB8AC3E}">
        <p14:creationId xmlns:p14="http://schemas.microsoft.com/office/powerpoint/2010/main" val="2617035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Hebrews 11:8 </a:t>
            </a:r>
            <a:r>
              <a:rPr lang="en-US" sz="1400" dirty="0"/>
              <a:t>-</a:t>
            </a:r>
            <a:r>
              <a:rPr lang="en-US" sz="1400" baseline="30000" dirty="0"/>
              <a:t> </a:t>
            </a:r>
            <a:r>
              <a:rPr lang="en-US" sz="1400" dirty="0"/>
              <a:t>By faith Abraham obeyed when he was called to go out to the place which he would receive as an inheritance. And he went out, not knowing where he was going. </a:t>
            </a:r>
          </a:p>
          <a:p>
            <a:r>
              <a:rPr lang="en-US" sz="1400" b="1" dirty="0"/>
              <a:t>Hebrews 11:17 </a:t>
            </a:r>
            <a:r>
              <a:rPr lang="en-US" sz="1400" dirty="0"/>
              <a:t>- By faith Abraham, when he was tested, offered up Isaac, and he who had received the promises offered up his only begotten </a:t>
            </a:r>
            <a:r>
              <a:rPr lang="en-US" sz="1400" i="1" dirty="0"/>
              <a:t>son,</a:t>
            </a:r>
            <a:r>
              <a:rPr lang="en-US" sz="1400" dirty="0"/>
              <a:t> </a:t>
            </a:r>
          </a:p>
          <a:p>
            <a:endParaRPr lang="en-US" sz="1400" dirty="0"/>
          </a:p>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12</a:t>
            </a:fld>
            <a:endParaRPr lang="en-US"/>
          </a:p>
        </p:txBody>
      </p:sp>
    </p:spTree>
    <p:extLst>
      <p:ext uri="{BB962C8B-B14F-4D97-AF65-F5344CB8AC3E}">
        <p14:creationId xmlns:p14="http://schemas.microsoft.com/office/powerpoint/2010/main" val="2739630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Ezra 8:22 </a:t>
            </a:r>
            <a:r>
              <a:rPr lang="en-US" sz="1400" dirty="0"/>
              <a:t>- For I was ashamed to request of the king an escort of soldiers and horsemen to help us against the enemy on the road, because we had spoken to the king, saying, “The hand of our God </a:t>
            </a:r>
            <a:r>
              <a:rPr lang="en-US" sz="1400" i="1" dirty="0"/>
              <a:t>is</a:t>
            </a:r>
            <a:r>
              <a:rPr lang="en-US" sz="1400" dirty="0"/>
              <a:t> upon all those for good who seek Him, but His power and His wrath </a:t>
            </a:r>
            <a:r>
              <a:rPr lang="en-US" sz="1400" i="1" dirty="0"/>
              <a:t>are</a:t>
            </a:r>
            <a:r>
              <a:rPr lang="en-US" sz="1400" dirty="0"/>
              <a:t> against all those who forsake Him.” </a:t>
            </a:r>
          </a:p>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13</a:t>
            </a:fld>
            <a:endParaRPr lang="en-US"/>
          </a:p>
        </p:txBody>
      </p:sp>
    </p:spTree>
    <p:extLst>
      <p:ext uri="{BB962C8B-B14F-4D97-AF65-F5344CB8AC3E}">
        <p14:creationId xmlns:p14="http://schemas.microsoft.com/office/powerpoint/2010/main" val="289258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Daniel 3:12 </a:t>
            </a:r>
            <a:r>
              <a:rPr lang="en-US" sz="1400" dirty="0"/>
              <a:t>- </a:t>
            </a:r>
            <a:r>
              <a:rPr lang="en-US" sz="1400" baseline="30000" dirty="0"/>
              <a:t> </a:t>
            </a:r>
            <a:r>
              <a:rPr lang="en-US" sz="1400" dirty="0"/>
              <a:t>There are certain Jews whom you have set over the affairs of the province of Babylon: Shadrach, Meshach, and Abed-Nego; these men, O king, have not paid due regard to you. They do not serve your gods or worship the gold image which you have set up.” </a:t>
            </a:r>
          </a:p>
          <a:p>
            <a:r>
              <a:rPr lang="en-US" sz="1400" b="1" dirty="0"/>
              <a:t>Daniel 3:15</a:t>
            </a:r>
            <a:r>
              <a:rPr lang="en-US" sz="1400" dirty="0"/>
              <a:t> - Now if you are ready at the time you hear the sound of the horn, flute, harp, lyre, </a:t>
            </a:r>
            <a:r>
              <a:rPr lang="en-US" sz="1400" i="1" dirty="0"/>
              <a:t>and</a:t>
            </a:r>
            <a:r>
              <a:rPr lang="en-US" sz="1400" dirty="0"/>
              <a:t> psaltery, in symphony with all kinds of music, and you fall down and worship the image which I have made, </a:t>
            </a:r>
            <a:r>
              <a:rPr lang="en-US" sz="1400" i="1" dirty="0"/>
              <a:t>good!</a:t>
            </a:r>
            <a:r>
              <a:rPr lang="en-US" sz="1400" dirty="0"/>
              <a:t> But if you do not worship, you shall be cast immediately into the midst of a burning fiery furnace. And who </a:t>
            </a:r>
            <a:r>
              <a:rPr lang="en-US" sz="1400" i="1" dirty="0"/>
              <a:t>is</a:t>
            </a:r>
            <a:r>
              <a:rPr lang="en-US" sz="1400" dirty="0"/>
              <a:t> the god who will deliver you from my hands?” </a:t>
            </a:r>
          </a:p>
          <a:p>
            <a:r>
              <a:rPr lang="en-US" b="1" dirty="0"/>
              <a:t>Daniel 3:17–18 </a:t>
            </a:r>
            <a:r>
              <a:rPr lang="en-US" dirty="0"/>
              <a:t>- If that </a:t>
            </a:r>
            <a:r>
              <a:rPr lang="en-US" i="1" dirty="0"/>
              <a:t>is the case,</a:t>
            </a:r>
            <a:r>
              <a:rPr lang="en-US" dirty="0"/>
              <a:t> our God whom we serve is able to deliver us from the burning fiery furnace, and He will deliver </a:t>
            </a:r>
            <a:r>
              <a:rPr lang="en-US" i="1" dirty="0"/>
              <a:t>us</a:t>
            </a:r>
            <a:r>
              <a:rPr lang="en-US" dirty="0"/>
              <a:t> from your hand, O king. </a:t>
            </a:r>
            <a:r>
              <a:rPr lang="en-US" baseline="30000" dirty="0"/>
              <a:t>18 </a:t>
            </a:r>
            <a:r>
              <a:rPr lang="en-US" dirty="0"/>
              <a:t>But if not, let it be known to you, O king, that we do not serve your gods, nor will we worship the gold image which you have set up.” </a:t>
            </a:r>
          </a:p>
          <a:p>
            <a:endParaRPr lang="en-US" sz="1400" dirty="0"/>
          </a:p>
          <a:p>
            <a:endParaRPr lang="en-US" dirty="0"/>
          </a:p>
        </p:txBody>
      </p:sp>
      <p:sp>
        <p:nvSpPr>
          <p:cNvPr id="4" name="Slide Number Placeholder 3"/>
          <p:cNvSpPr>
            <a:spLocks noGrp="1"/>
          </p:cNvSpPr>
          <p:nvPr>
            <p:ph type="sldNum" sz="quarter" idx="5"/>
          </p:nvPr>
        </p:nvSpPr>
        <p:spPr/>
        <p:txBody>
          <a:bodyPr/>
          <a:lstStyle/>
          <a:p>
            <a:fld id="{E76D2664-F8D5-4821-A2A0-43493A7D0C4D}" type="slidenum">
              <a:rPr lang="en-US" smtClean="0"/>
              <a:t>15</a:t>
            </a:fld>
            <a:endParaRPr lang="en-US"/>
          </a:p>
        </p:txBody>
      </p:sp>
    </p:spTree>
    <p:extLst>
      <p:ext uri="{BB962C8B-B14F-4D97-AF65-F5344CB8AC3E}">
        <p14:creationId xmlns:p14="http://schemas.microsoft.com/office/powerpoint/2010/main" val="3317406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https://www.christianhistoryinstitute.org/incontext/article/polycarp-testimony/</a:t>
            </a:r>
          </a:p>
        </p:txBody>
      </p:sp>
      <p:sp>
        <p:nvSpPr>
          <p:cNvPr id="4" name="Slide Number Placeholder 3"/>
          <p:cNvSpPr>
            <a:spLocks noGrp="1"/>
          </p:cNvSpPr>
          <p:nvPr>
            <p:ph type="sldNum" sz="quarter" idx="10"/>
          </p:nvPr>
        </p:nvSpPr>
        <p:spPr/>
        <p:txBody>
          <a:bodyPr/>
          <a:lstStyle/>
          <a:p>
            <a:pPr defTabSz="931774" eaLnBrk="0" fontAlgn="base" hangingPunct="0">
              <a:spcBef>
                <a:spcPct val="0"/>
              </a:spcBef>
              <a:spcAft>
                <a:spcPct val="0"/>
              </a:spcAft>
            </a:pPr>
            <a:fld id="{0DA5C283-3077-4DCB-88FA-91348FD183E5}" type="slidenum">
              <a:rPr lang="en-US" altLang="en-US">
                <a:solidFill>
                  <a:srgbClr val="000000"/>
                </a:solidFill>
                <a:latin typeface="Times New Roman" panose="02020603050405020304" pitchFamily="18" charset="0"/>
              </a:rPr>
              <a:pPr defTabSz="931774" eaLnBrk="0" fontAlgn="base" hangingPunct="0">
                <a:spcBef>
                  <a:spcPct val="0"/>
                </a:spcBef>
                <a:spcAft>
                  <a:spcPct val="0"/>
                </a:spcAft>
              </a:pPr>
              <a:t>17</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52662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31774" eaLnBrk="0" fontAlgn="base" hangingPunct="0">
              <a:spcBef>
                <a:spcPct val="0"/>
              </a:spcBef>
              <a:spcAft>
                <a:spcPct val="0"/>
              </a:spcAft>
            </a:pPr>
            <a:fld id="{5C7B98D4-F488-4394-9B2B-213B1BA1E48A}" type="slidenum">
              <a:rPr lang="en-US" altLang="en-US">
                <a:solidFill>
                  <a:srgbClr val="000000"/>
                </a:solidFill>
                <a:latin typeface="Times New Roman" panose="02020603050405020304" pitchFamily="18" charset="0"/>
              </a:rPr>
              <a:pPr defTabSz="931774" eaLnBrk="0" fontAlgn="base" hangingPunct="0">
                <a:spcBef>
                  <a:spcPct val="0"/>
                </a:spcBef>
                <a:spcAft>
                  <a:spcPct val="0"/>
                </a:spcAft>
              </a:pPr>
              <a:t>18</a:t>
            </a:fld>
            <a:endParaRPr lang="en-US" altLang="en-US">
              <a:solidFill>
                <a:srgbClr val="000000"/>
              </a:solidFill>
              <a:latin typeface="Times New Roman" panose="02020603050405020304" pitchFamily="18" charset="0"/>
            </a:endParaRPr>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en-US" altLang="en-US" dirty="0"/>
              <a:t>https://www.christianhistoryinstitute.org/study/module/polycarp/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31774" eaLnBrk="0" fontAlgn="base" hangingPunct="0">
              <a:spcBef>
                <a:spcPct val="0"/>
              </a:spcBef>
              <a:spcAft>
                <a:spcPct val="0"/>
              </a:spcAft>
            </a:pPr>
            <a:fld id="{9B9FFF81-7C4F-48B4-9537-C3C0025351CF}" type="slidenum">
              <a:rPr lang="en-US" altLang="en-US">
                <a:solidFill>
                  <a:srgbClr val="000000"/>
                </a:solidFill>
                <a:latin typeface="Times New Roman" panose="02020603050405020304" pitchFamily="18" charset="0"/>
              </a:rPr>
              <a:pPr defTabSz="931774" eaLnBrk="0" fontAlgn="base" hangingPunct="0">
                <a:spcBef>
                  <a:spcPct val="0"/>
                </a:spcBef>
                <a:spcAft>
                  <a:spcPct val="0"/>
                </a:spcAft>
              </a:pPr>
              <a:t>19</a:t>
            </a:fld>
            <a:endParaRPr lang="en-US" altLang="en-US">
              <a:solidFill>
                <a:srgbClr val="000000"/>
              </a:solidFill>
              <a:latin typeface="Times New Roman" panose="02020603050405020304" pitchFamily="18" charset="0"/>
            </a:endParaRPr>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628650" y="4736883"/>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630936" y="448056"/>
            <a:ext cx="7886700" cy="4069080"/>
          </a:xfrm>
        </p:spPr>
        <p:txBody>
          <a:bodyPr anchor="b">
            <a:no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630936" y="4983480"/>
            <a:ext cx="7886700" cy="1124712"/>
          </a:xfrm>
        </p:spPr>
        <p:txBody>
          <a:bodyPr>
            <a:normAutofit/>
          </a:bodyPr>
          <a:lstStyle>
            <a:lvl1pPr marL="0" indent="0" algn="l">
              <a:buNone/>
              <a:defRPr sz="21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730280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28650" y="1929384"/>
            <a:ext cx="7886700" cy="4251960"/>
          </a:xfrm>
        </p:spPr>
        <p:txBody>
          <a:bodyPr>
            <a:normAutofit/>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0588220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630936" y="448056"/>
            <a:ext cx="7886700" cy="4069080"/>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630936" y="4983480"/>
            <a:ext cx="7886700" cy="1124712"/>
          </a:xfrm>
        </p:spPr>
        <p:txBody>
          <a:bodyPr>
            <a:normAutofit/>
          </a:bodyPr>
          <a:lstStyle>
            <a:lvl1pPr marL="0" indent="0">
              <a:buNone/>
              <a:defRPr sz="21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628650" y="4736883"/>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16020720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6286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46291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31710071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629842" y="1938528"/>
            <a:ext cx="3868340"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29842" y="2926080"/>
            <a:ext cx="3868340"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4629150" y="1938528"/>
            <a:ext cx="3887391"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629150" y="2926080"/>
            <a:ext cx="3887391"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37382445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1652778" y="1728216"/>
            <a:ext cx="5836158" cy="3392424"/>
          </a:xfrm>
        </p:spPr>
        <p:txBody>
          <a:bodyPr>
            <a:normAutofit/>
          </a:bodyPr>
          <a:lstStyle>
            <a:lvl1pPr algn="ctr">
              <a:defRPr sz="585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2980655" y="5126892"/>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7497015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8745255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629841" y="457200"/>
            <a:ext cx="2949178" cy="3429000"/>
          </a:xfrm>
        </p:spPr>
        <p:txBody>
          <a:bodyPr anchor="b">
            <a:normAutofit/>
          </a:bodyPr>
          <a:lstStyle>
            <a:lvl1pPr>
              <a:defRPr sz="45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3977640" y="548640"/>
            <a:ext cx="4539996" cy="5431536"/>
          </a:xfrm>
        </p:spPr>
        <p:txBody>
          <a:bodyPr anchor="ct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629841" y="3977640"/>
            <a:ext cx="2949178"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1538049" y="3257572"/>
            <a:ext cx="4480560" cy="20574"/>
          </a:xfrm>
          <a:custGeom>
            <a:avLst/>
            <a:gdLst>
              <a:gd name="connsiteX0" fmla="*/ 0 w 4480560"/>
              <a:gd name="connsiteY0" fmla="*/ 0 h 20574"/>
              <a:gd name="connsiteX1" fmla="*/ 595274 w 4480560"/>
              <a:gd name="connsiteY1" fmla="*/ 0 h 20574"/>
              <a:gd name="connsiteX2" fmla="*/ 1100938 w 4480560"/>
              <a:gd name="connsiteY2" fmla="*/ 0 h 20574"/>
              <a:gd name="connsiteX3" fmla="*/ 1651406 w 4480560"/>
              <a:gd name="connsiteY3" fmla="*/ 0 h 20574"/>
              <a:gd name="connsiteX4" fmla="*/ 2336292 w 4480560"/>
              <a:gd name="connsiteY4" fmla="*/ 0 h 20574"/>
              <a:gd name="connsiteX5" fmla="*/ 2931566 w 4480560"/>
              <a:gd name="connsiteY5" fmla="*/ 0 h 20574"/>
              <a:gd name="connsiteX6" fmla="*/ 3482035 w 4480560"/>
              <a:gd name="connsiteY6" fmla="*/ 0 h 20574"/>
              <a:gd name="connsiteX7" fmla="*/ 4480560 w 4480560"/>
              <a:gd name="connsiteY7" fmla="*/ 0 h 20574"/>
              <a:gd name="connsiteX8" fmla="*/ 4480560 w 4480560"/>
              <a:gd name="connsiteY8" fmla="*/ 20574 h 20574"/>
              <a:gd name="connsiteX9" fmla="*/ 3840480 w 4480560"/>
              <a:gd name="connsiteY9" fmla="*/ 20574 h 20574"/>
              <a:gd name="connsiteX10" fmla="*/ 3290011 w 4480560"/>
              <a:gd name="connsiteY10" fmla="*/ 20574 h 20574"/>
              <a:gd name="connsiteX11" fmla="*/ 2560320 w 4480560"/>
              <a:gd name="connsiteY11" fmla="*/ 20574 h 20574"/>
              <a:gd name="connsiteX12" fmla="*/ 1965046 w 4480560"/>
              <a:gd name="connsiteY12" fmla="*/ 20574 h 20574"/>
              <a:gd name="connsiteX13" fmla="*/ 1459382 w 4480560"/>
              <a:gd name="connsiteY13" fmla="*/ 20574 h 20574"/>
              <a:gd name="connsiteX14" fmla="*/ 774497 w 4480560"/>
              <a:gd name="connsiteY14" fmla="*/ 20574 h 20574"/>
              <a:gd name="connsiteX15" fmla="*/ 0 w 4480560"/>
              <a:gd name="connsiteY15" fmla="*/ 20574 h 20574"/>
              <a:gd name="connsiteX16" fmla="*/ 0 w 4480560"/>
              <a:gd name="connsiteY16" fmla="*/ 0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029033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629841" y="457200"/>
            <a:ext cx="2948940" cy="3429000"/>
          </a:xfrm>
        </p:spPr>
        <p:txBody>
          <a:bodyPr anchor="b">
            <a:normAutofit/>
          </a:bodyPr>
          <a:lstStyle>
            <a:lvl1pPr>
              <a:defRPr sz="45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3977640" y="548640"/>
            <a:ext cx="4539996" cy="543153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629841" y="3977640"/>
            <a:ext cx="2948940"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1538478" y="3257572"/>
            <a:ext cx="4480560" cy="20574"/>
          </a:xfrm>
          <a:custGeom>
            <a:avLst/>
            <a:gdLst>
              <a:gd name="connsiteX0" fmla="*/ 0 w 4480560"/>
              <a:gd name="connsiteY0" fmla="*/ 0 h 20574"/>
              <a:gd name="connsiteX1" fmla="*/ 595274 w 4480560"/>
              <a:gd name="connsiteY1" fmla="*/ 0 h 20574"/>
              <a:gd name="connsiteX2" fmla="*/ 1100938 w 4480560"/>
              <a:gd name="connsiteY2" fmla="*/ 0 h 20574"/>
              <a:gd name="connsiteX3" fmla="*/ 1651406 w 4480560"/>
              <a:gd name="connsiteY3" fmla="*/ 0 h 20574"/>
              <a:gd name="connsiteX4" fmla="*/ 2336292 w 4480560"/>
              <a:gd name="connsiteY4" fmla="*/ 0 h 20574"/>
              <a:gd name="connsiteX5" fmla="*/ 2931566 w 4480560"/>
              <a:gd name="connsiteY5" fmla="*/ 0 h 20574"/>
              <a:gd name="connsiteX6" fmla="*/ 3482035 w 4480560"/>
              <a:gd name="connsiteY6" fmla="*/ 0 h 20574"/>
              <a:gd name="connsiteX7" fmla="*/ 4480560 w 4480560"/>
              <a:gd name="connsiteY7" fmla="*/ 0 h 20574"/>
              <a:gd name="connsiteX8" fmla="*/ 4480560 w 4480560"/>
              <a:gd name="connsiteY8" fmla="*/ 20574 h 20574"/>
              <a:gd name="connsiteX9" fmla="*/ 3840480 w 4480560"/>
              <a:gd name="connsiteY9" fmla="*/ 20574 h 20574"/>
              <a:gd name="connsiteX10" fmla="*/ 3290011 w 4480560"/>
              <a:gd name="connsiteY10" fmla="*/ 20574 h 20574"/>
              <a:gd name="connsiteX11" fmla="*/ 2560320 w 4480560"/>
              <a:gd name="connsiteY11" fmla="*/ 20574 h 20574"/>
              <a:gd name="connsiteX12" fmla="*/ 1965046 w 4480560"/>
              <a:gd name="connsiteY12" fmla="*/ 20574 h 20574"/>
              <a:gd name="connsiteX13" fmla="*/ 1459382 w 4480560"/>
              <a:gd name="connsiteY13" fmla="*/ 20574 h 20574"/>
              <a:gd name="connsiteX14" fmla="*/ 774497 w 4480560"/>
              <a:gd name="connsiteY14" fmla="*/ 20574 h 20574"/>
              <a:gd name="connsiteX15" fmla="*/ 0 w 4480560"/>
              <a:gd name="connsiteY15" fmla="*/ 20574 h 20574"/>
              <a:gd name="connsiteX16" fmla="*/ 0 w 4480560"/>
              <a:gd name="connsiteY16" fmla="*/ 0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992669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7376593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93601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628650" y="4736883"/>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630936" y="448056"/>
            <a:ext cx="7886700" cy="4069080"/>
          </a:xfrm>
        </p:spPr>
        <p:txBody>
          <a:bodyPr anchor="b">
            <a:no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630936" y="4983480"/>
            <a:ext cx="7886700" cy="1124712"/>
          </a:xfrm>
        </p:spPr>
        <p:txBody>
          <a:bodyPr>
            <a:normAutofit/>
          </a:bodyPr>
          <a:lstStyle>
            <a:lvl1pPr marL="0" indent="0" algn="l">
              <a:buNone/>
              <a:defRPr sz="21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348429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28650" y="1929384"/>
            <a:ext cx="7886700" cy="4251960"/>
          </a:xfrm>
        </p:spPr>
        <p:txBody>
          <a:bodyPr>
            <a:normAutofit/>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33882472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630936" y="448056"/>
            <a:ext cx="7886700" cy="4069080"/>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630936" y="4983480"/>
            <a:ext cx="7886700" cy="1124712"/>
          </a:xfrm>
        </p:spPr>
        <p:txBody>
          <a:bodyPr>
            <a:normAutofit/>
          </a:bodyPr>
          <a:lstStyle>
            <a:lvl1pPr marL="0" indent="0">
              <a:buNone/>
              <a:defRPr sz="21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628650" y="4736883"/>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33053112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6286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46291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5936285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629842" y="1938528"/>
            <a:ext cx="3868340"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29842" y="2926080"/>
            <a:ext cx="3868340"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4629150" y="1938528"/>
            <a:ext cx="3887391"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629150" y="2926080"/>
            <a:ext cx="3887391"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580122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1652778" y="1728216"/>
            <a:ext cx="5836158" cy="3392424"/>
          </a:xfrm>
        </p:spPr>
        <p:txBody>
          <a:bodyPr>
            <a:normAutofit/>
          </a:bodyPr>
          <a:lstStyle>
            <a:lvl1pPr algn="ctr">
              <a:defRPr sz="585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2980655" y="5126892"/>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0178021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69297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629841" y="457200"/>
            <a:ext cx="2949178" cy="3429000"/>
          </a:xfrm>
        </p:spPr>
        <p:txBody>
          <a:bodyPr anchor="b">
            <a:normAutofit/>
          </a:bodyPr>
          <a:lstStyle>
            <a:lvl1pPr>
              <a:defRPr sz="45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3977640" y="548640"/>
            <a:ext cx="4539996" cy="5431536"/>
          </a:xfrm>
        </p:spPr>
        <p:txBody>
          <a:bodyPr anchor="ct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629841" y="3977640"/>
            <a:ext cx="2949178"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1538049" y="3257572"/>
            <a:ext cx="4480560" cy="20574"/>
          </a:xfrm>
          <a:custGeom>
            <a:avLst/>
            <a:gdLst>
              <a:gd name="connsiteX0" fmla="*/ 0 w 4480560"/>
              <a:gd name="connsiteY0" fmla="*/ 0 h 20574"/>
              <a:gd name="connsiteX1" fmla="*/ 595274 w 4480560"/>
              <a:gd name="connsiteY1" fmla="*/ 0 h 20574"/>
              <a:gd name="connsiteX2" fmla="*/ 1100938 w 4480560"/>
              <a:gd name="connsiteY2" fmla="*/ 0 h 20574"/>
              <a:gd name="connsiteX3" fmla="*/ 1651406 w 4480560"/>
              <a:gd name="connsiteY3" fmla="*/ 0 h 20574"/>
              <a:gd name="connsiteX4" fmla="*/ 2336292 w 4480560"/>
              <a:gd name="connsiteY4" fmla="*/ 0 h 20574"/>
              <a:gd name="connsiteX5" fmla="*/ 2931566 w 4480560"/>
              <a:gd name="connsiteY5" fmla="*/ 0 h 20574"/>
              <a:gd name="connsiteX6" fmla="*/ 3482035 w 4480560"/>
              <a:gd name="connsiteY6" fmla="*/ 0 h 20574"/>
              <a:gd name="connsiteX7" fmla="*/ 4480560 w 4480560"/>
              <a:gd name="connsiteY7" fmla="*/ 0 h 20574"/>
              <a:gd name="connsiteX8" fmla="*/ 4480560 w 4480560"/>
              <a:gd name="connsiteY8" fmla="*/ 20574 h 20574"/>
              <a:gd name="connsiteX9" fmla="*/ 3840480 w 4480560"/>
              <a:gd name="connsiteY9" fmla="*/ 20574 h 20574"/>
              <a:gd name="connsiteX10" fmla="*/ 3290011 w 4480560"/>
              <a:gd name="connsiteY10" fmla="*/ 20574 h 20574"/>
              <a:gd name="connsiteX11" fmla="*/ 2560320 w 4480560"/>
              <a:gd name="connsiteY11" fmla="*/ 20574 h 20574"/>
              <a:gd name="connsiteX12" fmla="*/ 1965046 w 4480560"/>
              <a:gd name="connsiteY12" fmla="*/ 20574 h 20574"/>
              <a:gd name="connsiteX13" fmla="*/ 1459382 w 4480560"/>
              <a:gd name="connsiteY13" fmla="*/ 20574 h 20574"/>
              <a:gd name="connsiteX14" fmla="*/ 774497 w 4480560"/>
              <a:gd name="connsiteY14" fmla="*/ 20574 h 20574"/>
              <a:gd name="connsiteX15" fmla="*/ 0 w 4480560"/>
              <a:gd name="connsiteY15" fmla="*/ 20574 h 20574"/>
              <a:gd name="connsiteX16" fmla="*/ 0 w 4480560"/>
              <a:gd name="connsiteY16" fmla="*/ 0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826484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629841" y="457200"/>
            <a:ext cx="2948940" cy="3429000"/>
          </a:xfrm>
        </p:spPr>
        <p:txBody>
          <a:bodyPr anchor="b">
            <a:normAutofit/>
          </a:bodyPr>
          <a:lstStyle>
            <a:lvl1pPr>
              <a:defRPr sz="45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3977640" y="548640"/>
            <a:ext cx="4539996" cy="543153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629841" y="3977640"/>
            <a:ext cx="2948940"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1538478" y="3257572"/>
            <a:ext cx="4480560" cy="20574"/>
          </a:xfrm>
          <a:custGeom>
            <a:avLst/>
            <a:gdLst>
              <a:gd name="connsiteX0" fmla="*/ 0 w 4480560"/>
              <a:gd name="connsiteY0" fmla="*/ 0 h 20574"/>
              <a:gd name="connsiteX1" fmla="*/ 595274 w 4480560"/>
              <a:gd name="connsiteY1" fmla="*/ 0 h 20574"/>
              <a:gd name="connsiteX2" fmla="*/ 1100938 w 4480560"/>
              <a:gd name="connsiteY2" fmla="*/ 0 h 20574"/>
              <a:gd name="connsiteX3" fmla="*/ 1651406 w 4480560"/>
              <a:gd name="connsiteY3" fmla="*/ 0 h 20574"/>
              <a:gd name="connsiteX4" fmla="*/ 2336292 w 4480560"/>
              <a:gd name="connsiteY4" fmla="*/ 0 h 20574"/>
              <a:gd name="connsiteX5" fmla="*/ 2931566 w 4480560"/>
              <a:gd name="connsiteY5" fmla="*/ 0 h 20574"/>
              <a:gd name="connsiteX6" fmla="*/ 3482035 w 4480560"/>
              <a:gd name="connsiteY6" fmla="*/ 0 h 20574"/>
              <a:gd name="connsiteX7" fmla="*/ 4480560 w 4480560"/>
              <a:gd name="connsiteY7" fmla="*/ 0 h 20574"/>
              <a:gd name="connsiteX8" fmla="*/ 4480560 w 4480560"/>
              <a:gd name="connsiteY8" fmla="*/ 20574 h 20574"/>
              <a:gd name="connsiteX9" fmla="*/ 3840480 w 4480560"/>
              <a:gd name="connsiteY9" fmla="*/ 20574 h 20574"/>
              <a:gd name="connsiteX10" fmla="*/ 3290011 w 4480560"/>
              <a:gd name="connsiteY10" fmla="*/ 20574 h 20574"/>
              <a:gd name="connsiteX11" fmla="*/ 2560320 w 4480560"/>
              <a:gd name="connsiteY11" fmla="*/ 20574 h 20574"/>
              <a:gd name="connsiteX12" fmla="*/ 1965046 w 4480560"/>
              <a:gd name="connsiteY12" fmla="*/ 20574 h 20574"/>
              <a:gd name="connsiteX13" fmla="*/ 1459382 w 4480560"/>
              <a:gd name="connsiteY13" fmla="*/ 20574 h 20574"/>
              <a:gd name="connsiteX14" fmla="*/ 774497 w 4480560"/>
              <a:gd name="connsiteY14" fmla="*/ 20574 h 20574"/>
              <a:gd name="connsiteX15" fmla="*/ 0 w 4480560"/>
              <a:gd name="connsiteY15" fmla="*/ 20574 h 20574"/>
              <a:gd name="connsiteX16" fmla="*/ 0 w 4480560"/>
              <a:gd name="connsiteY16" fmla="*/ 0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166850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5231773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18855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628650" y="4736883"/>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630936" y="448056"/>
            <a:ext cx="7886700" cy="4069080"/>
          </a:xfrm>
        </p:spPr>
        <p:txBody>
          <a:bodyPr anchor="b">
            <a:no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630936" y="4983480"/>
            <a:ext cx="7886700" cy="1124712"/>
          </a:xfrm>
        </p:spPr>
        <p:txBody>
          <a:bodyPr>
            <a:normAutofit/>
          </a:bodyPr>
          <a:lstStyle>
            <a:lvl1pPr marL="0" indent="0" algn="l">
              <a:buNone/>
              <a:defRPr sz="21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607065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28650" y="1929384"/>
            <a:ext cx="7886700" cy="4251960"/>
          </a:xfrm>
        </p:spPr>
        <p:txBody>
          <a:bodyPr>
            <a:normAutofit/>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2335929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630936" y="448056"/>
            <a:ext cx="7886700" cy="4069080"/>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630936" y="4983480"/>
            <a:ext cx="7886700" cy="1124712"/>
          </a:xfrm>
        </p:spPr>
        <p:txBody>
          <a:bodyPr>
            <a:normAutofit/>
          </a:bodyPr>
          <a:lstStyle>
            <a:lvl1pPr marL="0" indent="0">
              <a:buNone/>
              <a:defRPr sz="21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628650" y="4736883"/>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7872957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6286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46291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38416429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629842" y="1938528"/>
            <a:ext cx="3868340"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29842" y="2926080"/>
            <a:ext cx="3868340"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4629150" y="1938528"/>
            <a:ext cx="3887391"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629150" y="2926080"/>
            <a:ext cx="3887391"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628649" y="1709928"/>
            <a:ext cx="7886700" cy="27432"/>
          </a:xfrm>
          <a:custGeom>
            <a:avLst/>
            <a:gdLst>
              <a:gd name="connsiteX0" fmla="*/ 0 w 7886700"/>
              <a:gd name="connsiteY0" fmla="*/ 0 h 27432"/>
              <a:gd name="connsiteX1" fmla="*/ 420624 w 7886700"/>
              <a:gd name="connsiteY1" fmla="*/ 0 h 27432"/>
              <a:gd name="connsiteX2" fmla="*/ 1156716 w 7886700"/>
              <a:gd name="connsiteY2" fmla="*/ 0 h 27432"/>
              <a:gd name="connsiteX3" fmla="*/ 1577340 w 7886700"/>
              <a:gd name="connsiteY3" fmla="*/ 0 h 27432"/>
              <a:gd name="connsiteX4" fmla="*/ 2155698 w 7886700"/>
              <a:gd name="connsiteY4" fmla="*/ 0 h 27432"/>
              <a:gd name="connsiteX5" fmla="*/ 2970657 w 7886700"/>
              <a:gd name="connsiteY5" fmla="*/ 0 h 27432"/>
              <a:gd name="connsiteX6" fmla="*/ 3627882 w 7886700"/>
              <a:gd name="connsiteY6" fmla="*/ 0 h 27432"/>
              <a:gd name="connsiteX7" fmla="*/ 4363974 w 7886700"/>
              <a:gd name="connsiteY7" fmla="*/ 0 h 27432"/>
              <a:gd name="connsiteX8" fmla="*/ 4942332 w 7886700"/>
              <a:gd name="connsiteY8" fmla="*/ 0 h 27432"/>
              <a:gd name="connsiteX9" fmla="*/ 5599557 w 7886700"/>
              <a:gd name="connsiteY9" fmla="*/ 0 h 27432"/>
              <a:gd name="connsiteX10" fmla="*/ 6414516 w 7886700"/>
              <a:gd name="connsiteY10" fmla="*/ 0 h 27432"/>
              <a:gd name="connsiteX11" fmla="*/ 6914007 w 7886700"/>
              <a:gd name="connsiteY11" fmla="*/ 0 h 27432"/>
              <a:gd name="connsiteX12" fmla="*/ 7886700 w 7886700"/>
              <a:gd name="connsiteY12" fmla="*/ 0 h 27432"/>
              <a:gd name="connsiteX13" fmla="*/ 7886700 w 7886700"/>
              <a:gd name="connsiteY13" fmla="*/ 27432 h 27432"/>
              <a:gd name="connsiteX14" fmla="*/ 7308342 w 7886700"/>
              <a:gd name="connsiteY14" fmla="*/ 27432 h 27432"/>
              <a:gd name="connsiteX15" fmla="*/ 6887718 w 7886700"/>
              <a:gd name="connsiteY15" fmla="*/ 27432 h 27432"/>
              <a:gd name="connsiteX16" fmla="*/ 6230493 w 7886700"/>
              <a:gd name="connsiteY16" fmla="*/ 27432 h 27432"/>
              <a:gd name="connsiteX17" fmla="*/ 5731002 w 7886700"/>
              <a:gd name="connsiteY17" fmla="*/ 27432 h 27432"/>
              <a:gd name="connsiteX18" fmla="*/ 5073777 w 7886700"/>
              <a:gd name="connsiteY18" fmla="*/ 27432 h 27432"/>
              <a:gd name="connsiteX19" fmla="*/ 4416552 w 7886700"/>
              <a:gd name="connsiteY19" fmla="*/ 27432 h 27432"/>
              <a:gd name="connsiteX20" fmla="*/ 3759327 w 7886700"/>
              <a:gd name="connsiteY20" fmla="*/ 27432 h 27432"/>
              <a:gd name="connsiteX21" fmla="*/ 3102102 w 7886700"/>
              <a:gd name="connsiteY21" fmla="*/ 27432 h 27432"/>
              <a:gd name="connsiteX22" fmla="*/ 2523744 w 7886700"/>
              <a:gd name="connsiteY22" fmla="*/ 27432 h 27432"/>
              <a:gd name="connsiteX23" fmla="*/ 1787652 w 7886700"/>
              <a:gd name="connsiteY23" fmla="*/ 27432 h 27432"/>
              <a:gd name="connsiteX24" fmla="*/ 1130427 w 7886700"/>
              <a:gd name="connsiteY24" fmla="*/ 27432 h 27432"/>
              <a:gd name="connsiteX25" fmla="*/ 0 w 7886700"/>
              <a:gd name="connsiteY25" fmla="*/ 27432 h 27432"/>
              <a:gd name="connsiteX26" fmla="*/ 0 w 78867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18321137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1652778" y="1728216"/>
            <a:ext cx="5836158" cy="3392424"/>
          </a:xfrm>
        </p:spPr>
        <p:txBody>
          <a:bodyPr>
            <a:normAutofit/>
          </a:bodyPr>
          <a:lstStyle>
            <a:lvl1pPr algn="ctr">
              <a:defRPr sz="585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2980655" y="5126892"/>
            <a:ext cx="3182692" cy="27432"/>
          </a:xfrm>
          <a:custGeom>
            <a:avLst/>
            <a:gdLst>
              <a:gd name="connsiteX0" fmla="*/ 0 w 3182692"/>
              <a:gd name="connsiteY0" fmla="*/ 0 h 27432"/>
              <a:gd name="connsiteX1" fmla="*/ 604711 w 3182692"/>
              <a:gd name="connsiteY1" fmla="*/ 0 h 27432"/>
              <a:gd name="connsiteX2" fmla="*/ 1241250 w 3182692"/>
              <a:gd name="connsiteY2" fmla="*/ 0 h 27432"/>
              <a:gd name="connsiteX3" fmla="*/ 1909615 w 3182692"/>
              <a:gd name="connsiteY3" fmla="*/ 0 h 27432"/>
              <a:gd name="connsiteX4" fmla="*/ 2577981 w 3182692"/>
              <a:gd name="connsiteY4" fmla="*/ 0 h 27432"/>
              <a:gd name="connsiteX5" fmla="*/ 3182692 w 3182692"/>
              <a:gd name="connsiteY5" fmla="*/ 0 h 27432"/>
              <a:gd name="connsiteX6" fmla="*/ 3182692 w 3182692"/>
              <a:gd name="connsiteY6" fmla="*/ 27432 h 27432"/>
              <a:gd name="connsiteX7" fmla="*/ 2482500 w 3182692"/>
              <a:gd name="connsiteY7" fmla="*/ 27432 h 27432"/>
              <a:gd name="connsiteX8" fmla="*/ 1782308 w 3182692"/>
              <a:gd name="connsiteY8" fmla="*/ 27432 h 27432"/>
              <a:gd name="connsiteX9" fmla="*/ 1145769 w 3182692"/>
              <a:gd name="connsiteY9" fmla="*/ 27432 h 27432"/>
              <a:gd name="connsiteX10" fmla="*/ 0 w 3182692"/>
              <a:gd name="connsiteY10" fmla="*/ 27432 h 27432"/>
              <a:gd name="connsiteX11" fmla="*/ 0 w 3182692"/>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40022731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9188522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629841" y="457200"/>
            <a:ext cx="2949178" cy="3429000"/>
          </a:xfrm>
        </p:spPr>
        <p:txBody>
          <a:bodyPr anchor="b">
            <a:normAutofit/>
          </a:bodyPr>
          <a:lstStyle>
            <a:lvl1pPr>
              <a:defRPr sz="45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3977640" y="548640"/>
            <a:ext cx="4539996" cy="5431536"/>
          </a:xfrm>
        </p:spPr>
        <p:txBody>
          <a:bodyPr anchor="ct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629841" y="3977640"/>
            <a:ext cx="2949178"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1538049" y="3257572"/>
            <a:ext cx="4480560" cy="20574"/>
          </a:xfrm>
          <a:custGeom>
            <a:avLst/>
            <a:gdLst>
              <a:gd name="connsiteX0" fmla="*/ 0 w 4480560"/>
              <a:gd name="connsiteY0" fmla="*/ 0 h 20574"/>
              <a:gd name="connsiteX1" fmla="*/ 595274 w 4480560"/>
              <a:gd name="connsiteY1" fmla="*/ 0 h 20574"/>
              <a:gd name="connsiteX2" fmla="*/ 1100938 w 4480560"/>
              <a:gd name="connsiteY2" fmla="*/ 0 h 20574"/>
              <a:gd name="connsiteX3" fmla="*/ 1651406 w 4480560"/>
              <a:gd name="connsiteY3" fmla="*/ 0 h 20574"/>
              <a:gd name="connsiteX4" fmla="*/ 2336292 w 4480560"/>
              <a:gd name="connsiteY4" fmla="*/ 0 h 20574"/>
              <a:gd name="connsiteX5" fmla="*/ 2931566 w 4480560"/>
              <a:gd name="connsiteY5" fmla="*/ 0 h 20574"/>
              <a:gd name="connsiteX6" fmla="*/ 3482035 w 4480560"/>
              <a:gd name="connsiteY6" fmla="*/ 0 h 20574"/>
              <a:gd name="connsiteX7" fmla="*/ 4480560 w 4480560"/>
              <a:gd name="connsiteY7" fmla="*/ 0 h 20574"/>
              <a:gd name="connsiteX8" fmla="*/ 4480560 w 4480560"/>
              <a:gd name="connsiteY8" fmla="*/ 20574 h 20574"/>
              <a:gd name="connsiteX9" fmla="*/ 3840480 w 4480560"/>
              <a:gd name="connsiteY9" fmla="*/ 20574 h 20574"/>
              <a:gd name="connsiteX10" fmla="*/ 3290011 w 4480560"/>
              <a:gd name="connsiteY10" fmla="*/ 20574 h 20574"/>
              <a:gd name="connsiteX11" fmla="*/ 2560320 w 4480560"/>
              <a:gd name="connsiteY11" fmla="*/ 20574 h 20574"/>
              <a:gd name="connsiteX12" fmla="*/ 1965046 w 4480560"/>
              <a:gd name="connsiteY12" fmla="*/ 20574 h 20574"/>
              <a:gd name="connsiteX13" fmla="*/ 1459382 w 4480560"/>
              <a:gd name="connsiteY13" fmla="*/ 20574 h 20574"/>
              <a:gd name="connsiteX14" fmla="*/ 774497 w 4480560"/>
              <a:gd name="connsiteY14" fmla="*/ 20574 h 20574"/>
              <a:gd name="connsiteX15" fmla="*/ 0 w 4480560"/>
              <a:gd name="connsiteY15" fmla="*/ 20574 h 20574"/>
              <a:gd name="connsiteX16" fmla="*/ 0 w 4480560"/>
              <a:gd name="connsiteY16" fmla="*/ 0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6104244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629841" y="457200"/>
            <a:ext cx="2948940" cy="3429000"/>
          </a:xfrm>
        </p:spPr>
        <p:txBody>
          <a:bodyPr anchor="b">
            <a:normAutofit/>
          </a:bodyPr>
          <a:lstStyle>
            <a:lvl1pPr>
              <a:defRPr sz="45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3977640" y="548640"/>
            <a:ext cx="4539996" cy="543153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629841" y="3977640"/>
            <a:ext cx="2948940"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1538478" y="3257572"/>
            <a:ext cx="4480560" cy="20574"/>
          </a:xfrm>
          <a:custGeom>
            <a:avLst/>
            <a:gdLst>
              <a:gd name="connsiteX0" fmla="*/ 0 w 4480560"/>
              <a:gd name="connsiteY0" fmla="*/ 0 h 20574"/>
              <a:gd name="connsiteX1" fmla="*/ 595274 w 4480560"/>
              <a:gd name="connsiteY1" fmla="*/ 0 h 20574"/>
              <a:gd name="connsiteX2" fmla="*/ 1100938 w 4480560"/>
              <a:gd name="connsiteY2" fmla="*/ 0 h 20574"/>
              <a:gd name="connsiteX3" fmla="*/ 1651406 w 4480560"/>
              <a:gd name="connsiteY3" fmla="*/ 0 h 20574"/>
              <a:gd name="connsiteX4" fmla="*/ 2336292 w 4480560"/>
              <a:gd name="connsiteY4" fmla="*/ 0 h 20574"/>
              <a:gd name="connsiteX5" fmla="*/ 2931566 w 4480560"/>
              <a:gd name="connsiteY5" fmla="*/ 0 h 20574"/>
              <a:gd name="connsiteX6" fmla="*/ 3482035 w 4480560"/>
              <a:gd name="connsiteY6" fmla="*/ 0 h 20574"/>
              <a:gd name="connsiteX7" fmla="*/ 4480560 w 4480560"/>
              <a:gd name="connsiteY7" fmla="*/ 0 h 20574"/>
              <a:gd name="connsiteX8" fmla="*/ 4480560 w 4480560"/>
              <a:gd name="connsiteY8" fmla="*/ 20574 h 20574"/>
              <a:gd name="connsiteX9" fmla="*/ 3840480 w 4480560"/>
              <a:gd name="connsiteY9" fmla="*/ 20574 h 20574"/>
              <a:gd name="connsiteX10" fmla="*/ 3290011 w 4480560"/>
              <a:gd name="connsiteY10" fmla="*/ 20574 h 20574"/>
              <a:gd name="connsiteX11" fmla="*/ 2560320 w 4480560"/>
              <a:gd name="connsiteY11" fmla="*/ 20574 h 20574"/>
              <a:gd name="connsiteX12" fmla="*/ 1965046 w 4480560"/>
              <a:gd name="connsiteY12" fmla="*/ 20574 h 20574"/>
              <a:gd name="connsiteX13" fmla="*/ 1459382 w 4480560"/>
              <a:gd name="connsiteY13" fmla="*/ 20574 h 20574"/>
              <a:gd name="connsiteX14" fmla="*/ 774497 w 4480560"/>
              <a:gd name="connsiteY14" fmla="*/ 20574 h 20574"/>
              <a:gd name="connsiteX15" fmla="*/ 0 w 4480560"/>
              <a:gd name="connsiteY15" fmla="*/ 20574 h 20574"/>
              <a:gd name="connsiteX16" fmla="*/ 0 w 4480560"/>
              <a:gd name="connsiteY16" fmla="*/ 0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435997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9041822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0390035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0641517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19150886"/>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839407581"/>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345894029"/>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982828985"/>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838673257"/>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084484406"/>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399116936"/>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80744859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088795201"/>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28290024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31F4-64FA-4BA0-9498-67783267A8C8}" type="slidenum">
              <a:rPr lang="en-US" smtClean="0"/>
              <a:t>‹#›</a:t>
            </a:fld>
            <a:endParaRPr lang="en-US"/>
          </a:p>
        </p:txBody>
      </p:sp>
      <p:pic>
        <p:nvPicPr>
          <p:cNvPr id="7" name="Picture 6" descr="Close-up of illuminated disco lights">
            <a:extLst>
              <a:ext uri="{FF2B5EF4-FFF2-40B4-BE49-F238E27FC236}">
                <a16:creationId xmlns:a16="http://schemas.microsoft.com/office/drawing/2014/main" id="{D7897528-24BE-4ADE-88D4-F4766984153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5534" r="5534"/>
          <a:stretch/>
        </p:blipFill>
        <p:spPr>
          <a:xfrm>
            <a:off x="0" y="0"/>
            <a:ext cx="9144000" cy="6858000"/>
          </a:xfrm>
          <a:prstGeom prst="rect">
            <a:avLst/>
          </a:prstGeom>
        </p:spPr>
      </p:pic>
      <p:sp>
        <p:nvSpPr>
          <p:cNvPr id="8" name="TextBox 7">
            <a:extLst>
              <a:ext uri="{FF2B5EF4-FFF2-40B4-BE49-F238E27FC236}">
                <a16:creationId xmlns:a16="http://schemas.microsoft.com/office/drawing/2014/main" id="{46FFD227-85D0-4E9D-AF3C-63B0403FF9A3}"/>
              </a:ext>
            </a:extLst>
          </p:cNvPr>
          <p:cNvSpPr txBox="1"/>
          <p:nvPr userDrawn="1"/>
        </p:nvSpPr>
        <p:spPr>
          <a:xfrm>
            <a:off x="73324" y="365126"/>
            <a:ext cx="8997351" cy="1107996"/>
          </a:xfrm>
          <a:prstGeom prst="rect">
            <a:avLst/>
          </a:prstGeom>
          <a:noFill/>
        </p:spPr>
        <p:txBody>
          <a:bodyPr wrap="square" rtlCol="0">
            <a:spAutoFit/>
          </a:bodyPr>
          <a:lstStyle/>
          <a:p>
            <a:pPr algn="ctr"/>
            <a:r>
              <a:rPr lang="en-US" sz="6600" b="1" dirty="0">
                <a:solidFill>
                  <a:srgbClr val="FFFFCC"/>
                </a:solidFill>
                <a:effectLst>
                  <a:outerShdw blurRad="38100" dist="38100" dir="2700000" algn="tl">
                    <a:srgbClr val="000000">
                      <a:alpha val="43137"/>
                    </a:srgbClr>
                  </a:outerShdw>
                </a:effectLst>
                <a:latin typeface="Tempus Sans ITC" panose="04020404030D07020202" pitchFamily="82" charset="0"/>
              </a:rPr>
              <a:t>This Is Real!</a:t>
            </a:r>
          </a:p>
        </p:txBody>
      </p:sp>
    </p:spTree>
    <p:extLst>
      <p:ext uri="{BB962C8B-B14F-4D97-AF65-F5344CB8AC3E}">
        <p14:creationId xmlns:p14="http://schemas.microsoft.com/office/powerpoint/2010/main" val="291680340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30" r:id="rId5"/>
    <p:sldLayoutId id="2147483731" r:id="rId6"/>
    <p:sldLayoutId id="2147483736" r:id="rId7"/>
    <p:sldLayoutId id="2147483732" r:id="rId8"/>
    <p:sldLayoutId id="2147483733" r:id="rId9"/>
    <p:sldLayoutId id="2147483734" r:id="rId10"/>
    <p:sldLayoutId id="214748373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685800" rtl="0" eaLnBrk="1" latinLnBrk="0" hangingPunct="1">
        <a:lnSpc>
          <a:spcPct val="100000"/>
        </a:lnSpc>
        <a:spcBef>
          <a:spcPct val="0"/>
        </a:spcBef>
        <a:buNone/>
        <a:defRPr sz="4050" kern="120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60000"/>
            <a:lumOff val="40000"/>
          </a:schemeClr>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A4E21FC-864A-41B0-B564-A95381602B1E}"/>
              </a:ext>
            </a:extLst>
          </p:cNvPr>
          <p:cNvCxnSpPr>
            <a:cxnSpLocks/>
          </p:cNvCxnSpPr>
          <p:nvPr userDrawn="1"/>
        </p:nvCxnSpPr>
        <p:spPr>
          <a:xfrm>
            <a:off x="2087592" y="365126"/>
            <a:ext cx="6427758"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2F729A6-1169-4763-832A-6527ABFB9019}"/>
              </a:ext>
            </a:extLst>
          </p:cNvPr>
          <p:cNvCxnSpPr>
            <a:cxnSpLocks/>
          </p:cNvCxnSpPr>
          <p:nvPr userDrawn="1"/>
        </p:nvCxnSpPr>
        <p:spPr>
          <a:xfrm>
            <a:off x="420178" y="1492370"/>
            <a:ext cx="0" cy="522910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31F4-64FA-4BA0-9498-67783267A8C8}" type="slidenum">
              <a:rPr lang="en-US" smtClean="0"/>
              <a:t>‹#›</a:t>
            </a:fld>
            <a:endParaRPr lang="en-US"/>
          </a:p>
        </p:txBody>
      </p:sp>
      <p:pic>
        <p:nvPicPr>
          <p:cNvPr id="7" name="Picture 6" descr="Close-up of illuminated disco lights">
            <a:extLst>
              <a:ext uri="{FF2B5EF4-FFF2-40B4-BE49-F238E27FC236}">
                <a16:creationId xmlns:a16="http://schemas.microsoft.com/office/drawing/2014/main" id="{D7897528-24BE-4ADE-88D4-F4766984153D}"/>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5534" r="5534"/>
          <a:stretch/>
        </p:blipFill>
        <p:spPr>
          <a:xfrm>
            <a:off x="186905" y="136524"/>
            <a:ext cx="2012951" cy="150971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4" name="TextBox 13">
            <a:extLst>
              <a:ext uri="{FF2B5EF4-FFF2-40B4-BE49-F238E27FC236}">
                <a16:creationId xmlns:a16="http://schemas.microsoft.com/office/drawing/2014/main" id="{F1C9ADE4-60FB-4D88-BCEA-090390B83082}"/>
              </a:ext>
            </a:extLst>
          </p:cNvPr>
          <p:cNvSpPr txBox="1"/>
          <p:nvPr userDrawn="1"/>
        </p:nvSpPr>
        <p:spPr>
          <a:xfrm>
            <a:off x="186905" y="358875"/>
            <a:ext cx="2070340" cy="954107"/>
          </a:xfrm>
          <a:prstGeom prst="rect">
            <a:avLst/>
          </a:prstGeom>
          <a:noFill/>
        </p:spPr>
        <p:txBody>
          <a:bodyPr wrap="square" rtlCol="0">
            <a:spAutoFit/>
          </a:bodyPr>
          <a:lstStyle/>
          <a:p>
            <a:pPr algn="ctr"/>
            <a:r>
              <a:rPr lang="en-US" sz="2800" b="1" dirty="0">
                <a:solidFill>
                  <a:srgbClr val="FFFFCC"/>
                </a:solidFill>
                <a:effectLst>
                  <a:outerShdw blurRad="38100" dist="38100" dir="2700000" algn="tl">
                    <a:srgbClr val="000000">
                      <a:alpha val="43137"/>
                    </a:srgbClr>
                  </a:outerShdw>
                </a:effectLst>
                <a:latin typeface="Tempus Sans ITC" panose="04020404030D07020202" pitchFamily="82" charset="0"/>
              </a:rPr>
              <a:t>This Is</a:t>
            </a:r>
          </a:p>
          <a:p>
            <a:pPr algn="ctr"/>
            <a:r>
              <a:rPr lang="en-US" sz="2800" b="1" dirty="0">
                <a:solidFill>
                  <a:srgbClr val="FFFFCC"/>
                </a:solidFill>
                <a:effectLst>
                  <a:outerShdw blurRad="38100" dist="38100" dir="2700000" algn="tl">
                    <a:srgbClr val="000000">
                      <a:alpha val="43137"/>
                    </a:srgbClr>
                  </a:outerShdw>
                </a:effectLst>
                <a:latin typeface="Tempus Sans ITC" panose="04020404030D07020202" pitchFamily="82" charset="0"/>
              </a:rPr>
              <a:t>Real</a:t>
            </a:r>
          </a:p>
        </p:txBody>
      </p:sp>
    </p:spTree>
    <p:extLst>
      <p:ext uri="{BB962C8B-B14F-4D97-AF65-F5344CB8AC3E}">
        <p14:creationId xmlns:p14="http://schemas.microsoft.com/office/powerpoint/2010/main" val="61699700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685800" rtl="0" eaLnBrk="1" latinLnBrk="0" hangingPunct="1">
        <a:lnSpc>
          <a:spcPct val="100000"/>
        </a:lnSpc>
        <a:spcBef>
          <a:spcPct val="0"/>
        </a:spcBef>
        <a:buNone/>
        <a:defRPr sz="4050" kern="120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45051-2045-45DA-935E-2E3CA1A69ADC}" type="datetimeFigureOut">
              <a:rPr lang="en-US" smtClean="0"/>
              <a:t>5/21/2020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31F4-64FA-4BA0-9498-67783267A8C8}" type="slidenum">
              <a:rPr lang="en-US" smtClean="0"/>
              <a:t>‹#›</a:t>
            </a:fld>
            <a:endParaRPr lang="en-US"/>
          </a:p>
        </p:txBody>
      </p:sp>
      <p:pic>
        <p:nvPicPr>
          <p:cNvPr id="7" name="Picture 6" descr="Close-up of illuminated disco lights">
            <a:extLst>
              <a:ext uri="{FF2B5EF4-FFF2-40B4-BE49-F238E27FC236}">
                <a16:creationId xmlns:a16="http://schemas.microsoft.com/office/drawing/2014/main" id="{D7897528-24BE-4ADE-88D4-F4766984153D}"/>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l="5534" r="5534"/>
          <a:stretch/>
        </p:blipFill>
        <p:spPr>
          <a:xfrm>
            <a:off x="0" y="0"/>
            <a:ext cx="9144000" cy="6858000"/>
          </a:xfrm>
          <a:prstGeom prst="rect">
            <a:avLst/>
          </a:prstGeom>
        </p:spPr>
      </p:pic>
      <p:pic>
        <p:nvPicPr>
          <p:cNvPr id="8" name="Picture 7" descr="Close-up of illuminated disco lights">
            <a:extLst>
              <a:ext uri="{FF2B5EF4-FFF2-40B4-BE49-F238E27FC236}">
                <a16:creationId xmlns:a16="http://schemas.microsoft.com/office/drawing/2014/main" id="{655947BE-BEEF-4EB6-90C0-17C189AC1458}"/>
              </a:ext>
            </a:extLst>
          </p:cNvPr>
          <p:cNvPicPr>
            <a:picLocks noChangeAspect="1"/>
          </p:cNvPicPr>
          <p:nvPr userDrawn="1"/>
        </p:nvPicPr>
        <p:blipFill rotWithShape="1">
          <a:blip r:embed="rId13">
            <a:lum bright="70000" contrast="-70000"/>
            <a:extLst>
              <a:ext uri="{28A0092B-C50C-407E-A947-70E740481C1C}">
                <a14:useLocalDpi xmlns:a14="http://schemas.microsoft.com/office/drawing/2010/main" val="0"/>
              </a:ext>
            </a:extLst>
          </a:blip>
          <a:srcRect l="5534" r="5534"/>
          <a:stretch/>
        </p:blipFill>
        <p:spPr>
          <a:xfrm>
            <a:off x="152400" y="152400"/>
            <a:ext cx="9144000" cy="6858000"/>
          </a:xfrm>
          <a:prstGeom prst="rect">
            <a:avLst/>
          </a:prstGeom>
        </p:spPr>
      </p:pic>
    </p:spTree>
    <p:extLst>
      <p:ext uri="{BB962C8B-B14F-4D97-AF65-F5344CB8AC3E}">
        <p14:creationId xmlns:p14="http://schemas.microsoft.com/office/powerpoint/2010/main" val="274533851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xStyles>
    <p:titleStyle>
      <a:lvl1pPr algn="l" defTabSz="685800" rtl="0" eaLnBrk="1" latinLnBrk="0" hangingPunct="1">
        <a:lnSpc>
          <a:spcPct val="100000"/>
        </a:lnSpc>
        <a:spcBef>
          <a:spcPct val="0"/>
        </a:spcBef>
        <a:buNone/>
        <a:defRPr sz="4050" kern="120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5/24/2020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173287657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gbgm-umc.org/gifs/worldhistory/polycarp.jpg"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hyperlink" Target="http://gbgm-umc.org/gifs/worldhistory/polycarp.jpg" TargetMode="External"/><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hyperlink" Target="http://gbgm-umc.org/gifs/worldhistory/polycarp.jpg" TargetMode="External"/><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9.pn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If you have recurring dreams about the same person this is what it ...">
            <a:extLst>
              <a:ext uri="{FF2B5EF4-FFF2-40B4-BE49-F238E27FC236}">
                <a16:creationId xmlns:a16="http://schemas.microsoft.com/office/drawing/2014/main" id="{93ADF3B7-CCE5-46AE-94BE-FADAE7DF22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68" r="1" b="1"/>
          <a:stretch/>
        </p:blipFill>
        <p:spPr bwMode="auto">
          <a:xfrm>
            <a:off x="433227" y="424330"/>
            <a:ext cx="8277545" cy="5869478"/>
          </a:xfrm>
          <a:custGeom>
            <a:avLst/>
            <a:gdLst/>
            <a:ahLst/>
            <a:cxnLst/>
            <a:rect l="l" t="t" r="r" b="b"/>
            <a:pathLst>
              <a:path w="10630858" h="5869478">
                <a:moveTo>
                  <a:pt x="5791061" y="218"/>
                </a:moveTo>
                <a:cubicBezTo>
                  <a:pt x="5877327" y="-560"/>
                  <a:pt x="5971399" y="626"/>
                  <a:pt x="6073275" y="5793"/>
                </a:cubicBezTo>
                <a:cubicBezTo>
                  <a:pt x="6098744" y="7086"/>
                  <a:pt x="6121786" y="8165"/>
                  <a:pt x="6142651" y="9057"/>
                </a:cubicBezTo>
                <a:lnTo>
                  <a:pt x="6164185" y="9874"/>
                </a:lnTo>
                <a:lnTo>
                  <a:pt x="6258731" y="5793"/>
                </a:lnTo>
                <a:lnTo>
                  <a:pt x="6319194" y="2002"/>
                </a:lnTo>
                <a:lnTo>
                  <a:pt x="6413049" y="11772"/>
                </a:lnTo>
                <a:cubicBezTo>
                  <a:pt x="6592720" y="42783"/>
                  <a:pt x="6774188" y="66100"/>
                  <a:pt x="6956654" y="46745"/>
                </a:cubicBezTo>
                <a:cubicBezTo>
                  <a:pt x="7082424" y="33223"/>
                  <a:pt x="7207994" y="25294"/>
                  <a:pt x="7334364" y="25763"/>
                </a:cubicBezTo>
                <a:cubicBezTo>
                  <a:pt x="7624835" y="25763"/>
                  <a:pt x="7915502" y="28559"/>
                  <a:pt x="8205974" y="22730"/>
                </a:cubicBezTo>
                <a:cubicBezTo>
                  <a:pt x="8464499" y="17601"/>
                  <a:pt x="8722029" y="6412"/>
                  <a:pt x="8980756" y="34620"/>
                </a:cubicBezTo>
                <a:cubicBezTo>
                  <a:pt x="9362658" y="76124"/>
                  <a:pt x="9746556" y="62832"/>
                  <a:pt x="10129655" y="57937"/>
                </a:cubicBezTo>
                <a:lnTo>
                  <a:pt x="10163726" y="56766"/>
                </a:lnTo>
                <a:lnTo>
                  <a:pt x="10254950" y="73131"/>
                </a:lnTo>
                <a:lnTo>
                  <a:pt x="10311819" y="101928"/>
                </a:lnTo>
                <a:cubicBezTo>
                  <a:pt x="10479504" y="200737"/>
                  <a:pt x="10591476" y="367254"/>
                  <a:pt x="10625532" y="561669"/>
                </a:cubicBezTo>
                <a:lnTo>
                  <a:pt x="10626834" y="578090"/>
                </a:lnTo>
                <a:lnTo>
                  <a:pt x="10611964" y="734537"/>
                </a:lnTo>
                <a:cubicBezTo>
                  <a:pt x="10602387" y="823467"/>
                  <a:pt x="10587763" y="913306"/>
                  <a:pt x="10611964" y="1001326"/>
                </a:cubicBezTo>
                <a:cubicBezTo>
                  <a:pt x="10628543" y="1062669"/>
                  <a:pt x="10632231" y="1127783"/>
                  <a:pt x="10622705" y="1191154"/>
                </a:cubicBezTo>
                <a:cubicBezTo>
                  <a:pt x="10606645" y="1303627"/>
                  <a:pt x="10603293" y="1418084"/>
                  <a:pt x="10612740" y="1531572"/>
                </a:cubicBezTo>
                <a:cubicBezTo>
                  <a:pt x="10618978" y="1606398"/>
                  <a:pt x="10618020" y="1681815"/>
                  <a:pt x="10609893" y="1756397"/>
                </a:cubicBezTo>
                <a:cubicBezTo>
                  <a:pt x="10599152" y="1856690"/>
                  <a:pt x="10582457" y="1958800"/>
                  <a:pt x="10602776" y="2059394"/>
                </a:cubicBezTo>
                <a:cubicBezTo>
                  <a:pt x="10635130" y="2219226"/>
                  <a:pt x="10628659" y="2378906"/>
                  <a:pt x="10615717" y="2539949"/>
                </a:cubicBezTo>
                <a:cubicBezTo>
                  <a:pt x="10606011" y="2659785"/>
                  <a:pt x="10595269" y="2780984"/>
                  <a:pt x="10614682" y="2902183"/>
                </a:cubicBezTo>
                <a:cubicBezTo>
                  <a:pt x="10623029" y="2958418"/>
                  <a:pt x="10623029" y="3015928"/>
                  <a:pt x="10614682" y="3072165"/>
                </a:cubicBezTo>
                <a:cubicBezTo>
                  <a:pt x="10604587" y="3147914"/>
                  <a:pt x="10595010" y="3222907"/>
                  <a:pt x="10607952" y="3299413"/>
                </a:cubicBezTo>
                <a:cubicBezTo>
                  <a:pt x="10613646" y="3332743"/>
                  <a:pt x="10617917" y="3366376"/>
                  <a:pt x="10620894" y="3400009"/>
                </a:cubicBezTo>
                <a:cubicBezTo>
                  <a:pt x="10626822" y="3485877"/>
                  <a:pt x="10624699" y="3572233"/>
                  <a:pt x="10614553" y="3657556"/>
                </a:cubicBezTo>
                <a:cubicBezTo>
                  <a:pt x="10604846" y="3756637"/>
                  <a:pt x="10620635" y="3856323"/>
                  <a:pt x="10607694" y="3955100"/>
                </a:cubicBezTo>
                <a:cubicBezTo>
                  <a:pt x="10598504" y="4034653"/>
                  <a:pt x="10598155" y="4115265"/>
                  <a:pt x="10606658" y="4194923"/>
                </a:cubicBezTo>
                <a:cubicBezTo>
                  <a:pt x="10621954" y="4345512"/>
                  <a:pt x="10620998" y="4497755"/>
                  <a:pt x="10603811" y="4648057"/>
                </a:cubicBezTo>
                <a:cubicBezTo>
                  <a:pt x="10593198" y="4735775"/>
                  <a:pt x="10587116" y="4826067"/>
                  <a:pt x="10606140" y="4912119"/>
                </a:cubicBezTo>
                <a:cubicBezTo>
                  <a:pt x="10628530" y="5013245"/>
                  <a:pt x="10633189" y="5114446"/>
                  <a:pt x="10629921" y="5215515"/>
                </a:cubicBezTo>
                <a:lnTo>
                  <a:pt x="10625356" y="5273604"/>
                </a:lnTo>
                <a:lnTo>
                  <a:pt x="10624284" y="5284086"/>
                </a:lnTo>
                <a:cubicBezTo>
                  <a:pt x="10601148" y="5404993"/>
                  <a:pt x="10545219" y="5529874"/>
                  <a:pt x="10458692" y="5632218"/>
                </a:cubicBezTo>
                <a:lnTo>
                  <a:pt x="10418904" y="5670857"/>
                </a:lnTo>
                <a:lnTo>
                  <a:pt x="10417064" y="5673484"/>
                </a:lnTo>
                <a:cubicBezTo>
                  <a:pt x="10307992" y="5802550"/>
                  <a:pt x="10158402" y="5877799"/>
                  <a:pt x="9954609" y="5858572"/>
                </a:cubicBezTo>
                <a:cubicBezTo>
                  <a:pt x="9860355" y="5870096"/>
                  <a:pt x="9750551" y="5855439"/>
                  <a:pt x="9657171" y="5854061"/>
                </a:cubicBezTo>
                <a:lnTo>
                  <a:pt x="9612467" y="5856387"/>
                </a:lnTo>
                <a:lnTo>
                  <a:pt x="9279984" y="5838331"/>
                </a:lnTo>
                <a:cubicBezTo>
                  <a:pt x="9153141" y="5834280"/>
                  <a:pt x="9026273" y="5834164"/>
                  <a:pt x="8899305" y="5841275"/>
                </a:cubicBezTo>
                <a:cubicBezTo>
                  <a:pt x="8761407" y="5850940"/>
                  <a:pt x="8623304" y="5854733"/>
                  <a:pt x="8485266" y="5852671"/>
                </a:cubicBezTo>
                <a:lnTo>
                  <a:pt x="8314842" y="5842884"/>
                </a:lnTo>
                <a:lnTo>
                  <a:pt x="8193631" y="5825368"/>
                </a:lnTo>
                <a:lnTo>
                  <a:pt x="8029897" y="5818284"/>
                </a:lnTo>
                <a:lnTo>
                  <a:pt x="8028296" y="5817260"/>
                </a:lnTo>
                <a:lnTo>
                  <a:pt x="8008332" y="5817260"/>
                </a:lnTo>
                <a:lnTo>
                  <a:pt x="8006732" y="5818114"/>
                </a:lnTo>
                <a:lnTo>
                  <a:pt x="7839115" y="5825368"/>
                </a:lnTo>
                <a:lnTo>
                  <a:pt x="7801585" y="5830791"/>
                </a:lnTo>
                <a:lnTo>
                  <a:pt x="7734233" y="5834980"/>
                </a:lnTo>
                <a:lnTo>
                  <a:pt x="7482820" y="5855530"/>
                </a:lnTo>
                <a:lnTo>
                  <a:pt x="7445741" y="5854102"/>
                </a:lnTo>
                <a:lnTo>
                  <a:pt x="7403701" y="5858035"/>
                </a:lnTo>
                <a:lnTo>
                  <a:pt x="7155292" y="5854564"/>
                </a:lnTo>
                <a:cubicBezTo>
                  <a:pt x="6874805" y="5835913"/>
                  <a:pt x="6593917" y="5824488"/>
                  <a:pt x="6312830" y="5849900"/>
                </a:cubicBezTo>
                <a:lnTo>
                  <a:pt x="6232577" y="5855788"/>
                </a:lnTo>
                <a:lnTo>
                  <a:pt x="6231985" y="5855764"/>
                </a:lnTo>
                <a:lnTo>
                  <a:pt x="6166003" y="5858572"/>
                </a:lnTo>
                <a:cubicBezTo>
                  <a:pt x="6100624" y="5861901"/>
                  <a:pt x="6043822" y="5864887"/>
                  <a:pt x="5993271" y="5866513"/>
                </a:cubicBezTo>
                <a:lnTo>
                  <a:pt x="5925657" y="5866398"/>
                </a:lnTo>
                <a:lnTo>
                  <a:pt x="5833706" y="5859695"/>
                </a:lnTo>
                <a:cubicBezTo>
                  <a:pt x="5697214" y="5841788"/>
                  <a:pt x="5559607" y="5838897"/>
                  <a:pt x="5422657" y="5851067"/>
                </a:cubicBezTo>
                <a:lnTo>
                  <a:pt x="5250035" y="5858044"/>
                </a:lnTo>
                <a:lnTo>
                  <a:pt x="5151093" y="5858278"/>
                </a:lnTo>
                <a:lnTo>
                  <a:pt x="4972680" y="5851067"/>
                </a:lnTo>
                <a:cubicBezTo>
                  <a:pt x="4829141" y="5841741"/>
                  <a:pt x="4685204" y="5826120"/>
                  <a:pt x="4542066" y="5842905"/>
                </a:cubicBezTo>
                <a:cubicBezTo>
                  <a:pt x="4491758" y="5848734"/>
                  <a:pt x="4441488" y="5852626"/>
                  <a:pt x="4391242" y="5854962"/>
                </a:cubicBezTo>
                <a:lnTo>
                  <a:pt x="4246482" y="5857576"/>
                </a:lnTo>
                <a:lnTo>
                  <a:pt x="4221030" y="5856572"/>
                </a:lnTo>
                <a:lnTo>
                  <a:pt x="4218005" y="5856681"/>
                </a:lnTo>
                <a:lnTo>
                  <a:pt x="3939367" y="5844305"/>
                </a:lnTo>
                <a:cubicBezTo>
                  <a:pt x="3773470" y="5832648"/>
                  <a:pt x="3606974" y="5815626"/>
                  <a:pt x="3441875" y="5843140"/>
                </a:cubicBezTo>
                <a:cubicBezTo>
                  <a:pt x="3386806" y="5851400"/>
                  <a:pt x="3331601" y="5858126"/>
                  <a:pt x="3276306" y="5863318"/>
                </a:cubicBezTo>
                <a:lnTo>
                  <a:pt x="3225006" y="5866706"/>
                </a:lnTo>
                <a:lnTo>
                  <a:pt x="3194056" y="5866407"/>
                </a:lnTo>
                <a:lnTo>
                  <a:pt x="3082891" y="5863061"/>
                </a:lnTo>
                <a:lnTo>
                  <a:pt x="3013959" y="5869302"/>
                </a:lnTo>
                <a:cubicBezTo>
                  <a:pt x="2910698" y="5871464"/>
                  <a:pt x="2845426" y="5852913"/>
                  <a:pt x="2748311" y="5858572"/>
                </a:cubicBezTo>
                <a:cubicBezTo>
                  <a:pt x="2736171" y="5859279"/>
                  <a:pt x="2721419" y="5860082"/>
                  <a:pt x="2704411" y="5860936"/>
                </a:cubicBezTo>
                <a:lnTo>
                  <a:pt x="2650475" y="5863440"/>
                </a:lnTo>
                <a:lnTo>
                  <a:pt x="2436349" y="5854816"/>
                </a:lnTo>
                <a:cubicBezTo>
                  <a:pt x="2095150" y="5845165"/>
                  <a:pt x="1753811" y="5845122"/>
                  <a:pt x="1412584" y="5830782"/>
                </a:cubicBezTo>
                <a:cubicBezTo>
                  <a:pt x="1262458" y="5824256"/>
                  <a:pt x="1113131" y="5859227"/>
                  <a:pt x="963404" y="5861093"/>
                </a:cubicBezTo>
                <a:cubicBezTo>
                  <a:pt x="896140" y="5861967"/>
                  <a:pt x="828812" y="5861342"/>
                  <a:pt x="761431" y="5859896"/>
                </a:cubicBezTo>
                <a:lnTo>
                  <a:pt x="637698" y="5856158"/>
                </a:lnTo>
                <a:lnTo>
                  <a:pt x="592997" y="5853711"/>
                </a:lnTo>
                <a:cubicBezTo>
                  <a:pt x="391136" y="5830428"/>
                  <a:pt x="227663" y="5724844"/>
                  <a:pt x="123577" y="5564333"/>
                </a:cubicBezTo>
                <a:lnTo>
                  <a:pt x="99502" y="5518240"/>
                </a:lnTo>
                <a:lnTo>
                  <a:pt x="95609" y="5512764"/>
                </a:lnTo>
                <a:lnTo>
                  <a:pt x="86221" y="5492812"/>
                </a:lnTo>
                <a:lnTo>
                  <a:pt x="61763" y="5445986"/>
                </a:lnTo>
                <a:lnTo>
                  <a:pt x="56991" y="5430695"/>
                </a:lnTo>
                <a:lnTo>
                  <a:pt x="41922" y="5398673"/>
                </a:lnTo>
                <a:lnTo>
                  <a:pt x="25760" y="5339273"/>
                </a:lnTo>
                <a:lnTo>
                  <a:pt x="16811" y="5271956"/>
                </a:lnTo>
                <a:cubicBezTo>
                  <a:pt x="9305" y="5238090"/>
                  <a:pt x="4710" y="5203585"/>
                  <a:pt x="3092" y="5168860"/>
                </a:cubicBezTo>
                <a:cubicBezTo>
                  <a:pt x="-7132" y="5042101"/>
                  <a:pt x="10081" y="4917108"/>
                  <a:pt x="24446" y="4791844"/>
                </a:cubicBezTo>
                <a:cubicBezTo>
                  <a:pt x="34023" y="4712006"/>
                  <a:pt x="48647" y="4631352"/>
                  <a:pt x="24446" y="4552331"/>
                </a:cubicBezTo>
                <a:cubicBezTo>
                  <a:pt x="7867" y="4497261"/>
                  <a:pt x="4180" y="4438805"/>
                  <a:pt x="13705" y="4381912"/>
                </a:cubicBezTo>
                <a:cubicBezTo>
                  <a:pt x="29766" y="4280940"/>
                  <a:pt x="33117" y="4178184"/>
                  <a:pt x="23670" y="4076300"/>
                </a:cubicBezTo>
                <a:cubicBezTo>
                  <a:pt x="17432" y="4009125"/>
                  <a:pt x="18390" y="3941419"/>
                  <a:pt x="26517" y="3874462"/>
                </a:cubicBezTo>
                <a:cubicBezTo>
                  <a:pt x="37258" y="3784423"/>
                  <a:pt x="53954" y="3692752"/>
                  <a:pt x="33635" y="3602444"/>
                </a:cubicBezTo>
                <a:cubicBezTo>
                  <a:pt x="1280" y="3458954"/>
                  <a:pt x="7751" y="3315599"/>
                  <a:pt x="20694" y="3171022"/>
                </a:cubicBezTo>
                <a:cubicBezTo>
                  <a:pt x="30400" y="3063439"/>
                  <a:pt x="41141" y="2954632"/>
                  <a:pt x="21728" y="2845824"/>
                </a:cubicBezTo>
                <a:cubicBezTo>
                  <a:pt x="13381" y="2795337"/>
                  <a:pt x="13381" y="2743709"/>
                  <a:pt x="21728" y="2693221"/>
                </a:cubicBezTo>
                <a:cubicBezTo>
                  <a:pt x="31823" y="2625218"/>
                  <a:pt x="41400" y="2557892"/>
                  <a:pt x="28458" y="2489208"/>
                </a:cubicBezTo>
                <a:cubicBezTo>
                  <a:pt x="22764" y="2459285"/>
                  <a:pt x="18493" y="2429092"/>
                  <a:pt x="15516" y="2398898"/>
                </a:cubicBezTo>
                <a:cubicBezTo>
                  <a:pt x="9589" y="2321809"/>
                  <a:pt x="11711" y="2244283"/>
                  <a:pt x="21857" y="2167683"/>
                </a:cubicBezTo>
                <a:cubicBezTo>
                  <a:pt x="31564" y="2078733"/>
                  <a:pt x="15776" y="1989238"/>
                  <a:pt x="28717" y="1900560"/>
                </a:cubicBezTo>
                <a:cubicBezTo>
                  <a:pt x="37907" y="1829142"/>
                  <a:pt x="38255" y="1756772"/>
                  <a:pt x="29752" y="1685258"/>
                </a:cubicBezTo>
                <a:cubicBezTo>
                  <a:pt x="14456" y="1550065"/>
                  <a:pt x="15412" y="1413389"/>
                  <a:pt x="32599" y="1278454"/>
                </a:cubicBezTo>
                <a:cubicBezTo>
                  <a:pt x="43212" y="1199704"/>
                  <a:pt x="49294" y="1118644"/>
                  <a:pt x="30270" y="1041390"/>
                </a:cubicBezTo>
                <a:cubicBezTo>
                  <a:pt x="-14509" y="859818"/>
                  <a:pt x="11634" y="677973"/>
                  <a:pt x="30270" y="497354"/>
                </a:cubicBezTo>
                <a:lnTo>
                  <a:pt x="31725" y="472895"/>
                </a:lnTo>
                <a:lnTo>
                  <a:pt x="43781" y="427827"/>
                </a:lnTo>
                <a:lnTo>
                  <a:pt x="50994" y="413476"/>
                </a:lnTo>
                <a:lnTo>
                  <a:pt x="58372" y="387895"/>
                </a:lnTo>
                <a:cubicBezTo>
                  <a:pt x="111660" y="254431"/>
                  <a:pt x="198390" y="154469"/>
                  <a:pt x="306361" y="90092"/>
                </a:cubicBezTo>
                <a:lnTo>
                  <a:pt x="343340" y="71955"/>
                </a:lnTo>
                <a:lnTo>
                  <a:pt x="451947" y="55771"/>
                </a:lnTo>
                <a:lnTo>
                  <a:pt x="480681" y="50638"/>
                </a:lnTo>
                <a:lnTo>
                  <a:pt x="500476" y="51097"/>
                </a:lnTo>
                <a:cubicBezTo>
                  <a:pt x="614729" y="49684"/>
                  <a:pt x="728933" y="43772"/>
                  <a:pt x="843024" y="32056"/>
                </a:cubicBezTo>
                <a:cubicBezTo>
                  <a:pt x="1123212" y="7156"/>
                  <a:pt x="1404499" y="3566"/>
                  <a:pt x="1685086" y="21332"/>
                </a:cubicBezTo>
                <a:cubicBezTo>
                  <a:pt x="1938623" y="33688"/>
                  <a:pt x="2191759" y="64000"/>
                  <a:pt x="2445896" y="38121"/>
                </a:cubicBezTo>
                <a:cubicBezTo>
                  <a:pt x="2489616" y="33690"/>
                  <a:pt x="2532937" y="26111"/>
                  <a:pt x="2576333" y="19030"/>
                </a:cubicBezTo>
                <a:lnTo>
                  <a:pt x="2696353" y="4251"/>
                </a:lnTo>
                <a:lnTo>
                  <a:pt x="2745536" y="5232"/>
                </a:lnTo>
                <a:cubicBezTo>
                  <a:pt x="2818993" y="6452"/>
                  <a:pt x="2887864" y="7004"/>
                  <a:pt x="2947014" y="5793"/>
                </a:cubicBezTo>
                <a:cubicBezTo>
                  <a:pt x="3006163" y="4584"/>
                  <a:pt x="3060036" y="3178"/>
                  <a:pt x="3110399" y="1949"/>
                </a:cubicBezTo>
                <a:lnTo>
                  <a:pt x="3199002" y="221"/>
                </a:lnTo>
                <a:lnTo>
                  <a:pt x="3325015" y="3583"/>
                </a:lnTo>
                <a:cubicBezTo>
                  <a:pt x="3530714" y="12997"/>
                  <a:pt x="3736239" y="28910"/>
                  <a:pt x="3941762" y="43248"/>
                </a:cubicBezTo>
                <a:cubicBezTo>
                  <a:pt x="4091489" y="53739"/>
                  <a:pt x="4241215" y="66563"/>
                  <a:pt x="4390942" y="37886"/>
                </a:cubicBezTo>
                <a:cubicBezTo>
                  <a:pt x="4517292" y="15154"/>
                  <a:pt x="4645537" y="10467"/>
                  <a:pt x="4772844" y="23896"/>
                </a:cubicBezTo>
                <a:cubicBezTo>
                  <a:pt x="4885597" y="37327"/>
                  <a:pt x="4999052" y="40520"/>
                  <a:pt x="5112224" y="33456"/>
                </a:cubicBezTo>
                <a:lnTo>
                  <a:pt x="5477482" y="6922"/>
                </a:lnTo>
                <a:lnTo>
                  <a:pt x="5517883" y="7607"/>
                </a:lnTo>
                <a:lnTo>
                  <a:pt x="5555683" y="6426"/>
                </a:lnTo>
                <a:cubicBezTo>
                  <a:pt x="5626335" y="3737"/>
                  <a:pt x="5704795" y="995"/>
                  <a:pt x="5791061" y="218"/>
                </a:cubicBez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F4CF83A-570A-48DE-9F9D-A3A54AD0EC4E}"/>
              </a:ext>
            </a:extLst>
          </p:cNvPr>
          <p:cNvSpPr txBox="1"/>
          <p:nvPr/>
        </p:nvSpPr>
        <p:spPr>
          <a:xfrm>
            <a:off x="1456659" y="646972"/>
            <a:ext cx="6230679" cy="1200329"/>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Arial Narrow" panose="020B0606020202030204" pitchFamily="34" charset="0"/>
              </a:rPr>
              <a:t>Ever Wake from a Dream</a:t>
            </a:r>
          </a:p>
          <a:p>
            <a:pPr algn="ctr"/>
            <a:r>
              <a:rPr lang="en-US" sz="3600" b="1" dirty="0">
                <a:solidFill>
                  <a:schemeClr val="bg1"/>
                </a:solidFill>
                <a:effectLst>
                  <a:outerShdw blurRad="38100" dist="38100" dir="2700000" algn="tl">
                    <a:srgbClr val="000000">
                      <a:alpha val="43137"/>
                    </a:srgbClr>
                  </a:outerShdw>
                </a:effectLst>
                <a:latin typeface="Arial Narrow" panose="020B0606020202030204" pitchFamily="34" charset="0"/>
              </a:rPr>
              <a:t>&amp; for a Few Seconds Wonder</a:t>
            </a:r>
          </a:p>
        </p:txBody>
      </p:sp>
      <p:sp>
        <p:nvSpPr>
          <p:cNvPr id="11" name="TextBox 10">
            <a:extLst>
              <a:ext uri="{FF2B5EF4-FFF2-40B4-BE49-F238E27FC236}">
                <a16:creationId xmlns:a16="http://schemas.microsoft.com/office/drawing/2014/main" id="{3DCCD402-BFEF-4376-A0AE-8555075116C4}"/>
              </a:ext>
            </a:extLst>
          </p:cNvPr>
          <p:cNvSpPr txBox="1"/>
          <p:nvPr/>
        </p:nvSpPr>
        <p:spPr>
          <a:xfrm>
            <a:off x="1637412" y="2045272"/>
            <a:ext cx="6230679" cy="1200329"/>
          </a:xfrm>
          <a:prstGeom prst="rect">
            <a:avLst/>
          </a:prstGeom>
          <a:noFill/>
        </p:spPr>
        <p:txBody>
          <a:bodyPr wrap="square" rtlCol="0">
            <a:spAutoFit/>
          </a:bodyPr>
          <a:lstStyle/>
          <a:p>
            <a:pPr algn="ctr"/>
            <a:r>
              <a:rPr lang="en-US" sz="7200" b="1" dirty="0">
                <a:solidFill>
                  <a:schemeClr val="bg1"/>
                </a:solidFill>
                <a:effectLst>
                  <a:outerShdw blurRad="38100" dist="38100" dir="2700000" algn="tl">
                    <a:srgbClr val="000000">
                      <a:alpha val="43137"/>
                    </a:srgbClr>
                  </a:outerShdw>
                </a:effectLst>
                <a:latin typeface="Arial Narrow" panose="020B0606020202030204" pitchFamily="34" charset="0"/>
              </a:rPr>
              <a:t>If it is Real?</a:t>
            </a:r>
          </a:p>
        </p:txBody>
      </p:sp>
    </p:spTree>
    <p:extLst>
      <p:ext uri="{BB962C8B-B14F-4D97-AF65-F5344CB8AC3E}">
        <p14:creationId xmlns:p14="http://schemas.microsoft.com/office/powerpoint/2010/main" val="29731040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4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AD5EB5-E000-4B17-8683-FAD6562C3525}"/>
              </a:ext>
            </a:extLst>
          </p:cNvPr>
          <p:cNvSpPr txBox="1"/>
          <p:nvPr/>
        </p:nvSpPr>
        <p:spPr>
          <a:xfrm>
            <a:off x="808074" y="148856"/>
            <a:ext cx="7527851" cy="1200329"/>
          </a:xfrm>
          <a:prstGeom prst="rect">
            <a:avLst/>
          </a:prstGeom>
          <a:noFill/>
        </p:spPr>
        <p:txBody>
          <a:bodyPr wrap="square" rtlCol="0">
            <a:spAutoFit/>
          </a:bodyPr>
          <a:lstStyle/>
          <a:p>
            <a:pPr algn="ctr"/>
            <a:r>
              <a:rPr lang="en-US" sz="3600" b="1" dirty="0">
                <a:latin typeface="Arial Narrow" panose="020B0606020202030204" pitchFamily="34" charset="0"/>
              </a:rPr>
              <a:t>Acts 12:1-19</a:t>
            </a:r>
          </a:p>
          <a:p>
            <a:pPr algn="ctr"/>
            <a:r>
              <a:rPr lang="en-US" sz="3600" i="1" dirty="0">
                <a:latin typeface="Arial Narrow" panose="020B0606020202030204" pitchFamily="34" charset="0"/>
              </a:rPr>
              <a:t>Peter Imprisoned &amp; Delivered</a:t>
            </a:r>
          </a:p>
        </p:txBody>
      </p:sp>
      <p:sp>
        <p:nvSpPr>
          <p:cNvPr id="3" name="TextBox 2">
            <a:extLst>
              <a:ext uri="{FF2B5EF4-FFF2-40B4-BE49-F238E27FC236}">
                <a16:creationId xmlns:a16="http://schemas.microsoft.com/office/drawing/2014/main" id="{7EEA435C-8BFA-4194-AC4F-992015BDEBF5}"/>
              </a:ext>
            </a:extLst>
          </p:cNvPr>
          <p:cNvSpPr txBox="1"/>
          <p:nvPr/>
        </p:nvSpPr>
        <p:spPr>
          <a:xfrm>
            <a:off x="903766" y="1754371"/>
            <a:ext cx="6730410" cy="1508105"/>
          </a:xfrm>
          <a:prstGeom prst="rect">
            <a:avLst/>
          </a:prstGeom>
          <a:noFill/>
        </p:spPr>
        <p:txBody>
          <a:bodyPr wrap="square" rtlCol="0">
            <a:spAutoFit/>
          </a:bodyPr>
          <a:lstStyle/>
          <a:p>
            <a:pPr marL="285750" indent="-285750">
              <a:buFont typeface="Wingdings" panose="05000000000000000000" pitchFamily="2" charset="2"/>
              <a:buChar char="§"/>
            </a:pPr>
            <a:r>
              <a:rPr lang="en-US" sz="2400" dirty="0">
                <a:solidFill>
                  <a:srgbClr val="002060"/>
                </a:solidFill>
                <a:latin typeface="Arial Narrow" panose="020B0606020202030204" pitchFamily="34" charset="0"/>
              </a:rPr>
              <a:t>Peter was arrested (v. 3)</a:t>
            </a:r>
          </a:p>
          <a:p>
            <a:pPr marL="285750" indent="-285750">
              <a:buFont typeface="Wingdings" panose="05000000000000000000" pitchFamily="2" charset="2"/>
              <a:buChar char="§"/>
            </a:pPr>
            <a:endParaRPr lang="en-US" sz="1000" dirty="0">
              <a:solidFill>
                <a:srgbClr val="002060"/>
              </a:solidFill>
              <a:latin typeface="Arial Narrow" panose="020B0606020202030204" pitchFamily="34" charset="0"/>
            </a:endParaRPr>
          </a:p>
          <a:p>
            <a:pPr marL="285750" indent="-285750">
              <a:buFont typeface="Wingdings" panose="05000000000000000000" pitchFamily="2" charset="2"/>
              <a:buChar char="§"/>
            </a:pPr>
            <a:r>
              <a:rPr lang="en-US" sz="2400" dirty="0">
                <a:solidFill>
                  <a:srgbClr val="002060"/>
                </a:solidFill>
                <a:latin typeface="Arial Narrow" panose="020B0606020202030204" pitchFamily="34" charset="0"/>
              </a:rPr>
              <a:t>Guarded and secured (vv. 4, 6)</a:t>
            </a:r>
          </a:p>
          <a:p>
            <a:pPr marL="285750" indent="-285750">
              <a:buFont typeface="Wingdings" panose="05000000000000000000" pitchFamily="2" charset="2"/>
              <a:buChar char="§"/>
            </a:pPr>
            <a:endParaRPr lang="en-US" sz="1000" dirty="0">
              <a:solidFill>
                <a:srgbClr val="002060"/>
              </a:solidFill>
              <a:latin typeface="Arial Narrow" panose="020B0606020202030204" pitchFamily="34" charset="0"/>
            </a:endParaRPr>
          </a:p>
          <a:p>
            <a:pPr marL="285750" indent="-285750">
              <a:buFont typeface="Wingdings" panose="05000000000000000000" pitchFamily="2" charset="2"/>
              <a:buChar char="§"/>
            </a:pPr>
            <a:r>
              <a:rPr lang="en-US" sz="2400" dirty="0">
                <a:solidFill>
                  <a:srgbClr val="002060"/>
                </a:solidFill>
                <a:latin typeface="Arial Narrow" panose="020B0606020202030204" pitchFamily="34" charset="0"/>
              </a:rPr>
              <a:t>An angel woke him and led him out (vv. 7-9a) </a:t>
            </a:r>
          </a:p>
        </p:txBody>
      </p:sp>
      <p:pic>
        <p:nvPicPr>
          <p:cNvPr id="4" name="Picture 4" descr="The night before Peter’s trial, he was fast asleep chained between two soldiers with guards by the entrance. Suddenly an angel of the Lord appeared, lighting up the cell. He struck Peter on the side and woke him up. ‘Quick, get up!’ he said, and the chains fell off Peter’s wrists. – Slide 4">
            <a:extLst>
              <a:ext uri="{FF2B5EF4-FFF2-40B4-BE49-F238E27FC236}">
                <a16:creationId xmlns:a16="http://schemas.microsoft.com/office/drawing/2014/main" id="{7B2E8525-4B9D-4A5C-B719-A1064AEB68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766" y="3429000"/>
            <a:ext cx="3092824" cy="23196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2" descr="‘Put on your clothes and sandals,’ The angel said. Peter did so. ‘Wrap your cloak around you and follow me,’ the angel told him. – Slide 5">
            <a:extLst>
              <a:ext uri="{FF2B5EF4-FFF2-40B4-BE49-F238E27FC236}">
                <a16:creationId xmlns:a16="http://schemas.microsoft.com/office/drawing/2014/main" id="{70CDAFDF-2AA5-48F3-BC9A-5A2726906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7412" y="4485218"/>
            <a:ext cx="2965234" cy="22239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400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outVertical)">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outVertical)">
                                      <p:cBhvr>
                                        <p:cTn id="3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Put on your clothes and sandals,’ The angel said. Peter did so. ‘Wrap your cloak around you and follow me,’ the angel told him. – Slide 5">
            <a:extLst>
              <a:ext uri="{FF2B5EF4-FFF2-40B4-BE49-F238E27FC236}">
                <a16:creationId xmlns:a16="http://schemas.microsoft.com/office/drawing/2014/main" id="{448578B5-7CFF-42C4-9F24-A1916A36FF96}"/>
              </a:ext>
            </a:extLst>
          </p:cNvPr>
          <p:cNvPicPr>
            <a:picLocks noChangeAspect="1" noChangeArrowheads="1"/>
          </p:cNvPicPr>
          <p:nvPr/>
        </p:nvPicPr>
        <p:blipFill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r="1" b="5456"/>
          <a:stretch/>
        </p:blipFill>
        <p:spPr bwMode="auto">
          <a:xfrm>
            <a:off x="3914137" y="3110792"/>
            <a:ext cx="5038480" cy="3572708"/>
          </a:xfrm>
          <a:custGeom>
            <a:avLst/>
            <a:gdLst/>
            <a:ahLst/>
            <a:cxnLst/>
            <a:rect l="l" t="t" r="r" b="b"/>
            <a:pathLst>
              <a:path w="10630858" h="5869478">
                <a:moveTo>
                  <a:pt x="5791061" y="218"/>
                </a:moveTo>
                <a:cubicBezTo>
                  <a:pt x="5877327" y="-560"/>
                  <a:pt x="5971399" y="626"/>
                  <a:pt x="6073275" y="5793"/>
                </a:cubicBezTo>
                <a:cubicBezTo>
                  <a:pt x="6098744" y="7086"/>
                  <a:pt x="6121786" y="8165"/>
                  <a:pt x="6142651" y="9057"/>
                </a:cubicBezTo>
                <a:lnTo>
                  <a:pt x="6164185" y="9874"/>
                </a:lnTo>
                <a:lnTo>
                  <a:pt x="6258731" y="5793"/>
                </a:lnTo>
                <a:lnTo>
                  <a:pt x="6319194" y="2002"/>
                </a:lnTo>
                <a:lnTo>
                  <a:pt x="6413049" y="11772"/>
                </a:lnTo>
                <a:cubicBezTo>
                  <a:pt x="6592720" y="42783"/>
                  <a:pt x="6774188" y="66100"/>
                  <a:pt x="6956654" y="46745"/>
                </a:cubicBezTo>
                <a:cubicBezTo>
                  <a:pt x="7082424" y="33223"/>
                  <a:pt x="7207994" y="25294"/>
                  <a:pt x="7334364" y="25763"/>
                </a:cubicBezTo>
                <a:cubicBezTo>
                  <a:pt x="7624835" y="25763"/>
                  <a:pt x="7915502" y="28559"/>
                  <a:pt x="8205974" y="22730"/>
                </a:cubicBezTo>
                <a:cubicBezTo>
                  <a:pt x="8464499" y="17601"/>
                  <a:pt x="8722029" y="6412"/>
                  <a:pt x="8980756" y="34620"/>
                </a:cubicBezTo>
                <a:cubicBezTo>
                  <a:pt x="9362658" y="76124"/>
                  <a:pt x="9746556" y="62832"/>
                  <a:pt x="10129655" y="57937"/>
                </a:cubicBezTo>
                <a:lnTo>
                  <a:pt x="10163726" y="56766"/>
                </a:lnTo>
                <a:lnTo>
                  <a:pt x="10254950" y="73131"/>
                </a:lnTo>
                <a:lnTo>
                  <a:pt x="10311819" y="101928"/>
                </a:lnTo>
                <a:cubicBezTo>
                  <a:pt x="10479504" y="200737"/>
                  <a:pt x="10591476" y="367254"/>
                  <a:pt x="10625532" y="561669"/>
                </a:cubicBezTo>
                <a:lnTo>
                  <a:pt x="10626834" y="578090"/>
                </a:lnTo>
                <a:lnTo>
                  <a:pt x="10611964" y="734537"/>
                </a:lnTo>
                <a:cubicBezTo>
                  <a:pt x="10602387" y="823467"/>
                  <a:pt x="10587763" y="913306"/>
                  <a:pt x="10611964" y="1001326"/>
                </a:cubicBezTo>
                <a:cubicBezTo>
                  <a:pt x="10628543" y="1062669"/>
                  <a:pt x="10632231" y="1127783"/>
                  <a:pt x="10622705" y="1191154"/>
                </a:cubicBezTo>
                <a:cubicBezTo>
                  <a:pt x="10606645" y="1303627"/>
                  <a:pt x="10603293" y="1418084"/>
                  <a:pt x="10612740" y="1531572"/>
                </a:cubicBezTo>
                <a:cubicBezTo>
                  <a:pt x="10618978" y="1606398"/>
                  <a:pt x="10618020" y="1681815"/>
                  <a:pt x="10609893" y="1756397"/>
                </a:cubicBezTo>
                <a:cubicBezTo>
                  <a:pt x="10599152" y="1856690"/>
                  <a:pt x="10582457" y="1958800"/>
                  <a:pt x="10602776" y="2059394"/>
                </a:cubicBezTo>
                <a:cubicBezTo>
                  <a:pt x="10635130" y="2219226"/>
                  <a:pt x="10628659" y="2378906"/>
                  <a:pt x="10615717" y="2539949"/>
                </a:cubicBezTo>
                <a:cubicBezTo>
                  <a:pt x="10606011" y="2659785"/>
                  <a:pt x="10595269" y="2780984"/>
                  <a:pt x="10614682" y="2902183"/>
                </a:cubicBezTo>
                <a:cubicBezTo>
                  <a:pt x="10623029" y="2958418"/>
                  <a:pt x="10623029" y="3015928"/>
                  <a:pt x="10614682" y="3072165"/>
                </a:cubicBezTo>
                <a:cubicBezTo>
                  <a:pt x="10604587" y="3147914"/>
                  <a:pt x="10595010" y="3222907"/>
                  <a:pt x="10607952" y="3299413"/>
                </a:cubicBezTo>
                <a:cubicBezTo>
                  <a:pt x="10613646" y="3332743"/>
                  <a:pt x="10617917" y="3366376"/>
                  <a:pt x="10620894" y="3400009"/>
                </a:cubicBezTo>
                <a:cubicBezTo>
                  <a:pt x="10626822" y="3485877"/>
                  <a:pt x="10624699" y="3572233"/>
                  <a:pt x="10614553" y="3657556"/>
                </a:cubicBezTo>
                <a:cubicBezTo>
                  <a:pt x="10604846" y="3756637"/>
                  <a:pt x="10620635" y="3856323"/>
                  <a:pt x="10607694" y="3955100"/>
                </a:cubicBezTo>
                <a:cubicBezTo>
                  <a:pt x="10598504" y="4034653"/>
                  <a:pt x="10598155" y="4115265"/>
                  <a:pt x="10606658" y="4194923"/>
                </a:cubicBezTo>
                <a:cubicBezTo>
                  <a:pt x="10621954" y="4345512"/>
                  <a:pt x="10620998" y="4497755"/>
                  <a:pt x="10603811" y="4648057"/>
                </a:cubicBezTo>
                <a:cubicBezTo>
                  <a:pt x="10593198" y="4735775"/>
                  <a:pt x="10587116" y="4826067"/>
                  <a:pt x="10606140" y="4912119"/>
                </a:cubicBezTo>
                <a:cubicBezTo>
                  <a:pt x="10628530" y="5013245"/>
                  <a:pt x="10633189" y="5114446"/>
                  <a:pt x="10629921" y="5215515"/>
                </a:cubicBezTo>
                <a:lnTo>
                  <a:pt x="10625356" y="5273604"/>
                </a:lnTo>
                <a:lnTo>
                  <a:pt x="10624284" y="5284086"/>
                </a:lnTo>
                <a:cubicBezTo>
                  <a:pt x="10601148" y="5404993"/>
                  <a:pt x="10545219" y="5529874"/>
                  <a:pt x="10458692" y="5632218"/>
                </a:cubicBezTo>
                <a:lnTo>
                  <a:pt x="10418904" y="5670857"/>
                </a:lnTo>
                <a:lnTo>
                  <a:pt x="10417064" y="5673484"/>
                </a:lnTo>
                <a:cubicBezTo>
                  <a:pt x="10307992" y="5802550"/>
                  <a:pt x="10158402" y="5877799"/>
                  <a:pt x="9954609" y="5858572"/>
                </a:cubicBezTo>
                <a:cubicBezTo>
                  <a:pt x="9860355" y="5870096"/>
                  <a:pt x="9750551" y="5855439"/>
                  <a:pt x="9657171" y="5854061"/>
                </a:cubicBezTo>
                <a:lnTo>
                  <a:pt x="9612467" y="5856387"/>
                </a:lnTo>
                <a:lnTo>
                  <a:pt x="9279984" y="5838331"/>
                </a:lnTo>
                <a:cubicBezTo>
                  <a:pt x="9153141" y="5834280"/>
                  <a:pt x="9026273" y="5834164"/>
                  <a:pt x="8899305" y="5841275"/>
                </a:cubicBezTo>
                <a:cubicBezTo>
                  <a:pt x="8761407" y="5850940"/>
                  <a:pt x="8623304" y="5854733"/>
                  <a:pt x="8485266" y="5852671"/>
                </a:cubicBezTo>
                <a:lnTo>
                  <a:pt x="8314842" y="5842884"/>
                </a:lnTo>
                <a:lnTo>
                  <a:pt x="8193631" y="5825368"/>
                </a:lnTo>
                <a:lnTo>
                  <a:pt x="8029897" y="5818284"/>
                </a:lnTo>
                <a:lnTo>
                  <a:pt x="8028296" y="5817260"/>
                </a:lnTo>
                <a:lnTo>
                  <a:pt x="8008332" y="5817260"/>
                </a:lnTo>
                <a:lnTo>
                  <a:pt x="8006732" y="5818114"/>
                </a:lnTo>
                <a:lnTo>
                  <a:pt x="7839115" y="5825368"/>
                </a:lnTo>
                <a:lnTo>
                  <a:pt x="7801585" y="5830791"/>
                </a:lnTo>
                <a:lnTo>
                  <a:pt x="7734233" y="5834980"/>
                </a:lnTo>
                <a:lnTo>
                  <a:pt x="7482820" y="5855530"/>
                </a:lnTo>
                <a:lnTo>
                  <a:pt x="7445741" y="5854102"/>
                </a:lnTo>
                <a:lnTo>
                  <a:pt x="7403701" y="5858035"/>
                </a:lnTo>
                <a:lnTo>
                  <a:pt x="7155292" y="5854564"/>
                </a:lnTo>
                <a:cubicBezTo>
                  <a:pt x="6874805" y="5835913"/>
                  <a:pt x="6593917" y="5824488"/>
                  <a:pt x="6312830" y="5849900"/>
                </a:cubicBezTo>
                <a:lnTo>
                  <a:pt x="6232577" y="5855788"/>
                </a:lnTo>
                <a:lnTo>
                  <a:pt x="6231985" y="5855764"/>
                </a:lnTo>
                <a:lnTo>
                  <a:pt x="6166003" y="5858572"/>
                </a:lnTo>
                <a:cubicBezTo>
                  <a:pt x="6100624" y="5861901"/>
                  <a:pt x="6043822" y="5864887"/>
                  <a:pt x="5993271" y="5866513"/>
                </a:cubicBezTo>
                <a:lnTo>
                  <a:pt x="5925657" y="5866398"/>
                </a:lnTo>
                <a:lnTo>
                  <a:pt x="5833706" y="5859695"/>
                </a:lnTo>
                <a:cubicBezTo>
                  <a:pt x="5697214" y="5841788"/>
                  <a:pt x="5559607" y="5838897"/>
                  <a:pt x="5422657" y="5851067"/>
                </a:cubicBezTo>
                <a:lnTo>
                  <a:pt x="5250035" y="5858044"/>
                </a:lnTo>
                <a:lnTo>
                  <a:pt x="5151093" y="5858278"/>
                </a:lnTo>
                <a:lnTo>
                  <a:pt x="4972680" y="5851067"/>
                </a:lnTo>
                <a:cubicBezTo>
                  <a:pt x="4829141" y="5841741"/>
                  <a:pt x="4685204" y="5826120"/>
                  <a:pt x="4542066" y="5842905"/>
                </a:cubicBezTo>
                <a:cubicBezTo>
                  <a:pt x="4491758" y="5848734"/>
                  <a:pt x="4441488" y="5852626"/>
                  <a:pt x="4391242" y="5854962"/>
                </a:cubicBezTo>
                <a:lnTo>
                  <a:pt x="4246482" y="5857576"/>
                </a:lnTo>
                <a:lnTo>
                  <a:pt x="4221030" y="5856572"/>
                </a:lnTo>
                <a:lnTo>
                  <a:pt x="4218005" y="5856681"/>
                </a:lnTo>
                <a:lnTo>
                  <a:pt x="3939367" y="5844305"/>
                </a:lnTo>
                <a:cubicBezTo>
                  <a:pt x="3773470" y="5832648"/>
                  <a:pt x="3606974" y="5815626"/>
                  <a:pt x="3441875" y="5843140"/>
                </a:cubicBezTo>
                <a:cubicBezTo>
                  <a:pt x="3386806" y="5851400"/>
                  <a:pt x="3331601" y="5858126"/>
                  <a:pt x="3276306" y="5863318"/>
                </a:cubicBezTo>
                <a:lnTo>
                  <a:pt x="3225006" y="5866706"/>
                </a:lnTo>
                <a:lnTo>
                  <a:pt x="3194056" y="5866407"/>
                </a:lnTo>
                <a:lnTo>
                  <a:pt x="3082891" y="5863061"/>
                </a:lnTo>
                <a:lnTo>
                  <a:pt x="3013959" y="5869302"/>
                </a:lnTo>
                <a:cubicBezTo>
                  <a:pt x="2910698" y="5871464"/>
                  <a:pt x="2845426" y="5852913"/>
                  <a:pt x="2748311" y="5858572"/>
                </a:cubicBezTo>
                <a:cubicBezTo>
                  <a:pt x="2736171" y="5859279"/>
                  <a:pt x="2721419" y="5860082"/>
                  <a:pt x="2704411" y="5860936"/>
                </a:cubicBezTo>
                <a:lnTo>
                  <a:pt x="2650475" y="5863440"/>
                </a:lnTo>
                <a:lnTo>
                  <a:pt x="2436349" y="5854816"/>
                </a:lnTo>
                <a:cubicBezTo>
                  <a:pt x="2095150" y="5845165"/>
                  <a:pt x="1753811" y="5845122"/>
                  <a:pt x="1412584" y="5830782"/>
                </a:cubicBezTo>
                <a:cubicBezTo>
                  <a:pt x="1262458" y="5824256"/>
                  <a:pt x="1113131" y="5859227"/>
                  <a:pt x="963404" y="5861093"/>
                </a:cubicBezTo>
                <a:cubicBezTo>
                  <a:pt x="896140" y="5861967"/>
                  <a:pt x="828812" y="5861342"/>
                  <a:pt x="761431" y="5859896"/>
                </a:cubicBezTo>
                <a:lnTo>
                  <a:pt x="637698" y="5856158"/>
                </a:lnTo>
                <a:lnTo>
                  <a:pt x="592997" y="5853711"/>
                </a:lnTo>
                <a:cubicBezTo>
                  <a:pt x="391136" y="5830428"/>
                  <a:pt x="227663" y="5724844"/>
                  <a:pt x="123577" y="5564333"/>
                </a:cubicBezTo>
                <a:lnTo>
                  <a:pt x="99502" y="5518240"/>
                </a:lnTo>
                <a:lnTo>
                  <a:pt x="95609" y="5512764"/>
                </a:lnTo>
                <a:lnTo>
                  <a:pt x="86221" y="5492812"/>
                </a:lnTo>
                <a:lnTo>
                  <a:pt x="61763" y="5445986"/>
                </a:lnTo>
                <a:lnTo>
                  <a:pt x="56991" y="5430695"/>
                </a:lnTo>
                <a:lnTo>
                  <a:pt x="41922" y="5398673"/>
                </a:lnTo>
                <a:lnTo>
                  <a:pt x="25760" y="5339273"/>
                </a:lnTo>
                <a:lnTo>
                  <a:pt x="16811" y="5271956"/>
                </a:lnTo>
                <a:cubicBezTo>
                  <a:pt x="9305" y="5238090"/>
                  <a:pt x="4710" y="5203585"/>
                  <a:pt x="3092" y="5168860"/>
                </a:cubicBezTo>
                <a:cubicBezTo>
                  <a:pt x="-7132" y="5042101"/>
                  <a:pt x="10081" y="4917108"/>
                  <a:pt x="24446" y="4791844"/>
                </a:cubicBezTo>
                <a:cubicBezTo>
                  <a:pt x="34023" y="4712006"/>
                  <a:pt x="48647" y="4631352"/>
                  <a:pt x="24446" y="4552331"/>
                </a:cubicBezTo>
                <a:cubicBezTo>
                  <a:pt x="7867" y="4497261"/>
                  <a:pt x="4180" y="4438805"/>
                  <a:pt x="13705" y="4381912"/>
                </a:cubicBezTo>
                <a:cubicBezTo>
                  <a:pt x="29766" y="4280940"/>
                  <a:pt x="33117" y="4178184"/>
                  <a:pt x="23670" y="4076300"/>
                </a:cubicBezTo>
                <a:cubicBezTo>
                  <a:pt x="17432" y="4009125"/>
                  <a:pt x="18390" y="3941419"/>
                  <a:pt x="26517" y="3874462"/>
                </a:cubicBezTo>
                <a:cubicBezTo>
                  <a:pt x="37258" y="3784423"/>
                  <a:pt x="53954" y="3692752"/>
                  <a:pt x="33635" y="3602444"/>
                </a:cubicBezTo>
                <a:cubicBezTo>
                  <a:pt x="1280" y="3458954"/>
                  <a:pt x="7751" y="3315599"/>
                  <a:pt x="20694" y="3171022"/>
                </a:cubicBezTo>
                <a:cubicBezTo>
                  <a:pt x="30400" y="3063439"/>
                  <a:pt x="41141" y="2954632"/>
                  <a:pt x="21728" y="2845824"/>
                </a:cubicBezTo>
                <a:cubicBezTo>
                  <a:pt x="13381" y="2795337"/>
                  <a:pt x="13381" y="2743709"/>
                  <a:pt x="21728" y="2693221"/>
                </a:cubicBezTo>
                <a:cubicBezTo>
                  <a:pt x="31823" y="2625218"/>
                  <a:pt x="41400" y="2557892"/>
                  <a:pt x="28458" y="2489208"/>
                </a:cubicBezTo>
                <a:cubicBezTo>
                  <a:pt x="22764" y="2459285"/>
                  <a:pt x="18493" y="2429092"/>
                  <a:pt x="15516" y="2398898"/>
                </a:cubicBezTo>
                <a:cubicBezTo>
                  <a:pt x="9589" y="2321809"/>
                  <a:pt x="11711" y="2244283"/>
                  <a:pt x="21857" y="2167683"/>
                </a:cubicBezTo>
                <a:cubicBezTo>
                  <a:pt x="31564" y="2078733"/>
                  <a:pt x="15776" y="1989238"/>
                  <a:pt x="28717" y="1900560"/>
                </a:cubicBezTo>
                <a:cubicBezTo>
                  <a:pt x="37907" y="1829142"/>
                  <a:pt x="38255" y="1756772"/>
                  <a:pt x="29752" y="1685258"/>
                </a:cubicBezTo>
                <a:cubicBezTo>
                  <a:pt x="14456" y="1550065"/>
                  <a:pt x="15412" y="1413389"/>
                  <a:pt x="32599" y="1278454"/>
                </a:cubicBezTo>
                <a:cubicBezTo>
                  <a:pt x="43212" y="1199704"/>
                  <a:pt x="49294" y="1118644"/>
                  <a:pt x="30270" y="1041390"/>
                </a:cubicBezTo>
                <a:cubicBezTo>
                  <a:pt x="-14509" y="859818"/>
                  <a:pt x="11634" y="677973"/>
                  <a:pt x="30270" y="497354"/>
                </a:cubicBezTo>
                <a:lnTo>
                  <a:pt x="31725" y="472895"/>
                </a:lnTo>
                <a:lnTo>
                  <a:pt x="43781" y="427827"/>
                </a:lnTo>
                <a:lnTo>
                  <a:pt x="50994" y="413476"/>
                </a:lnTo>
                <a:lnTo>
                  <a:pt x="58372" y="387895"/>
                </a:lnTo>
                <a:cubicBezTo>
                  <a:pt x="111660" y="254431"/>
                  <a:pt x="198390" y="154469"/>
                  <a:pt x="306361" y="90092"/>
                </a:cubicBezTo>
                <a:lnTo>
                  <a:pt x="343340" y="71955"/>
                </a:lnTo>
                <a:lnTo>
                  <a:pt x="451947" y="55771"/>
                </a:lnTo>
                <a:lnTo>
                  <a:pt x="480681" y="50638"/>
                </a:lnTo>
                <a:lnTo>
                  <a:pt x="500476" y="51097"/>
                </a:lnTo>
                <a:cubicBezTo>
                  <a:pt x="614729" y="49684"/>
                  <a:pt x="728933" y="43772"/>
                  <a:pt x="843024" y="32056"/>
                </a:cubicBezTo>
                <a:cubicBezTo>
                  <a:pt x="1123212" y="7156"/>
                  <a:pt x="1404499" y="3566"/>
                  <a:pt x="1685086" y="21332"/>
                </a:cubicBezTo>
                <a:cubicBezTo>
                  <a:pt x="1938623" y="33688"/>
                  <a:pt x="2191759" y="64000"/>
                  <a:pt x="2445896" y="38121"/>
                </a:cubicBezTo>
                <a:cubicBezTo>
                  <a:pt x="2489616" y="33690"/>
                  <a:pt x="2532937" y="26111"/>
                  <a:pt x="2576333" y="19030"/>
                </a:cubicBezTo>
                <a:lnTo>
                  <a:pt x="2696353" y="4251"/>
                </a:lnTo>
                <a:lnTo>
                  <a:pt x="2745536" y="5232"/>
                </a:lnTo>
                <a:cubicBezTo>
                  <a:pt x="2818993" y="6452"/>
                  <a:pt x="2887864" y="7004"/>
                  <a:pt x="2947014" y="5793"/>
                </a:cubicBezTo>
                <a:cubicBezTo>
                  <a:pt x="3006163" y="4584"/>
                  <a:pt x="3060036" y="3178"/>
                  <a:pt x="3110399" y="1949"/>
                </a:cubicBezTo>
                <a:lnTo>
                  <a:pt x="3199002" y="221"/>
                </a:lnTo>
                <a:lnTo>
                  <a:pt x="3325015" y="3583"/>
                </a:lnTo>
                <a:cubicBezTo>
                  <a:pt x="3530714" y="12997"/>
                  <a:pt x="3736239" y="28910"/>
                  <a:pt x="3941762" y="43248"/>
                </a:cubicBezTo>
                <a:cubicBezTo>
                  <a:pt x="4091489" y="53739"/>
                  <a:pt x="4241215" y="66563"/>
                  <a:pt x="4390942" y="37886"/>
                </a:cubicBezTo>
                <a:cubicBezTo>
                  <a:pt x="4517292" y="15154"/>
                  <a:pt x="4645537" y="10467"/>
                  <a:pt x="4772844" y="23896"/>
                </a:cubicBezTo>
                <a:cubicBezTo>
                  <a:pt x="4885597" y="37327"/>
                  <a:pt x="4999052" y="40520"/>
                  <a:pt x="5112224" y="33456"/>
                </a:cubicBezTo>
                <a:lnTo>
                  <a:pt x="5477482" y="6922"/>
                </a:lnTo>
                <a:lnTo>
                  <a:pt x="5517883" y="7607"/>
                </a:lnTo>
                <a:lnTo>
                  <a:pt x="5555683" y="6426"/>
                </a:lnTo>
                <a:cubicBezTo>
                  <a:pt x="5626335" y="3737"/>
                  <a:pt x="5704795" y="995"/>
                  <a:pt x="5791061" y="218"/>
                </a:cubicBezTo>
                <a:close/>
              </a:path>
            </a:pathLst>
          </a:custGeom>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04242F9-591F-40B6-98F3-E15F55A785C8}"/>
              </a:ext>
            </a:extLst>
          </p:cNvPr>
          <p:cNvSpPr txBox="1"/>
          <p:nvPr/>
        </p:nvSpPr>
        <p:spPr>
          <a:xfrm>
            <a:off x="542260" y="477467"/>
            <a:ext cx="6549656" cy="830997"/>
          </a:xfrm>
          <a:prstGeom prst="rect">
            <a:avLst/>
          </a:prstGeom>
          <a:noFill/>
        </p:spPr>
        <p:txBody>
          <a:bodyPr wrap="square" rtlCol="0">
            <a:spAutoFit/>
          </a:bodyPr>
          <a:lstStyle/>
          <a:p>
            <a:r>
              <a:rPr lang="en-US" sz="4800" dirty="0">
                <a:latin typeface="Arial Narrow" panose="020B0606020202030204" pitchFamily="34" charset="0"/>
              </a:rPr>
              <a:t>This Was Real!</a:t>
            </a:r>
          </a:p>
        </p:txBody>
      </p:sp>
      <p:sp>
        <p:nvSpPr>
          <p:cNvPr id="6" name="TextBox 5">
            <a:extLst>
              <a:ext uri="{FF2B5EF4-FFF2-40B4-BE49-F238E27FC236}">
                <a16:creationId xmlns:a16="http://schemas.microsoft.com/office/drawing/2014/main" id="{06CEE76C-ABB6-4975-9113-CE200F246134}"/>
              </a:ext>
            </a:extLst>
          </p:cNvPr>
          <p:cNvSpPr txBox="1"/>
          <p:nvPr/>
        </p:nvSpPr>
        <p:spPr>
          <a:xfrm>
            <a:off x="1206795" y="1499190"/>
            <a:ext cx="6730410" cy="461665"/>
          </a:xfrm>
          <a:prstGeom prst="rect">
            <a:avLst/>
          </a:prstGeom>
          <a:noFill/>
        </p:spPr>
        <p:txBody>
          <a:bodyPr wrap="square" rtlCol="0">
            <a:spAutoFit/>
          </a:bodyPr>
          <a:lstStyle/>
          <a:p>
            <a:pPr marL="285750" indent="-285750">
              <a:buFont typeface="Wingdings" panose="05000000000000000000" pitchFamily="2" charset="2"/>
              <a:buChar char="§"/>
            </a:pPr>
            <a:r>
              <a:rPr lang="en-US" sz="2400" dirty="0">
                <a:solidFill>
                  <a:srgbClr val="002060"/>
                </a:solidFill>
                <a:latin typeface="Arial Narrow" panose="020B0606020202030204" pitchFamily="34" charset="0"/>
              </a:rPr>
              <a:t>At first it didn’t seem real (v.9)</a:t>
            </a:r>
          </a:p>
        </p:txBody>
      </p:sp>
      <p:sp>
        <p:nvSpPr>
          <p:cNvPr id="7" name="TextBox 6">
            <a:extLst>
              <a:ext uri="{FF2B5EF4-FFF2-40B4-BE49-F238E27FC236}">
                <a16:creationId xmlns:a16="http://schemas.microsoft.com/office/drawing/2014/main" id="{590DB287-89C2-44A9-82F1-4FEB4DCABD77}"/>
              </a:ext>
            </a:extLst>
          </p:cNvPr>
          <p:cNvSpPr txBox="1"/>
          <p:nvPr/>
        </p:nvSpPr>
        <p:spPr>
          <a:xfrm>
            <a:off x="1206795" y="1879028"/>
            <a:ext cx="7426842" cy="1200329"/>
          </a:xfrm>
          <a:prstGeom prst="rect">
            <a:avLst/>
          </a:prstGeom>
          <a:noFill/>
        </p:spPr>
        <p:txBody>
          <a:bodyPr wrap="square" rtlCol="0">
            <a:spAutoFit/>
          </a:bodyPr>
          <a:lstStyle/>
          <a:p>
            <a:pPr marL="285750" indent="-285750">
              <a:buFont typeface="Wingdings" panose="05000000000000000000" pitchFamily="2" charset="2"/>
              <a:buChar char="§"/>
            </a:pPr>
            <a:r>
              <a:rPr lang="en-US" sz="2400" dirty="0">
                <a:solidFill>
                  <a:srgbClr val="002060"/>
                </a:solidFill>
                <a:latin typeface="Arial Narrow" panose="020B0606020202030204" pitchFamily="34" charset="0"/>
              </a:rPr>
              <a:t>If not real – not released – not literally go (just something he is thinking)</a:t>
            </a:r>
          </a:p>
          <a:p>
            <a:pPr marL="285750" indent="-285750">
              <a:buFont typeface="Wingdings" panose="05000000000000000000" pitchFamily="2" charset="2"/>
              <a:buChar char="§"/>
            </a:pPr>
            <a:r>
              <a:rPr lang="en-US" sz="2400" dirty="0">
                <a:solidFill>
                  <a:srgbClr val="002060"/>
                </a:solidFill>
                <a:latin typeface="Arial Narrow" panose="020B0606020202030204" pitchFamily="34" charset="0"/>
              </a:rPr>
              <a:t>If it is real – </a:t>
            </a:r>
            <a:r>
              <a:rPr lang="en-US" sz="2400" i="1" dirty="0">
                <a:solidFill>
                  <a:srgbClr val="002060"/>
                </a:solidFill>
                <a:latin typeface="Arial Narrow" panose="020B0606020202030204" pitchFamily="34" charset="0"/>
              </a:rPr>
              <a:t>TOTALLY DIFFERENT SITUATION!</a:t>
            </a:r>
          </a:p>
        </p:txBody>
      </p:sp>
    </p:spTree>
    <p:extLst>
      <p:ext uri="{BB962C8B-B14F-4D97-AF65-F5344CB8AC3E}">
        <p14:creationId xmlns:p14="http://schemas.microsoft.com/office/powerpoint/2010/main" val="9780407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4000" fill="hold"/>
                                        <p:tgtEl>
                                          <p:spTgt spid="3"/>
                                        </p:tgtEl>
                                        <p:attrNameLst>
                                          <p:attrName>ppt_w</p:attrName>
                                        </p:attrNameLst>
                                      </p:cBhvr>
                                      <p:tavLst>
                                        <p:tav tm="0">
                                          <p:val>
                                            <p:fltVal val="0"/>
                                          </p:val>
                                        </p:tav>
                                        <p:tav tm="100000">
                                          <p:val>
                                            <p:strVal val="#ppt_w"/>
                                          </p:val>
                                        </p:tav>
                                      </p:tavLst>
                                    </p:anim>
                                    <p:anim calcmode="lin" valueType="num">
                                      <p:cBhvr>
                                        <p:cTn id="15" dur="4000" fill="hold"/>
                                        <p:tgtEl>
                                          <p:spTgt spid="3"/>
                                        </p:tgtEl>
                                        <p:attrNameLst>
                                          <p:attrName>ppt_h</p:attrName>
                                        </p:attrNameLst>
                                      </p:cBhvr>
                                      <p:tavLst>
                                        <p:tav tm="0">
                                          <p:val>
                                            <p:fltVal val="0"/>
                                          </p:val>
                                        </p:tav>
                                        <p:tav tm="100000">
                                          <p:val>
                                            <p:strVal val="#ppt_h"/>
                                          </p:val>
                                        </p:tav>
                                      </p:tavLst>
                                    </p:anim>
                                    <p:animEffect transition="in" filter="fade">
                                      <p:cBhvr>
                                        <p:cTn id="16" dur="4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1000"/>
                                        <p:tgtEl>
                                          <p:spTgt spid="7">
                                            <p:txEl>
                                              <p:pRg st="0" end="0"/>
                                            </p:txEl>
                                          </p:spTgt>
                                        </p:tgtEl>
                                      </p:cBhvr>
                                    </p:animEffect>
                                    <p:anim calcmode="lin" valueType="num">
                                      <p:cBhvr>
                                        <p:cTn id="2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fade">
                                      <p:cBhvr>
                                        <p:cTn id="28" dur="1000"/>
                                        <p:tgtEl>
                                          <p:spTgt spid="7">
                                            <p:txEl>
                                              <p:pRg st="1" end="1"/>
                                            </p:txEl>
                                          </p:spTgt>
                                        </p:tgtEl>
                                      </p:cBhvr>
                                    </p:animEffect>
                                    <p:anim calcmode="lin" valueType="num">
                                      <p:cBhvr>
                                        <p:cTn id="2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7" grpId="0"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Peter followed the angel, thinking he was seeing a vision. They passed the first and second guards and came to the iron gate leading to the city. It opened for them by itself, and they went through it.  – Slide 6">
            <a:extLst>
              <a:ext uri="{FF2B5EF4-FFF2-40B4-BE49-F238E27FC236}">
                <a16:creationId xmlns:a16="http://schemas.microsoft.com/office/drawing/2014/main" id="{26FECE8D-2FF6-4063-9985-05CC93800B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3779"/>
          <a:stretch/>
        </p:blipFill>
        <p:spPr bwMode="auto">
          <a:xfrm>
            <a:off x="21" y="10"/>
            <a:ext cx="6659410" cy="4805906"/>
          </a:xfrm>
          <a:custGeom>
            <a:avLst/>
            <a:gdLst/>
            <a:ahLst/>
            <a:cxnLst/>
            <a:rect l="l" t="t" r="r" b="b"/>
            <a:pathLst>
              <a:path w="11743764" h="6356349">
                <a:moveTo>
                  <a:pt x="7747939" y="5723108"/>
                </a:moveTo>
                <a:cubicBezTo>
                  <a:pt x="7746108" y="5723352"/>
                  <a:pt x="7746108" y="5725057"/>
                  <a:pt x="7746108" y="5725057"/>
                </a:cubicBezTo>
                <a:lnTo>
                  <a:pt x="7755874" y="5723838"/>
                </a:lnTo>
                <a:close/>
                <a:moveTo>
                  <a:pt x="11593222" y="2355165"/>
                </a:moveTo>
                <a:cubicBezTo>
                  <a:pt x="11491599" y="2927856"/>
                  <a:pt x="11223039" y="3428931"/>
                  <a:pt x="10815622" y="3883479"/>
                </a:cubicBezTo>
                <a:cubicBezTo>
                  <a:pt x="10309631" y="4448618"/>
                  <a:pt x="9657459" y="4884897"/>
                  <a:pt x="8920446" y="5245417"/>
                </a:cubicBezTo>
                <a:cubicBezTo>
                  <a:pt x="8557158" y="5420075"/>
                  <a:pt x="8180901" y="5576927"/>
                  <a:pt x="7793715" y="5715070"/>
                </a:cubicBezTo>
                <a:cubicBezTo>
                  <a:pt x="7863298" y="5695337"/>
                  <a:pt x="7933183" y="5676338"/>
                  <a:pt x="8002461" y="5655875"/>
                </a:cubicBezTo>
                <a:cubicBezTo>
                  <a:pt x="8075704" y="5634269"/>
                  <a:pt x="8148429" y="5611858"/>
                  <a:pt x="8220666" y="5588644"/>
                </a:cubicBezTo>
                <a:cubicBezTo>
                  <a:pt x="8875584" y="5380370"/>
                  <a:pt x="9501816" y="5129711"/>
                  <a:pt x="10068538" y="4792088"/>
                </a:cubicBezTo>
                <a:cubicBezTo>
                  <a:pt x="10548588" y="4506107"/>
                  <a:pt x="10963330" y="4171895"/>
                  <a:pt x="11253556" y="3748283"/>
                </a:cubicBezTo>
                <a:cubicBezTo>
                  <a:pt x="11443714" y="3473460"/>
                  <a:pt x="11561393" y="3170452"/>
                  <a:pt x="11599325" y="2857945"/>
                </a:cubicBezTo>
                <a:cubicBezTo>
                  <a:pt x="11621025" y="2690692"/>
                  <a:pt x="11618980" y="2522027"/>
                  <a:pt x="11593222" y="2355165"/>
                </a:cubicBezTo>
                <a:close/>
                <a:moveTo>
                  <a:pt x="0" y="0"/>
                </a:moveTo>
                <a:lnTo>
                  <a:pt x="10926106" y="0"/>
                </a:lnTo>
                <a:lnTo>
                  <a:pt x="11008311" y="72512"/>
                </a:lnTo>
                <a:cubicBezTo>
                  <a:pt x="11092668" y="155257"/>
                  <a:pt x="11171699" y="241649"/>
                  <a:pt x="11245012" y="331378"/>
                </a:cubicBezTo>
                <a:cubicBezTo>
                  <a:pt x="11592919" y="750629"/>
                  <a:pt x="11750696" y="1252288"/>
                  <a:pt x="11692103" y="1752997"/>
                </a:cubicBezTo>
                <a:cubicBezTo>
                  <a:pt x="11675103" y="1882589"/>
                  <a:pt x="11675712" y="2013254"/>
                  <a:pt x="11693932" y="2142749"/>
                </a:cubicBezTo>
                <a:cubicBezTo>
                  <a:pt x="11734216" y="2381229"/>
                  <a:pt x="11760462" y="2618003"/>
                  <a:pt x="11731470" y="2858431"/>
                </a:cubicBezTo>
                <a:cubicBezTo>
                  <a:pt x="11693322" y="3184946"/>
                  <a:pt x="11572134" y="3501839"/>
                  <a:pt x="11375324" y="3789695"/>
                </a:cubicBezTo>
                <a:cubicBezTo>
                  <a:pt x="11069532" y="4238396"/>
                  <a:pt x="10630376" y="4591609"/>
                  <a:pt x="10119503" y="4891719"/>
                </a:cubicBezTo>
                <a:cubicBezTo>
                  <a:pt x="9463668" y="5277086"/>
                  <a:pt x="8736421" y="5552591"/>
                  <a:pt x="7974994" y="5774750"/>
                </a:cubicBezTo>
                <a:cubicBezTo>
                  <a:pt x="7183048" y="6005922"/>
                  <a:pt x="6368216" y="6168399"/>
                  <a:pt x="5539344" y="6288247"/>
                </a:cubicBezTo>
                <a:cubicBezTo>
                  <a:pt x="5263156" y="6328198"/>
                  <a:pt x="4986355" y="6364492"/>
                  <a:pt x="4738244" y="6354749"/>
                </a:cubicBezTo>
                <a:cubicBezTo>
                  <a:pt x="4489521" y="6352314"/>
                  <a:pt x="4278641" y="6345250"/>
                  <a:pt x="4065013" y="6328684"/>
                </a:cubicBezTo>
                <a:cubicBezTo>
                  <a:pt x="3851387" y="6312120"/>
                  <a:pt x="3638981" y="6289223"/>
                  <a:pt x="3428406" y="6255606"/>
                </a:cubicBezTo>
                <a:cubicBezTo>
                  <a:pt x="2303814" y="6076563"/>
                  <a:pt x="1292136" y="5704594"/>
                  <a:pt x="418708" y="5109005"/>
                </a:cubicBezTo>
                <a:cubicBezTo>
                  <a:pt x="288205" y="5020184"/>
                  <a:pt x="163358" y="4928737"/>
                  <a:pt x="44407" y="4834564"/>
                </a:cubicBezTo>
                <a:lnTo>
                  <a:pt x="0" y="4796463"/>
                </a:lnTo>
                <a:lnTo>
                  <a:pt x="0" y="4650621"/>
                </a:lnTo>
                <a:lnTo>
                  <a:pt x="58587" y="4703581"/>
                </a:lnTo>
                <a:cubicBezTo>
                  <a:pt x="596892" y="5151493"/>
                  <a:pt x="1242280" y="5504573"/>
                  <a:pt x="1979101" y="5775724"/>
                </a:cubicBezTo>
                <a:cubicBezTo>
                  <a:pt x="2525924" y="5978712"/>
                  <a:pt x="3107049" y="6116659"/>
                  <a:pt x="3703984" y="6185206"/>
                </a:cubicBezTo>
                <a:cubicBezTo>
                  <a:pt x="3733465" y="6193002"/>
                  <a:pt x="3764747" y="6195414"/>
                  <a:pt x="3795538" y="6192272"/>
                </a:cubicBezTo>
                <a:cubicBezTo>
                  <a:pt x="2948356" y="6069500"/>
                  <a:pt x="2152443" y="5850995"/>
                  <a:pt x="1424282" y="5486576"/>
                </a:cubicBezTo>
                <a:cubicBezTo>
                  <a:pt x="919588" y="5233999"/>
                  <a:pt x="482248" y="4929277"/>
                  <a:pt x="103621" y="4578774"/>
                </a:cubicBezTo>
                <a:lnTo>
                  <a:pt x="0" y="4477250"/>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0C3C0DA-B984-4ACF-B8B9-28F859FE7A2D}"/>
              </a:ext>
            </a:extLst>
          </p:cNvPr>
          <p:cNvSpPr txBox="1"/>
          <p:nvPr/>
        </p:nvSpPr>
        <p:spPr>
          <a:xfrm>
            <a:off x="4788715" y="4031464"/>
            <a:ext cx="4238326" cy="2123658"/>
          </a:xfrm>
          <a:prstGeom prst="rect">
            <a:avLst/>
          </a:prstGeom>
          <a:noFill/>
        </p:spPr>
        <p:txBody>
          <a:bodyPr wrap="square" rtlCol="0">
            <a:spAutoFit/>
          </a:bodyPr>
          <a:lstStyle/>
          <a:p>
            <a:pPr algn="ctr"/>
            <a:r>
              <a:rPr lang="en-US" sz="4400">
                <a:effectLst>
                  <a:outerShdw blurRad="38100" dist="38100" dir="2700000" algn="tl">
                    <a:srgbClr val="000000">
                      <a:alpha val="43137"/>
                    </a:srgbClr>
                  </a:outerShdw>
                </a:effectLst>
                <a:latin typeface="Arial Narrow" panose="020B0606020202030204" pitchFamily="34" charset="0"/>
              </a:rPr>
              <a:t>Peter realizes:</a:t>
            </a:r>
          </a:p>
          <a:p>
            <a:pPr algn="ctr"/>
            <a:r>
              <a:rPr lang="en-US" sz="4400">
                <a:effectLst>
                  <a:outerShdw blurRad="38100" dist="38100" dir="2700000" algn="tl">
                    <a:srgbClr val="000000">
                      <a:alpha val="43137"/>
                    </a:srgbClr>
                  </a:outerShdw>
                </a:effectLst>
                <a:latin typeface="Arial Narrow" panose="020B0606020202030204" pitchFamily="34" charset="0"/>
              </a:rPr>
              <a:t>“This is real” </a:t>
            </a:r>
          </a:p>
          <a:p>
            <a:pPr algn="ctr"/>
            <a:r>
              <a:rPr lang="en-US" sz="4400">
                <a:effectLst>
                  <a:outerShdw blurRad="38100" dist="38100" dir="2700000" algn="tl">
                    <a:srgbClr val="000000">
                      <a:alpha val="43137"/>
                    </a:srgbClr>
                  </a:outerShdw>
                </a:effectLst>
                <a:latin typeface="Arial Narrow" panose="020B0606020202030204" pitchFamily="34" charset="0"/>
              </a:rPr>
              <a:t>(v. 11)</a:t>
            </a:r>
            <a:endParaRPr lang="en-US" sz="4400"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2059503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2C98B19-E729-41CE-8861-07AF80DEDC1F}"/>
              </a:ext>
            </a:extLst>
          </p:cNvPr>
          <p:cNvSpPr txBox="1"/>
          <p:nvPr/>
        </p:nvSpPr>
        <p:spPr>
          <a:xfrm>
            <a:off x="733647" y="435935"/>
            <a:ext cx="7517218" cy="1200329"/>
          </a:xfrm>
          <a:prstGeom prst="rect">
            <a:avLst/>
          </a:prstGeom>
          <a:noFill/>
        </p:spPr>
        <p:txBody>
          <a:bodyPr wrap="square" rtlCol="0">
            <a:spAutoFit/>
          </a:bodyPr>
          <a:lstStyle/>
          <a:p>
            <a:pPr algn="ctr"/>
            <a:r>
              <a:rPr lang="en-US" sz="3200" dirty="0">
                <a:latin typeface="Arial Narrow" panose="020B0606020202030204" pitchFamily="34" charset="0"/>
              </a:rPr>
              <a:t>Possible That We are Yet to Realize:</a:t>
            </a:r>
          </a:p>
          <a:p>
            <a:pPr algn="ctr"/>
            <a:r>
              <a:rPr lang="en-US" sz="4000" b="1" dirty="0">
                <a:latin typeface="Arial Narrow" panose="020B0606020202030204" pitchFamily="34" charset="0"/>
              </a:rPr>
              <a:t>Our Religion is Real! </a:t>
            </a:r>
          </a:p>
        </p:txBody>
      </p:sp>
      <p:sp>
        <p:nvSpPr>
          <p:cNvPr id="7" name="TextBox 6">
            <a:extLst>
              <a:ext uri="{FF2B5EF4-FFF2-40B4-BE49-F238E27FC236}">
                <a16:creationId xmlns:a16="http://schemas.microsoft.com/office/drawing/2014/main" id="{65B48572-C2F7-4A75-8EE4-0D27C82A39A7}"/>
              </a:ext>
            </a:extLst>
          </p:cNvPr>
          <p:cNvSpPr txBox="1"/>
          <p:nvPr/>
        </p:nvSpPr>
        <p:spPr>
          <a:xfrm>
            <a:off x="733647" y="1956391"/>
            <a:ext cx="8250865" cy="4062651"/>
          </a:xfrm>
          <a:prstGeom prst="rect">
            <a:avLst/>
          </a:prstGeom>
          <a:noFill/>
        </p:spPr>
        <p:txBody>
          <a:bodyPr wrap="square" rtlCol="0">
            <a:spAutoFit/>
          </a:bodyPr>
          <a:lstStyle/>
          <a:p>
            <a:pPr marL="342900" indent="-342900">
              <a:buFont typeface="Wingdings" panose="05000000000000000000" pitchFamily="2" charset="2"/>
              <a:buChar char="§"/>
            </a:pPr>
            <a:r>
              <a:rPr lang="en-US" sz="2400" u="sng" dirty="0">
                <a:latin typeface="Arial Narrow" panose="020B0606020202030204" pitchFamily="34" charset="0"/>
              </a:rPr>
              <a:t>Claims / professions – do not always prove to be reality</a:t>
            </a:r>
          </a:p>
          <a:p>
            <a:pPr marL="800100" lvl="1" indent="-342900">
              <a:buFont typeface="Wingdings" panose="05000000000000000000" pitchFamily="2" charset="2"/>
              <a:buChar char="ü"/>
            </a:pPr>
            <a:r>
              <a:rPr lang="en-US" sz="2400" i="1" dirty="0">
                <a:latin typeface="Arial Narrow" panose="020B0606020202030204" pitchFamily="34" charset="0"/>
              </a:rPr>
              <a:t>Claims &amp; theory are easy</a:t>
            </a:r>
          </a:p>
          <a:p>
            <a:pPr marL="800100" lvl="1" indent="-342900">
              <a:buFont typeface="Wingdings" panose="05000000000000000000" pitchFamily="2" charset="2"/>
              <a:buChar char="ü"/>
            </a:pPr>
            <a:r>
              <a:rPr lang="en-US" sz="2400" i="1" dirty="0">
                <a:latin typeface="Arial Narrow" panose="020B0606020202030204" pitchFamily="34" charset="0"/>
              </a:rPr>
              <a:t>When put to the test – not the same!</a:t>
            </a:r>
          </a:p>
          <a:p>
            <a:pPr marL="800100" lvl="1" indent="-342900">
              <a:buFont typeface="Wingdings" panose="05000000000000000000" pitchFamily="2" charset="2"/>
              <a:buChar char="ü"/>
            </a:pPr>
            <a:r>
              <a:rPr lang="en-US" sz="2400" i="1" dirty="0">
                <a:latin typeface="Arial Narrow" panose="020B0606020202030204" pitchFamily="34" charset="0"/>
              </a:rPr>
              <a:t>Easily seen in denominational world: </a:t>
            </a:r>
          </a:p>
          <a:p>
            <a:pPr marL="1257300" lvl="2" indent="-342900">
              <a:buFont typeface="Wingdings" panose="05000000000000000000" pitchFamily="2" charset="2"/>
              <a:buChar char="Ø"/>
            </a:pPr>
            <a:r>
              <a:rPr lang="en-US" sz="2400" i="1" dirty="0">
                <a:latin typeface="Arial Narrow" panose="020B0606020202030204" pitchFamily="34" charset="0"/>
              </a:rPr>
              <a:t>Claim to believe in miraculous healing</a:t>
            </a:r>
          </a:p>
          <a:p>
            <a:pPr marL="1257300" lvl="2" indent="-342900">
              <a:buFont typeface="Wingdings" panose="05000000000000000000" pitchFamily="2" charset="2"/>
              <a:buChar char="Ø"/>
            </a:pPr>
            <a:r>
              <a:rPr lang="en-US" sz="2400" i="1" dirty="0">
                <a:latin typeface="Arial Narrow" panose="020B0606020202030204" pitchFamily="34" charset="0"/>
              </a:rPr>
              <a:t>Yet when sick, hurt and scared they rush to hospital!</a:t>
            </a:r>
          </a:p>
          <a:p>
            <a:pPr marL="1257300" lvl="2" indent="-342900">
              <a:buFont typeface="Wingdings" panose="05000000000000000000" pitchFamily="2" charset="2"/>
              <a:buChar char="Ø"/>
            </a:pPr>
            <a:r>
              <a:rPr lang="en-US" sz="2400" i="1" dirty="0">
                <a:latin typeface="Arial Narrow" panose="020B0606020202030204" pitchFamily="34" charset="0"/>
              </a:rPr>
              <a:t>Realize: religion is not real!</a:t>
            </a:r>
          </a:p>
          <a:p>
            <a:pPr marL="1257300" lvl="2" indent="-342900">
              <a:buFont typeface="Wingdings" panose="05000000000000000000" pitchFamily="2" charset="2"/>
              <a:buChar char="Ø"/>
            </a:pPr>
            <a:endParaRPr lang="en-US" i="1" dirty="0">
              <a:latin typeface="Arial Narrow" panose="020B0606020202030204" pitchFamily="34" charset="0"/>
            </a:endParaRPr>
          </a:p>
          <a:p>
            <a:pPr marL="342900" indent="-342900">
              <a:buFont typeface="Wingdings" panose="05000000000000000000" pitchFamily="2" charset="2"/>
              <a:buChar char="§"/>
            </a:pPr>
            <a:r>
              <a:rPr lang="en-US" sz="2400" u="sng" dirty="0">
                <a:latin typeface="Arial Narrow" panose="020B0606020202030204" pitchFamily="34" charset="0"/>
              </a:rPr>
              <a:t>Same could be true of any of us</a:t>
            </a:r>
          </a:p>
          <a:p>
            <a:pPr marL="800100" lvl="1" indent="-342900">
              <a:buFont typeface="Wingdings" panose="05000000000000000000" pitchFamily="2" charset="2"/>
              <a:buChar char="ü"/>
            </a:pPr>
            <a:r>
              <a:rPr lang="en-US" sz="2400" i="1" dirty="0">
                <a:latin typeface="Arial Narrow" panose="020B0606020202030204" pitchFamily="34" charset="0"/>
              </a:rPr>
              <a:t>Claim our religion is real – important – top priority (convinced so)</a:t>
            </a:r>
          </a:p>
          <a:p>
            <a:pPr marL="800100" lvl="1" indent="-342900">
              <a:buFont typeface="Wingdings" panose="05000000000000000000" pitchFamily="2" charset="2"/>
              <a:buChar char="ü"/>
            </a:pPr>
            <a:r>
              <a:rPr lang="en-US" sz="2400" i="1" dirty="0">
                <a:latin typeface="Arial Narrow" panose="020B0606020202030204" pitchFamily="34" charset="0"/>
              </a:rPr>
              <a:t>When put under pressure – may prove it is not real!</a:t>
            </a:r>
          </a:p>
        </p:txBody>
      </p:sp>
    </p:spTree>
    <p:extLst>
      <p:ext uri="{BB962C8B-B14F-4D97-AF65-F5344CB8AC3E}">
        <p14:creationId xmlns:p14="http://schemas.microsoft.com/office/powerpoint/2010/main" val="27966815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xEl>
                                              <p:pRg st="8" end="8"/>
                                            </p:txEl>
                                          </p:spTgt>
                                        </p:tgtEl>
                                        <p:attrNameLst>
                                          <p:attrName>style.visibility</p:attrName>
                                        </p:attrNameLst>
                                      </p:cBhvr>
                                      <p:to>
                                        <p:strVal val="visible"/>
                                      </p:to>
                                    </p:set>
                                    <p:animEffect transition="in" filter="fade">
                                      <p:cBhvr>
                                        <p:cTn id="56" dur="1000"/>
                                        <p:tgtEl>
                                          <p:spTgt spid="7">
                                            <p:txEl>
                                              <p:pRg st="8" end="8"/>
                                            </p:txEl>
                                          </p:spTgt>
                                        </p:tgtEl>
                                      </p:cBhvr>
                                    </p:animEffect>
                                    <p:anim calcmode="lin" valueType="num">
                                      <p:cBhvr>
                                        <p:cTn id="57"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
                                            <p:txEl>
                                              <p:pRg st="9" end="9"/>
                                            </p:txEl>
                                          </p:spTgt>
                                        </p:tgtEl>
                                        <p:attrNameLst>
                                          <p:attrName>style.visibility</p:attrName>
                                        </p:attrNameLst>
                                      </p:cBhvr>
                                      <p:to>
                                        <p:strVal val="visible"/>
                                      </p:to>
                                    </p:set>
                                    <p:animEffect transition="in" filter="fade">
                                      <p:cBhvr>
                                        <p:cTn id="63" dur="1000"/>
                                        <p:tgtEl>
                                          <p:spTgt spid="7">
                                            <p:txEl>
                                              <p:pRg st="9" end="9"/>
                                            </p:txEl>
                                          </p:spTgt>
                                        </p:tgtEl>
                                      </p:cBhvr>
                                    </p:animEffect>
                                    <p:anim calcmode="lin" valueType="num">
                                      <p:cBhvr>
                                        <p:cTn id="64"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7">
                                            <p:txEl>
                                              <p:pRg st="10" end="10"/>
                                            </p:txEl>
                                          </p:spTgt>
                                        </p:tgtEl>
                                        <p:attrNameLst>
                                          <p:attrName>style.visibility</p:attrName>
                                        </p:attrNameLst>
                                      </p:cBhvr>
                                      <p:to>
                                        <p:strVal val="visible"/>
                                      </p:to>
                                    </p:set>
                                    <p:animEffect transition="in" filter="fade">
                                      <p:cBhvr>
                                        <p:cTn id="70" dur="1000"/>
                                        <p:tgtEl>
                                          <p:spTgt spid="7">
                                            <p:txEl>
                                              <p:pRg st="10" end="10"/>
                                            </p:txEl>
                                          </p:spTgt>
                                        </p:tgtEl>
                                      </p:cBhvr>
                                    </p:animEffect>
                                    <p:anim calcmode="lin" valueType="num">
                                      <p:cBhvr>
                                        <p:cTn id="71"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68A1681A-522D-4D00-919F-3D2E23387334}"/>
              </a:ext>
            </a:extLst>
          </p:cNvPr>
          <p:cNvSpPr/>
          <p:nvPr/>
        </p:nvSpPr>
        <p:spPr>
          <a:xfrm>
            <a:off x="812800" y="1953260"/>
            <a:ext cx="75184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8" name="Rectangle: Diagonal Corners Snipped 7">
            <a:extLst>
              <a:ext uri="{FF2B5EF4-FFF2-40B4-BE49-F238E27FC236}">
                <a16:creationId xmlns:a16="http://schemas.microsoft.com/office/drawing/2014/main" id="{C9874B12-FC11-4A63-B336-2820DCDBF036}"/>
              </a:ext>
            </a:extLst>
          </p:cNvPr>
          <p:cNvSpPr/>
          <p:nvPr/>
        </p:nvSpPr>
        <p:spPr>
          <a:xfrm>
            <a:off x="812800" y="195326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Tree>
    <p:extLst>
      <p:ext uri="{BB962C8B-B14F-4D97-AF65-F5344CB8AC3E}">
        <p14:creationId xmlns:p14="http://schemas.microsoft.com/office/powerpoint/2010/main" val="11235884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Snipped 3">
            <a:extLst>
              <a:ext uri="{FF2B5EF4-FFF2-40B4-BE49-F238E27FC236}">
                <a16:creationId xmlns:a16="http://schemas.microsoft.com/office/drawing/2014/main" id="{700971D4-73C9-49D6-8820-D7129241EC21}"/>
              </a:ext>
            </a:extLst>
          </p:cNvPr>
          <p:cNvSpPr/>
          <p:nvPr/>
        </p:nvSpPr>
        <p:spPr>
          <a:xfrm>
            <a:off x="2387600" y="53340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5" name="Rectangle: Diagonal Corners Snipped 4">
            <a:extLst>
              <a:ext uri="{FF2B5EF4-FFF2-40B4-BE49-F238E27FC236}">
                <a16:creationId xmlns:a16="http://schemas.microsoft.com/office/drawing/2014/main" id="{2EB31767-80DA-491C-85EC-6A58E6E6BF47}"/>
              </a:ext>
            </a:extLst>
          </p:cNvPr>
          <p:cNvSpPr/>
          <p:nvPr/>
        </p:nvSpPr>
        <p:spPr>
          <a:xfrm>
            <a:off x="2387600" y="53340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6" name="TextBox 5">
            <a:extLst>
              <a:ext uri="{FF2B5EF4-FFF2-40B4-BE49-F238E27FC236}">
                <a16:creationId xmlns:a16="http://schemas.microsoft.com/office/drawing/2014/main" id="{B39FEF1A-A144-49D0-8D8B-C6589A772F76}"/>
              </a:ext>
            </a:extLst>
          </p:cNvPr>
          <p:cNvSpPr txBox="1"/>
          <p:nvPr/>
        </p:nvSpPr>
        <p:spPr>
          <a:xfrm>
            <a:off x="956930" y="1905185"/>
            <a:ext cx="7378995" cy="193899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God is real</a:t>
            </a:r>
          </a:p>
          <a:p>
            <a:pPr marL="914400" lvl="1" indent="-457200">
              <a:buFont typeface="+mj-lt"/>
              <a:buAutoNum type="arabicPeriod"/>
            </a:pPr>
            <a:r>
              <a:rPr lang="en-US" sz="2400" i="1" dirty="0">
                <a:latin typeface="Arial Narrow" panose="020B0606020202030204" pitchFamily="34" charset="0"/>
              </a:rPr>
              <a:t>Seen in creation (Psa. 19:1; Rom.1:20)</a:t>
            </a:r>
          </a:p>
          <a:p>
            <a:pPr marL="914400" lvl="1" indent="-457200">
              <a:buFont typeface="+mj-lt"/>
              <a:buAutoNum type="arabicPeriod"/>
            </a:pPr>
            <a:r>
              <a:rPr lang="en-US" sz="2400" i="1" dirty="0">
                <a:latin typeface="Arial Narrow" panose="020B0606020202030204" pitchFamily="34" charset="0"/>
              </a:rPr>
              <a:t>Eternal (Exo. 3:14)</a:t>
            </a:r>
          </a:p>
          <a:p>
            <a:pPr marL="914400" lvl="1" indent="-457200">
              <a:buFont typeface="+mj-lt"/>
              <a:buAutoNum type="arabicPeriod"/>
            </a:pPr>
            <a:r>
              <a:rPr lang="en-US" sz="2400" i="1" dirty="0">
                <a:latin typeface="Arial Narrow" panose="020B0606020202030204" pitchFamily="34" charset="0"/>
              </a:rPr>
              <a:t>Great &amp; awesome (Neh. 1:5)</a:t>
            </a:r>
          </a:p>
          <a:p>
            <a:pPr marL="914400" lvl="1" indent="-457200">
              <a:buFont typeface="+mj-lt"/>
              <a:buAutoNum type="arabicPeriod"/>
            </a:pPr>
            <a:r>
              <a:rPr lang="en-US" sz="2400" i="1" dirty="0">
                <a:latin typeface="Arial Narrow" panose="020B0606020202030204" pitchFamily="34" charset="0"/>
              </a:rPr>
              <a:t>Almighty (Rev. 4:8-11)</a:t>
            </a:r>
          </a:p>
        </p:txBody>
      </p:sp>
    </p:spTree>
    <p:extLst>
      <p:ext uri="{BB962C8B-B14F-4D97-AF65-F5344CB8AC3E}">
        <p14:creationId xmlns:p14="http://schemas.microsoft.com/office/powerpoint/2010/main" val="28812675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1000"/>
                                        <p:tgtEl>
                                          <p:spTgt spid="6">
                                            <p:txEl>
                                              <p:pRg st="3" end="3"/>
                                            </p:txEl>
                                          </p:spTgt>
                                        </p:tgtEl>
                                      </p:cBhvr>
                                    </p:animEffect>
                                    <p:anim calcmode="lin" valueType="num">
                                      <p:cBhvr>
                                        <p:cTn id="3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1000"/>
                                        <p:tgtEl>
                                          <p:spTgt spid="6">
                                            <p:txEl>
                                              <p:pRg st="4" end="4"/>
                                            </p:txEl>
                                          </p:spTgt>
                                        </p:tgtEl>
                                      </p:cBhvr>
                                    </p:animEffect>
                                    <p:anim calcmode="lin" valueType="num">
                                      <p:cBhvr>
                                        <p:cTn id="4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Snipped 3">
            <a:extLst>
              <a:ext uri="{FF2B5EF4-FFF2-40B4-BE49-F238E27FC236}">
                <a16:creationId xmlns:a16="http://schemas.microsoft.com/office/drawing/2014/main" id="{700971D4-73C9-49D6-8820-D7129241EC21}"/>
              </a:ext>
            </a:extLst>
          </p:cNvPr>
          <p:cNvSpPr/>
          <p:nvPr/>
        </p:nvSpPr>
        <p:spPr>
          <a:xfrm>
            <a:off x="2387600" y="53340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5" name="Rectangle: Diagonal Corners Snipped 4">
            <a:extLst>
              <a:ext uri="{FF2B5EF4-FFF2-40B4-BE49-F238E27FC236}">
                <a16:creationId xmlns:a16="http://schemas.microsoft.com/office/drawing/2014/main" id="{2EB31767-80DA-491C-85EC-6A58E6E6BF47}"/>
              </a:ext>
            </a:extLst>
          </p:cNvPr>
          <p:cNvSpPr/>
          <p:nvPr/>
        </p:nvSpPr>
        <p:spPr>
          <a:xfrm>
            <a:off x="2387600" y="53340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6" name="TextBox 5">
            <a:extLst>
              <a:ext uri="{FF2B5EF4-FFF2-40B4-BE49-F238E27FC236}">
                <a16:creationId xmlns:a16="http://schemas.microsoft.com/office/drawing/2014/main" id="{B39FEF1A-A144-49D0-8D8B-C6589A772F76}"/>
              </a:ext>
            </a:extLst>
          </p:cNvPr>
          <p:cNvSpPr txBox="1"/>
          <p:nvPr/>
        </p:nvSpPr>
        <p:spPr>
          <a:xfrm>
            <a:off x="956930" y="1917217"/>
            <a:ext cx="7378995" cy="2308324"/>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God is real</a:t>
            </a:r>
          </a:p>
          <a:p>
            <a:pPr marL="457200" indent="-457200">
              <a:buFont typeface="+mj-lt"/>
              <a:buAutoNum type="alphaUcPeriod"/>
            </a:pPr>
            <a:r>
              <a:rPr lang="en-US" sz="2400" b="1" u="sng" dirty="0">
                <a:latin typeface="Arial Narrow" panose="020B0606020202030204" pitchFamily="34" charset="0"/>
              </a:rPr>
              <a:t>Eternity is real</a:t>
            </a:r>
          </a:p>
          <a:p>
            <a:pPr marL="914400" lvl="1" indent="-457200">
              <a:buFont typeface="+mj-lt"/>
              <a:buAutoNum type="arabicPeriod"/>
            </a:pPr>
            <a:r>
              <a:rPr lang="en-US" sz="2400" i="1" dirty="0">
                <a:latin typeface="Arial Narrow" panose="020B0606020202030204" pitchFamily="34" charset="0"/>
              </a:rPr>
              <a:t>Jesus (who is real &amp; alive - Rom.1:4) – said heaven is real (John 14:1-6)</a:t>
            </a:r>
          </a:p>
          <a:p>
            <a:pPr marL="914400" lvl="1" indent="-457200">
              <a:buFont typeface="+mj-lt"/>
              <a:buAutoNum type="arabicPeriod"/>
            </a:pPr>
            <a:r>
              <a:rPr lang="en-US" sz="2400" i="1" dirty="0">
                <a:latin typeface="Arial Narrow" panose="020B0606020202030204" pitchFamily="34" charset="0"/>
              </a:rPr>
              <a:t>Jesus (who is real &amp; alive – Rom. 1:4) – said hell is real (Mark 9:43)</a:t>
            </a:r>
          </a:p>
        </p:txBody>
      </p:sp>
    </p:spTree>
    <p:extLst>
      <p:ext uri="{BB962C8B-B14F-4D97-AF65-F5344CB8AC3E}">
        <p14:creationId xmlns:p14="http://schemas.microsoft.com/office/powerpoint/2010/main" val="11630768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Snipped 3">
            <a:extLst>
              <a:ext uri="{FF2B5EF4-FFF2-40B4-BE49-F238E27FC236}">
                <a16:creationId xmlns:a16="http://schemas.microsoft.com/office/drawing/2014/main" id="{700971D4-73C9-49D6-8820-D7129241EC21}"/>
              </a:ext>
            </a:extLst>
          </p:cNvPr>
          <p:cNvSpPr/>
          <p:nvPr/>
        </p:nvSpPr>
        <p:spPr>
          <a:xfrm>
            <a:off x="2387600" y="53340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5" name="Rectangle: Diagonal Corners Snipped 4">
            <a:extLst>
              <a:ext uri="{FF2B5EF4-FFF2-40B4-BE49-F238E27FC236}">
                <a16:creationId xmlns:a16="http://schemas.microsoft.com/office/drawing/2014/main" id="{2EB31767-80DA-491C-85EC-6A58E6E6BF47}"/>
              </a:ext>
            </a:extLst>
          </p:cNvPr>
          <p:cNvSpPr/>
          <p:nvPr/>
        </p:nvSpPr>
        <p:spPr>
          <a:xfrm>
            <a:off x="2387600" y="53340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6" name="TextBox 5">
            <a:extLst>
              <a:ext uri="{FF2B5EF4-FFF2-40B4-BE49-F238E27FC236}">
                <a16:creationId xmlns:a16="http://schemas.microsoft.com/office/drawing/2014/main" id="{B39FEF1A-A144-49D0-8D8B-C6589A772F76}"/>
              </a:ext>
            </a:extLst>
          </p:cNvPr>
          <p:cNvSpPr txBox="1"/>
          <p:nvPr/>
        </p:nvSpPr>
        <p:spPr>
          <a:xfrm>
            <a:off x="956930" y="1917217"/>
            <a:ext cx="7378995" cy="483209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God is real</a:t>
            </a:r>
          </a:p>
          <a:p>
            <a:pPr marL="457200" indent="-457200">
              <a:buFont typeface="+mj-lt"/>
              <a:buAutoNum type="alphaUcPeriod"/>
            </a:pPr>
            <a:r>
              <a:rPr lang="en-US" sz="2400" b="1" u="sng" dirty="0">
                <a:latin typeface="Arial Narrow" panose="020B0606020202030204" pitchFamily="34" charset="0"/>
              </a:rPr>
              <a:t>Eternity is real</a:t>
            </a:r>
          </a:p>
          <a:p>
            <a:pPr marL="457200" indent="-457200">
              <a:buFont typeface="+mj-lt"/>
              <a:buAutoNum type="alphaUcPeriod"/>
            </a:pPr>
            <a:r>
              <a:rPr lang="en-US" sz="2400" b="1" u="sng" dirty="0">
                <a:latin typeface="Arial Narrow" panose="020B0606020202030204" pitchFamily="34" charset="0"/>
              </a:rPr>
              <a:t>Faith is real</a:t>
            </a:r>
          </a:p>
          <a:p>
            <a:pPr marL="914400" lvl="1" indent="-457200">
              <a:buFont typeface="+mj-lt"/>
              <a:buAutoNum type="arabicPeriod"/>
            </a:pPr>
            <a:r>
              <a:rPr lang="en-US" sz="2400" i="1" dirty="0">
                <a:latin typeface="Arial Narrow" panose="020B0606020202030204" pitchFamily="34" charset="0"/>
              </a:rPr>
              <a:t>Based upon real evidence (Rom. 10:17)</a:t>
            </a:r>
          </a:p>
          <a:p>
            <a:pPr marL="914400" lvl="1" indent="-457200">
              <a:buFont typeface="+mj-lt"/>
              <a:buAutoNum type="arabicPeriod"/>
            </a:pPr>
            <a:r>
              <a:rPr lang="en-US" sz="2400" i="1" dirty="0">
                <a:latin typeface="Arial Narrow" panose="020B0606020202030204" pitchFamily="34" charset="0"/>
              </a:rPr>
              <a:t>Faith is</a:t>
            </a:r>
            <a:r>
              <a:rPr lang="en-US" sz="2400" i="1" dirty="0">
                <a:latin typeface="Arial Narrow" panose="020B0606020202030204" pitchFamily="34" charset="0"/>
                <a:sym typeface="Wingdings" panose="05000000000000000000" pitchFamily="2" charset="2"/>
              </a:rPr>
              <a:t>: (Heb. 11:1)</a:t>
            </a:r>
          </a:p>
          <a:p>
            <a:pPr marL="1371600" lvl="2" indent="-457200">
              <a:buFont typeface="+mj-lt"/>
              <a:buAutoNum type="alphaLcPeriod"/>
            </a:pPr>
            <a:r>
              <a:rPr lang="en-US" sz="2400" dirty="0">
                <a:solidFill>
                  <a:srgbClr val="002060"/>
                </a:solidFill>
                <a:latin typeface="Arial Narrow" panose="020B0606020202030204" pitchFamily="34" charset="0"/>
                <a:sym typeface="Wingdings" panose="05000000000000000000" pitchFamily="2" charset="2"/>
              </a:rPr>
              <a:t>“Substance of things hoped for”</a:t>
            </a:r>
          </a:p>
          <a:p>
            <a:pPr marL="1828800" lvl="3" indent="-457200">
              <a:buFont typeface="Arial" panose="020B0604020202020204" pitchFamily="34" charset="0"/>
              <a:buChar char="•"/>
            </a:pPr>
            <a:r>
              <a:rPr lang="en-US" sz="2000" dirty="0">
                <a:latin typeface="Arial Narrow" panose="020B0606020202030204" pitchFamily="34" charset="0"/>
                <a:sym typeface="Wingdings" panose="05000000000000000000" pitchFamily="2" charset="2"/>
              </a:rPr>
              <a:t>“Faith is being sure of things we hope for” (NCV)</a:t>
            </a:r>
          </a:p>
          <a:p>
            <a:pPr marL="1828800" lvl="3" indent="-457200">
              <a:buFont typeface="Arial" panose="020B0604020202020204" pitchFamily="34" charset="0"/>
              <a:buChar char="•"/>
            </a:pPr>
            <a:r>
              <a:rPr lang="en-US" sz="2000" dirty="0">
                <a:latin typeface="Arial Narrow" panose="020B0606020202030204" pitchFamily="34" charset="0"/>
                <a:sym typeface="Wingdings" panose="05000000000000000000" pitchFamily="2" charset="2"/>
              </a:rPr>
              <a:t>Real faith is being “absolutely certain that what it believes is true” (Barclay, 144)</a:t>
            </a:r>
          </a:p>
          <a:p>
            <a:pPr marL="1371600" lvl="2" indent="-457200">
              <a:buFont typeface="+mj-lt"/>
              <a:buAutoNum type="alphaLcPeriod"/>
            </a:pPr>
            <a:r>
              <a:rPr lang="en-US" sz="2400" dirty="0">
                <a:solidFill>
                  <a:srgbClr val="002060"/>
                </a:solidFill>
                <a:latin typeface="Arial Narrow" panose="020B0606020202030204" pitchFamily="34" charset="0"/>
                <a:sym typeface="Wingdings" panose="05000000000000000000" pitchFamily="2" charset="2"/>
              </a:rPr>
              <a:t>“Evidence of things not seen”</a:t>
            </a:r>
          </a:p>
          <a:p>
            <a:pPr marL="1828800" lvl="3" indent="-457200">
              <a:buFont typeface="Arial" panose="020B0604020202020204" pitchFamily="34" charset="0"/>
              <a:buChar char="•"/>
            </a:pPr>
            <a:r>
              <a:rPr lang="en-US" sz="2000" dirty="0">
                <a:latin typeface="Arial Narrow" panose="020B0606020202030204" pitchFamily="34" charset="0"/>
                <a:sym typeface="Wingdings" panose="05000000000000000000" pitchFamily="2" charset="2"/>
              </a:rPr>
              <a:t>“know that something is real even if we do not see it” (NCV)</a:t>
            </a:r>
          </a:p>
          <a:p>
            <a:pPr marL="1828800" lvl="3" indent="-457200">
              <a:buFont typeface="Arial" panose="020B0604020202020204" pitchFamily="34" charset="0"/>
              <a:buChar char="•"/>
            </a:pPr>
            <a:r>
              <a:rPr lang="en-US" sz="2000" dirty="0">
                <a:latin typeface="Arial Narrow" panose="020B0606020202030204" pitchFamily="34" charset="0"/>
                <a:sym typeface="Wingdings" panose="05000000000000000000" pitchFamily="2" charset="2"/>
              </a:rPr>
              <a:t>“Faith is that which enables us to treat as real the things that are unseen” (EGNT IV, 352)</a:t>
            </a:r>
            <a:endParaRPr lang="en-US" sz="2000" dirty="0">
              <a:latin typeface="Arial Narrow" panose="020B0606020202030204" pitchFamily="34" charset="0"/>
            </a:endParaRPr>
          </a:p>
        </p:txBody>
      </p:sp>
    </p:spTree>
    <p:extLst>
      <p:ext uri="{BB962C8B-B14F-4D97-AF65-F5344CB8AC3E}">
        <p14:creationId xmlns:p14="http://schemas.microsoft.com/office/powerpoint/2010/main" val="20454779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anim calcmode="lin" valueType="num">
                                      <p:cBhvr>
                                        <p:cTn id="3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1000"/>
                                        <p:tgtEl>
                                          <p:spTgt spid="6">
                                            <p:txEl>
                                              <p:pRg st="8" end="8"/>
                                            </p:txEl>
                                          </p:spTgt>
                                        </p:tgtEl>
                                      </p:cBhvr>
                                    </p:animEffect>
                                    <p:anim calcmode="lin" valueType="num">
                                      <p:cBhvr>
                                        <p:cTn id="43"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10" end="10"/>
                                            </p:txEl>
                                          </p:spTgt>
                                        </p:tgtEl>
                                        <p:attrNameLst>
                                          <p:attrName>style.visibility</p:attrName>
                                        </p:attrNameLst>
                                      </p:cBhvr>
                                      <p:to>
                                        <p:strVal val="visible"/>
                                      </p:to>
                                    </p:set>
                                    <p:animEffect transition="in" filter="fade">
                                      <p:cBhvr>
                                        <p:cTn id="56" dur="1000"/>
                                        <p:tgtEl>
                                          <p:spTgt spid="6">
                                            <p:txEl>
                                              <p:pRg st="10" end="10"/>
                                            </p:txEl>
                                          </p:spTgt>
                                        </p:tgtEl>
                                      </p:cBhvr>
                                    </p:animEffect>
                                    <p:anim calcmode="lin" valueType="num">
                                      <p:cBhvr>
                                        <p:cTn id="57"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Snipped 3">
            <a:extLst>
              <a:ext uri="{FF2B5EF4-FFF2-40B4-BE49-F238E27FC236}">
                <a16:creationId xmlns:a16="http://schemas.microsoft.com/office/drawing/2014/main" id="{700971D4-73C9-49D6-8820-D7129241EC21}"/>
              </a:ext>
            </a:extLst>
          </p:cNvPr>
          <p:cNvSpPr/>
          <p:nvPr/>
        </p:nvSpPr>
        <p:spPr>
          <a:xfrm>
            <a:off x="2387600" y="53340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5" name="Rectangle: Diagonal Corners Snipped 4">
            <a:extLst>
              <a:ext uri="{FF2B5EF4-FFF2-40B4-BE49-F238E27FC236}">
                <a16:creationId xmlns:a16="http://schemas.microsoft.com/office/drawing/2014/main" id="{2EB31767-80DA-491C-85EC-6A58E6E6BF47}"/>
              </a:ext>
            </a:extLst>
          </p:cNvPr>
          <p:cNvSpPr/>
          <p:nvPr/>
        </p:nvSpPr>
        <p:spPr>
          <a:xfrm>
            <a:off x="2387600" y="53340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2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6" name="TextBox 5">
            <a:extLst>
              <a:ext uri="{FF2B5EF4-FFF2-40B4-BE49-F238E27FC236}">
                <a16:creationId xmlns:a16="http://schemas.microsoft.com/office/drawing/2014/main" id="{B39FEF1A-A144-49D0-8D8B-C6589A772F76}"/>
              </a:ext>
            </a:extLst>
          </p:cNvPr>
          <p:cNvSpPr txBox="1"/>
          <p:nvPr/>
        </p:nvSpPr>
        <p:spPr>
          <a:xfrm>
            <a:off x="956930" y="1917217"/>
            <a:ext cx="7378995" cy="3046988"/>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God is real</a:t>
            </a:r>
          </a:p>
          <a:p>
            <a:pPr marL="457200" indent="-457200">
              <a:buFont typeface="+mj-lt"/>
              <a:buAutoNum type="alphaUcPeriod"/>
            </a:pPr>
            <a:r>
              <a:rPr lang="en-US" sz="2400" b="1" u="sng" dirty="0">
                <a:latin typeface="Arial Narrow" panose="020B0606020202030204" pitchFamily="34" charset="0"/>
              </a:rPr>
              <a:t>Eternity is real</a:t>
            </a:r>
          </a:p>
          <a:p>
            <a:pPr marL="457200" indent="-457200">
              <a:buFont typeface="+mj-lt"/>
              <a:buAutoNum type="alphaUcPeriod"/>
            </a:pPr>
            <a:r>
              <a:rPr lang="en-US" sz="2400" b="1" u="sng" dirty="0">
                <a:latin typeface="Arial Narrow" panose="020B0606020202030204" pitchFamily="34" charset="0"/>
              </a:rPr>
              <a:t>Faith is real</a:t>
            </a:r>
          </a:p>
          <a:p>
            <a:pPr marL="457200" indent="-457200">
              <a:buFont typeface="+mj-lt"/>
              <a:buAutoNum type="alphaUcPeriod"/>
            </a:pPr>
            <a:r>
              <a:rPr lang="en-US" sz="2400" b="1" u="sng" dirty="0">
                <a:latin typeface="Arial Narrow" panose="020B0606020202030204" pitchFamily="34" charset="0"/>
              </a:rPr>
              <a:t>Priorities are real</a:t>
            </a:r>
          </a:p>
          <a:p>
            <a:pPr marL="914400" lvl="1" indent="-457200">
              <a:buFont typeface="+mj-lt"/>
              <a:buAutoNum type="arabicPeriod"/>
            </a:pPr>
            <a:r>
              <a:rPr lang="en-US" sz="2400" i="1" dirty="0">
                <a:latin typeface="Arial Narrow" panose="020B0606020202030204" pitchFamily="34" charset="0"/>
              </a:rPr>
              <a:t>God over family (Matt. 10:37)</a:t>
            </a:r>
          </a:p>
          <a:p>
            <a:pPr marL="914400" lvl="1" indent="-457200">
              <a:buFont typeface="+mj-lt"/>
              <a:buAutoNum type="arabicPeriod"/>
            </a:pPr>
            <a:r>
              <a:rPr lang="en-US" sz="2400" i="1" dirty="0">
                <a:latin typeface="Arial Narrow" panose="020B0606020202030204" pitchFamily="34" charset="0"/>
              </a:rPr>
              <a:t>Forsake </a:t>
            </a:r>
            <a:r>
              <a:rPr lang="en-US" sz="2400" i="1" u="sng" dirty="0">
                <a:latin typeface="Arial Narrow" panose="020B0606020202030204" pitchFamily="34" charset="0"/>
              </a:rPr>
              <a:t>all</a:t>
            </a:r>
            <a:r>
              <a:rPr lang="en-US" sz="2400" i="1" dirty="0">
                <a:latin typeface="Arial Narrow" panose="020B0606020202030204" pitchFamily="34" charset="0"/>
              </a:rPr>
              <a:t> to be a disciple (Matt. 4:22; Luke 5:11)</a:t>
            </a:r>
          </a:p>
          <a:p>
            <a:pPr marL="914400" lvl="1" indent="-457200">
              <a:buFont typeface="+mj-lt"/>
              <a:buAutoNum type="arabicPeriod"/>
            </a:pPr>
            <a:r>
              <a:rPr lang="en-US" sz="2400" i="1" dirty="0">
                <a:latin typeface="Arial Narrow" panose="020B0606020202030204" pitchFamily="34" charset="0"/>
              </a:rPr>
              <a:t>Don’t wait till bury father (Matt. 8:22)</a:t>
            </a:r>
          </a:p>
          <a:p>
            <a:pPr marL="914400" lvl="1" indent="-457200">
              <a:buFont typeface="+mj-lt"/>
              <a:buAutoNum type="arabicPeriod"/>
            </a:pPr>
            <a:r>
              <a:rPr lang="en-US" sz="2400" i="1" dirty="0">
                <a:latin typeface="Arial Narrow" panose="020B0606020202030204" pitchFamily="34" charset="0"/>
              </a:rPr>
              <a:t>Not forsake assembling when persecuted (Heb. 10:25)</a:t>
            </a:r>
            <a:endParaRPr lang="en-US" sz="2000" dirty="0">
              <a:latin typeface="Arial Narrow" panose="020B0606020202030204" pitchFamily="34" charset="0"/>
            </a:endParaRPr>
          </a:p>
        </p:txBody>
      </p:sp>
    </p:spTree>
    <p:extLst>
      <p:ext uri="{BB962C8B-B14F-4D97-AF65-F5344CB8AC3E}">
        <p14:creationId xmlns:p14="http://schemas.microsoft.com/office/powerpoint/2010/main" val="18361654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fade">
                                      <p:cBhvr>
                                        <p:cTn id="14" dur="1000"/>
                                        <p:tgtEl>
                                          <p:spTgt spid="6">
                                            <p:txEl>
                                              <p:pRg st="5" end="5"/>
                                            </p:txEl>
                                          </p:spTgt>
                                        </p:tgtEl>
                                      </p:cBhvr>
                                    </p:animEffect>
                                    <p:anim calcmode="lin" valueType="num">
                                      <p:cBhvr>
                                        <p:cTn id="1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1000"/>
                                        <p:tgtEl>
                                          <p:spTgt spid="6">
                                            <p:txEl>
                                              <p:pRg st="6" end="6"/>
                                            </p:txEl>
                                          </p:spTgt>
                                        </p:tgtEl>
                                      </p:cBhvr>
                                    </p:animEffect>
                                    <p:anim calcmode="lin" valueType="num">
                                      <p:cBhvr>
                                        <p:cTn id="2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1000"/>
                                        <p:tgtEl>
                                          <p:spTgt spid="6">
                                            <p:txEl>
                                              <p:pRg st="7" end="7"/>
                                            </p:txEl>
                                          </p:spTgt>
                                        </p:tgtEl>
                                      </p:cBhvr>
                                    </p:animEffect>
                                    <p:anim calcmode="lin" valueType="num">
                                      <p:cBhvr>
                                        <p:cTn id="29"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16A7706D-46AC-4193-9AC5-14A802E3E9F7}"/>
              </a:ext>
            </a:extLst>
          </p:cNvPr>
          <p:cNvSpPr/>
          <p:nvPr/>
        </p:nvSpPr>
        <p:spPr>
          <a:xfrm>
            <a:off x="812800" y="3356610"/>
            <a:ext cx="75184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6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5" name="Rectangle: Diagonal Corners Snipped 4">
            <a:extLst>
              <a:ext uri="{FF2B5EF4-FFF2-40B4-BE49-F238E27FC236}">
                <a16:creationId xmlns:a16="http://schemas.microsoft.com/office/drawing/2014/main" id="{68A1681A-522D-4D00-919F-3D2E23387334}"/>
              </a:ext>
            </a:extLst>
          </p:cNvPr>
          <p:cNvSpPr/>
          <p:nvPr/>
        </p:nvSpPr>
        <p:spPr>
          <a:xfrm>
            <a:off x="812800" y="195326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600" dirty="0">
                <a:solidFill>
                  <a:schemeClr val="accent6">
                    <a:lumMod val="60000"/>
                    <a:lumOff val="40000"/>
                  </a:schemeClr>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6" name="Rectangle: Diagonal Corners Snipped 5">
            <a:extLst>
              <a:ext uri="{FF2B5EF4-FFF2-40B4-BE49-F238E27FC236}">
                <a16:creationId xmlns:a16="http://schemas.microsoft.com/office/drawing/2014/main" id="{4181E883-7FA5-4E65-9AC6-3404714A1D14}"/>
              </a:ext>
            </a:extLst>
          </p:cNvPr>
          <p:cNvSpPr/>
          <p:nvPr/>
        </p:nvSpPr>
        <p:spPr>
          <a:xfrm>
            <a:off x="812800" y="335661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6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Tree>
    <p:extLst>
      <p:ext uri="{BB962C8B-B14F-4D97-AF65-F5344CB8AC3E}">
        <p14:creationId xmlns:p14="http://schemas.microsoft.com/office/powerpoint/2010/main" val="17897942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193899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914400" lvl="1" indent="-457200">
              <a:buFont typeface="+mj-lt"/>
              <a:buAutoNum type="arabicPeriod"/>
            </a:pPr>
            <a:r>
              <a:rPr lang="en-US" sz="2400" i="1" dirty="0">
                <a:latin typeface="Arial Narrow" panose="020B0606020202030204" pitchFamily="34" charset="0"/>
              </a:rPr>
              <a:t>Abraham </a:t>
            </a:r>
          </a:p>
          <a:p>
            <a:pPr marL="1371600" lvl="2" indent="-457200">
              <a:buFont typeface="Wingdings" panose="05000000000000000000" pitchFamily="2" charset="2"/>
              <a:buChar char="§"/>
            </a:pPr>
            <a:r>
              <a:rPr lang="en-US" sz="2400" dirty="0">
                <a:latin typeface="Arial Narrow" panose="020B0606020202030204" pitchFamily="34" charset="0"/>
              </a:rPr>
              <a:t>Told to go to strange country (Heb. 11:8)</a:t>
            </a:r>
          </a:p>
          <a:p>
            <a:pPr marL="1371600" lvl="2" indent="-457200">
              <a:buFont typeface="Wingdings" panose="05000000000000000000" pitchFamily="2" charset="2"/>
              <a:buChar char="§"/>
            </a:pPr>
            <a:r>
              <a:rPr lang="en-US" sz="2400" dirty="0">
                <a:latin typeface="Arial Narrow" panose="020B0606020202030204" pitchFamily="34" charset="0"/>
              </a:rPr>
              <a:t>Believed would have a son (Rom. 4:18-21)</a:t>
            </a:r>
          </a:p>
          <a:p>
            <a:pPr marL="1371600" lvl="2" indent="-457200">
              <a:buFont typeface="Wingdings" panose="05000000000000000000" pitchFamily="2" charset="2"/>
              <a:buChar char="§"/>
            </a:pPr>
            <a:r>
              <a:rPr lang="en-US" sz="2400" dirty="0">
                <a:latin typeface="Arial Narrow" panose="020B0606020202030204" pitchFamily="34" charset="0"/>
              </a:rPr>
              <a:t>Offered his son, Isaac (Heb. 11:17)</a:t>
            </a:r>
          </a:p>
        </p:txBody>
      </p:sp>
    </p:spTree>
    <p:extLst>
      <p:ext uri="{BB962C8B-B14F-4D97-AF65-F5344CB8AC3E}">
        <p14:creationId xmlns:p14="http://schemas.microsoft.com/office/powerpoint/2010/main" val="38983816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1000"/>
                                        <p:tgtEl>
                                          <p:spTgt spid="4">
                                            <p:txEl>
                                              <p:pRg st="4" end="4"/>
                                            </p:txEl>
                                          </p:spTgt>
                                        </p:tgtEl>
                                      </p:cBhvr>
                                    </p:animEffect>
                                    <p:anim calcmode="lin" valueType="num">
                                      <p:cBhvr>
                                        <p:cTn id="4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193899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914400" lvl="1" indent="-457200">
              <a:buFont typeface="+mj-lt"/>
              <a:buAutoNum type="arabicPeriod"/>
            </a:pPr>
            <a:r>
              <a:rPr lang="en-US" sz="2400" i="1" dirty="0">
                <a:latin typeface="Arial Narrow" panose="020B0606020202030204" pitchFamily="34" charset="0"/>
              </a:rPr>
              <a:t>Abraham </a:t>
            </a:r>
          </a:p>
          <a:p>
            <a:pPr marL="914400" lvl="1" indent="-457200">
              <a:buFont typeface="+mj-lt"/>
              <a:buAutoNum type="arabicPeriod"/>
            </a:pPr>
            <a:r>
              <a:rPr lang="en-US" sz="2400" i="1" dirty="0">
                <a:latin typeface="Arial Narrow" panose="020B0606020202030204" pitchFamily="34" charset="0"/>
              </a:rPr>
              <a:t>Ezra</a:t>
            </a:r>
          </a:p>
          <a:p>
            <a:pPr marL="1371600" lvl="2" indent="-457200">
              <a:buFont typeface="Wingdings" panose="05000000000000000000" pitchFamily="2" charset="2"/>
              <a:buChar char="§"/>
            </a:pPr>
            <a:r>
              <a:rPr lang="en-US" sz="2400" dirty="0">
                <a:latin typeface="Arial Narrow" panose="020B0606020202030204" pitchFamily="34" charset="0"/>
              </a:rPr>
              <a:t>Claimed that God would protect (Ezra 8:22)</a:t>
            </a:r>
          </a:p>
          <a:p>
            <a:pPr marL="1371600" lvl="2" indent="-457200">
              <a:buFont typeface="Wingdings" panose="05000000000000000000" pitchFamily="2" charset="2"/>
              <a:buChar char="§"/>
            </a:pPr>
            <a:r>
              <a:rPr lang="en-US" sz="2400" dirty="0">
                <a:latin typeface="Arial Narrow" panose="020B0606020202030204" pitchFamily="34" charset="0"/>
              </a:rPr>
              <a:t>Stuck to his claim!</a:t>
            </a:r>
          </a:p>
        </p:txBody>
      </p:sp>
    </p:spTree>
    <p:extLst>
      <p:ext uri="{BB962C8B-B14F-4D97-AF65-F5344CB8AC3E}">
        <p14:creationId xmlns:p14="http://schemas.microsoft.com/office/powerpoint/2010/main" val="10638713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2308324"/>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914400" lvl="1" indent="-457200">
              <a:buFont typeface="+mj-lt"/>
              <a:buAutoNum type="arabicPeriod"/>
            </a:pPr>
            <a:r>
              <a:rPr lang="en-US" sz="2400" i="1" dirty="0">
                <a:latin typeface="Arial Narrow" panose="020B0606020202030204" pitchFamily="34" charset="0"/>
              </a:rPr>
              <a:t>Abraham </a:t>
            </a:r>
          </a:p>
          <a:p>
            <a:pPr marL="914400" lvl="1" indent="-457200">
              <a:buFont typeface="+mj-lt"/>
              <a:buAutoNum type="arabicPeriod"/>
            </a:pPr>
            <a:r>
              <a:rPr lang="en-US" sz="2400" i="1" dirty="0">
                <a:latin typeface="Arial Narrow" panose="020B0606020202030204" pitchFamily="34" charset="0"/>
              </a:rPr>
              <a:t>Ezra</a:t>
            </a:r>
          </a:p>
          <a:p>
            <a:pPr marL="914400" lvl="1" indent="-457200">
              <a:buFont typeface="+mj-lt"/>
              <a:buAutoNum type="arabicPeriod"/>
            </a:pPr>
            <a:r>
              <a:rPr lang="en-US" sz="2400" i="1" dirty="0">
                <a:latin typeface="Arial Narrow" panose="020B0606020202030204" pitchFamily="34" charset="0"/>
              </a:rPr>
              <a:t>Jeremiah</a:t>
            </a:r>
          </a:p>
          <a:p>
            <a:pPr marL="1371600" lvl="2" indent="-457200">
              <a:buFont typeface="Wingdings" panose="05000000000000000000" pitchFamily="2" charset="2"/>
              <a:buChar char="§"/>
            </a:pPr>
            <a:r>
              <a:rPr lang="en-US" sz="2400" dirty="0">
                <a:latin typeface="Arial Narrow" panose="020B0606020202030204" pitchFamily="34" charset="0"/>
              </a:rPr>
              <a:t>Proclaimed Israel would return in 70 years (25:11)</a:t>
            </a:r>
          </a:p>
          <a:p>
            <a:pPr marL="1371600" lvl="2" indent="-457200">
              <a:buFont typeface="Wingdings" panose="05000000000000000000" pitchFamily="2" charset="2"/>
              <a:buChar char="§"/>
            </a:pPr>
            <a:r>
              <a:rPr lang="en-US" sz="2400" dirty="0">
                <a:latin typeface="Arial Narrow" panose="020B0606020202030204" pitchFamily="34" charset="0"/>
              </a:rPr>
              <a:t>Bought a field as proof believed what said (32:6-15)</a:t>
            </a:r>
          </a:p>
        </p:txBody>
      </p:sp>
    </p:spTree>
    <p:extLst>
      <p:ext uri="{BB962C8B-B14F-4D97-AF65-F5344CB8AC3E}">
        <p14:creationId xmlns:p14="http://schemas.microsoft.com/office/powerpoint/2010/main" val="31417462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3416320"/>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914400" lvl="1" indent="-457200">
              <a:buFont typeface="+mj-lt"/>
              <a:buAutoNum type="arabicPeriod"/>
            </a:pPr>
            <a:r>
              <a:rPr lang="en-US" sz="2400" i="1" dirty="0">
                <a:latin typeface="Arial Narrow" panose="020B0606020202030204" pitchFamily="34" charset="0"/>
              </a:rPr>
              <a:t>Abraham </a:t>
            </a:r>
          </a:p>
          <a:p>
            <a:pPr marL="914400" lvl="1" indent="-457200">
              <a:buFont typeface="+mj-lt"/>
              <a:buAutoNum type="arabicPeriod"/>
            </a:pPr>
            <a:r>
              <a:rPr lang="en-US" sz="2400" i="1" dirty="0">
                <a:latin typeface="Arial Narrow" panose="020B0606020202030204" pitchFamily="34" charset="0"/>
              </a:rPr>
              <a:t>Ezra</a:t>
            </a:r>
          </a:p>
          <a:p>
            <a:pPr marL="914400" lvl="1" indent="-457200">
              <a:buFont typeface="+mj-lt"/>
              <a:buAutoNum type="arabicPeriod"/>
            </a:pPr>
            <a:r>
              <a:rPr lang="en-US" sz="2400" i="1" dirty="0">
                <a:latin typeface="Arial Narrow" panose="020B0606020202030204" pitchFamily="34" charset="0"/>
              </a:rPr>
              <a:t>Jeremiah</a:t>
            </a:r>
          </a:p>
          <a:p>
            <a:pPr marL="914400" lvl="1" indent="-457200">
              <a:buFont typeface="+mj-lt"/>
              <a:buAutoNum type="arabicPeriod"/>
            </a:pPr>
            <a:r>
              <a:rPr lang="en-US" sz="2400" i="1" dirty="0">
                <a:latin typeface="Arial Narrow" panose="020B0606020202030204" pitchFamily="34" charset="0"/>
              </a:rPr>
              <a:t>Daniel’s three friends</a:t>
            </a:r>
          </a:p>
          <a:p>
            <a:pPr marL="1371600" lvl="2" indent="-457200">
              <a:buFont typeface="Wingdings" panose="05000000000000000000" pitchFamily="2" charset="2"/>
              <a:buChar char="§"/>
            </a:pPr>
            <a:r>
              <a:rPr lang="en-US" sz="2400" dirty="0">
                <a:latin typeface="Arial Narrow" panose="020B0606020202030204" pitchFamily="34" charset="0"/>
              </a:rPr>
              <a:t>Told by authorities to bow to image of gold (3:5)</a:t>
            </a:r>
          </a:p>
          <a:p>
            <a:pPr marL="1371600" lvl="2" indent="-457200">
              <a:buFont typeface="Wingdings" panose="05000000000000000000" pitchFamily="2" charset="2"/>
              <a:buChar char="§"/>
            </a:pPr>
            <a:r>
              <a:rPr lang="en-US" sz="2400" dirty="0">
                <a:latin typeface="Arial Narrow" panose="020B0606020202030204" pitchFamily="34" charset="0"/>
              </a:rPr>
              <a:t>Reported some who didn’t comply (3:12)</a:t>
            </a:r>
          </a:p>
          <a:p>
            <a:pPr marL="1371600" lvl="2" indent="-457200">
              <a:buFont typeface="Wingdings" panose="05000000000000000000" pitchFamily="2" charset="2"/>
              <a:buChar char="§"/>
            </a:pPr>
            <a:r>
              <a:rPr lang="en-US" sz="2400" dirty="0">
                <a:latin typeface="Arial Narrow" panose="020B0606020202030204" pitchFamily="34" charset="0"/>
              </a:rPr>
              <a:t>More pressure (3:15)</a:t>
            </a:r>
          </a:p>
          <a:p>
            <a:pPr marL="1371600" lvl="2" indent="-457200">
              <a:buFont typeface="Wingdings" panose="05000000000000000000" pitchFamily="2" charset="2"/>
              <a:buChar char="§"/>
            </a:pPr>
            <a:r>
              <a:rPr lang="en-US" sz="2400" dirty="0">
                <a:latin typeface="Arial Narrow" panose="020B0606020202030204" pitchFamily="34" charset="0"/>
              </a:rPr>
              <a:t>Faith was real – refused to bow (3:17-18)</a:t>
            </a:r>
          </a:p>
        </p:txBody>
      </p:sp>
    </p:spTree>
    <p:extLst>
      <p:ext uri="{BB962C8B-B14F-4D97-AF65-F5344CB8AC3E}">
        <p14:creationId xmlns:p14="http://schemas.microsoft.com/office/powerpoint/2010/main" val="33191777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378565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914400" lvl="1" indent="-457200">
              <a:buFont typeface="+mj-lt"/>
              <a:buAutoNum type="arabicPeriod"/>
            </a:pPr>
            <a:r>
              <a:rPr lang="en-US" sz="2400" i="1" dirty="0">
                <a:latin typeface="Arial Narrow" panose="020B0606020202030204" pitchFamily="34" charset="0"/>
              </a:rPr>
              <a:t>Abraham </a:t>
            </a:r>
          </a:p>
          <a:p>
            <a:pPr marL="914400" lvl="1" indent="-457200">
              <a:buFont typeface="+mj-lt"/>
              <a:buAutoNum type="arabicPeriod"/>
            </a:pPr>
            <a:r>
              <a:rPr lang="en-US" sz="2400" i="1" dirty="0">
                <a:latin typeface="Arial Narrow" panose="020B0606020202030204" pitchFamily="34" charset="0"/>
              </a:rPr>
              <a:t>Ezra</a:t>
            </a:r>
          </a:p>
          <a:p>
            <a:pPr marL="914400" lvl="1" indent="-457200">
              <a:buFont typeface="+mj-lt"/>
              <a:buAutoNum type="arabicPeriod"/>
            </a:pPr>
            <a:r>
              <a:rPr lang="en-US" sz="2400" i="1" dirty="0">
                <a:latin typeface="Arial Narrow" panose="020B0606020202030204" pitchFamily="34" charset="0"/>
              </a:rPr>
              <a:t>Jeremiah</a:t>
            </a:r>
          </a:p>
          <a:p>
            <a:pPr marL="914400" lvl="1" indent="-457200">
              <a:buFont typeface="+mj-lt"/>
              <a:buAutoNum type="arabicPeriod"/>
            </a:pPr>
            <a:r>
              <a:rPr lang="en-US" sz="2400" i="1" dirty="0">
                <a:latin typeface="Arial Narrow" panose="020B0606020202030204" pitchFamily="34" charset="0"/>
              </a:rPr>
              <a:t>Daniel’s three friends</a:t>
            </a:r>
          </a:p>
          <a:p>
            <a:pPr marL="914400" lvl="1" indent="-457200">
              <a:buFont typeface="+mj-lt"/>
              <a:buAutoNum type="arabicPeriod"/>
            </a:pPr>
            <a:r>
              <a:rPr lang="en-US" sz="2400" i="1" dirty="0">
                <a:latin typeface="Arial Narrow" panose="020B0606020202030204" pitchFamily="34" charset="0"/>
              </a:rPr>
              <a:t>Polycarp</a:t>
            </a:r>
          </a:p>
          <a:p>
            <a:pPr marL="1371600" lvl="2" indent="-457200">
              <a:buFont typeface="Wingdings" panose="05000000000000000000" pitchFamily="2" charset="2"/>
              <a:buChar char="§"/>
            </a:pPr>
            <a:r>
              <a:rPr lang="en-US" sz="2400" dirty="0">
                <a:latin typeface="Arial Narrow" panose="020B0606020202030204" pitchFamily="34" charset="0"/>
              </a:rPr>
              <a:t>Was a follower of John (apostle)</a:t>
            </a:r>
          </a:p>
          <a:p>
            <a:pPr marL="1371600" lvl="2" indent="-457200">
              <a:buFont typeface="Wingdings" panose="05000000000000000000" pitchFamily="2" charset="2"/>
              <a:buChar char="§"/>
            </a:pPr>
            <a:r>
              <a:rPr lang="en-US" sz="2400" dirty="0">
                <a:latin typeface="Arial Narrow" panose="020B0606020202030204" pitchFamily="34" charset="0"/>
              </a:rPr>
              <a:t>Thought to be at Smyrna when “be faithful unto death” (Rev. 2:10) was read to the church.</a:t>
            </a:r>
          </a:p>
          <a:p>
            <a:pPr marL="1371600" lvl="2" indent="-457200">
              <a:buFont typeface="Wingdings" panose="05000000000000000000" pitchFamily="2" charset="2"/>
              <a:buChar char="§"/>
            </a:pPr>
            <a:r>
              <a:rPr lang="en-US" sz="2400" dirty="0">
                <a:latin typeface="Arial Narrow" panose="020B0606020202030204" pitchFamily="34" charset="0"/>
              </a:rPr>
              <a:t>Refused to bow to pressure</a:t>
            </a:r>
          </a:p>
        </p:txBody>
      </p:sp>
    </p:spTree>
    <p:extLst>
      <p:ext uri="{BB962C8B-B14F-4D97-AF65-F5344CB8AC3E}">
        <p14:creationId xmlns:p14="http://schemas.microsoft.com/office/powerpoint/2010/main" val="1937544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4"/>
          <p:cNvSpPr txBox="1">
            <a:spLocks noChangeArrowheads="1"/>
          </p:cNvSpPr>
          <p:nvPr/>
        </p:nvSpPr>
        <p:spPr bwMode="auto">
          <a:xfrm>
            <a:off x="952500" y="1127383"/>
            <a:ext cx="7239000" cy="1651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Lived 70 - 155 A.D </a:t>
            </a:r>
          </a:p>
          <a:p>
            <a:pPr marL="0" marR="0" lvl="0" indent="0" algn="l" defTabSz="914400" rtl="0" eaLnBrk="0" fontAlgn="base" latinLnBrk="0" hangingPunct="0">
              <a:lnSpc>
                <a:spcPct val="70000"/>
              </a:lnSpc>
              <a:spcBef>
                <a:spcPct val="50000"/>
              </a:spcBef>
              <a:spcAft>
                <a:spcPct val="0"/>
              </a:spcAft>
              <a:buClrTx/>
              <a:buSzTx/>
              <a:tabLst/>
              <a:defRPr/>
            </a:pPr>
            <a:endParaRPr kumimoji="0" lang="en-US" altLang="en-US" sz="10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Martyred on Saturday, Feb. 23, 155</a:t>
            </a:r>
          </a:p>
          <a:p>
            <a:pPr marL="0" marR="0" lvl="0" indent="0" algn="l" defTabSz="914400" rtl="0" eaLnBrk="0" fontAlgn="base" latinLnBrk="0" hangingPunct="0">
              <a:lnSpc>
                <a:spcPct val="70000"/>
              </a:lnSpc>
              <a:spcBef>
                <a:spcPct val="50000"/>
              </a:spcBef>
              <a:spcAft>
                <a:spcPct val="0"/>
              </a:spcAft>
              <a:buClrTx/>
              <a:buSzTx/>
              <a:tabLst/>
              <a:defRPr/>
            </a:pPr>
            <a:endParaRPr kumimoji="0" lang="en-US" altLang="en-US" sz="10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Charged to worship Caesar &amp; renounce Christ</a:t>
            </a:r>
          </a:p>
        </p:txBody>
      </p:sp>
      <p:sp>
        <p:nvSpPr>
          <p:cNvPr id="97285" name="Text Box 5"/>
          <p:cNvSpPr txBox="1">
            <a:spLocks noChangeArrowheads="1"/>
          </p:cNvSpPr>
          <p:nvPr/>
        </p:nvSpPr>
        <p:spPr bwMode="auto">
          <a:xfrm>
            <a:off x="3810000" y="228600"/>
            <a:ext cx="1741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Polycarp</a:t>
            </a:r>
          </a:p>
        </p:txBody>
      </p:sp>
      <p:sp>
        <p:nvSpPr>
          <p:cNvPr id="97286" name="Text Box 6"/>
          <p:cNvSpPr txBox="1">
            <a:spLocks noChangeArrowheads="1"/>
          </p:cNvSpPr>
          <p:nvPr/>
        </p:nvSpPr>
        <p:spPr bwMode="auto">
          <a:xfrm>
            <a:off x="1485900" y="3450265"/>
            <a:ext cx="6705600" cy="1815882"/>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“Fourscore and six years have I served him, and he has never done me injury; how then can I now blaspheme my King and savior?”</a:t>
            </a:r>
            <a:endParaRPr kumimoji="0" lang="en-US" alt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p:txBody>
      </p:sp>
      <p:pic>
        <p:nvPicPr>
          <p:cNvPr id="97288" name="Picture 8" descr="Artist's concept of Polycarp of Smyrna - 10739 Byt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52400"/>
            <a:ext cx="1447800" cy="2524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86"/>
                                        </p:tgtEl>
                                        <p:attrNameLst>
                                          <p:attrName>style.visibility</p:attrName>
                                        </p:attrNameLst>
                                      </p:cBhvr>
                                      <p:to>
                                        <p:strVal val="visible"/>
                                      </p:to>
                                    </p:set>
                                    <p:animEffect transition="in" filter="fade">
                                      <p:cBhvr>
                                        <p:cTn id="7" dur="2000"/>
                                        <p:tgtEl>
                                          <p:spTgt spid="97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3"/>
          <p:cNvSpPr txBox="1">
            <a:spLocks noChangeArrowheads="1"/>
          </p:cNvSpPr>
          <p:nvPr/>
        </p:nvSpPr>
        <p:spPr bwMode="auto">
          <a:xfrm>
            <a:off x="3810000" y="228600"/>
            <a:ext cx="1741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Polycarp</a:t>
            </a:r>
          </a:p>
        </p:txBody>
      </p:sp>
      <p:pic>
        <p:nvPicPr>
          <p:cNvPr id="98309" name="Picture 5" descr="Artist's concept of Polycarp of Smyrna - 10739 Byt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52400"/>
            <a:ext cx="1447800" cy="2524125"/>
          </a:xfrm>
          <a:prstGeom prst="rect">
            <a:avLst/>
          </a:prstGeom>
          <a:noFill/>
          <a:extLst>
            <a:ext uri="{909E8E84-426E-40DD-AFC4-6F175D3DCCD1}">
              <a14:hiddenFill xmlns:a14="http://schemas.microsoft.com/office/drawing/2010/main">
                <a:solidFill>
                  <a:srgbClr val="FFFFFF"/>
                </a:solidFill>
              </a14:hiddenFill>
            </a:ext>
          </a:extLst>
        </p:spPr>
      </p:pic>
      <p:sp>
        <p:nvSpPr>
          <p:cNvPr id="98311" name="Text Box 7"/>
          <p:cNvSpPr txBox="1">
            <a:spLocks noChangeArrowheads="1"/>
          </p:cNvSpPr>
          <p:nvPr/>
        </p:nvSpPr>
        <p:spPr bwMode="auto">
          <a:xfrm>
            <a:off x="1155402" y="3773381"/>
            <a:ext cx="7467600" cy="2677656"/>
          </a:xfrm>
          <a:prstGeom prst="rect">
            <a:avLst/>
          </a:prstGeom>
          <a:solidFill>
            <a:schemeClr val="bg1"/>
          </a:solidFill>
          <a:ln w="9525">
            <a:solidFill>
              <a:srgbClr val="66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“You threaten me with fire which burns for an hour, and is then extinguished, but you know nothing of the fire of the coming judgment and eternal punishment, reserved for the ungodly. Why are you waiting? Bring on whatever you want”</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6" name="Text Box 4">
            <a:extLst>
              <a:ext uri="{FF2B5EF4-FFF2-40B4-BE49-F238E27FC236}">
                <a16:creationId xmlns:a16="http://schemas.microsoft.com/office/drawing/2014/main" id="{BEEA24D9-0719-488B-AD0C-1C187A248FAD}"/>
              </a:ext>
            </a:extLst>
          </p:cNvPr>
          <p:cNvSpPr txBox="1">
            <a:spLocks noChangeArrowheads="1"/>
          </p:cNvSpPr>
          <p:nvPr/>
        </p:nvSpPr>
        <p:spPr bwMode="auto">
          <a:xfrm>
            <a:off x="952500" y="1127383"/>
            <a:ext cx="7239000" cy="224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Lived 70 - 155 A.D </a:t>
            </a:r>
          </a:p>
          <a:p>
            <a:pPr marL="0" marR="0" lvl="0" indent="0" algn="l" defTabSz="914400" rtl="0" eaLnBrk="0" fontAlgn="base" latinLnBrk="0" hangingPunct="0">
              <a:lnSpc>
                <a:spcPct val="70000"/>
              </a:lnSpc>
              <a:spcBef>
                <a:spcPct val="50000"/>
              </a:spcBef>
              <a:spcAft>
                <a:spcPct val="0"/>
              </a:spcAft>
              <a:buClrTx/>
              <a:buSzTx/>
              <a:tabLst/>
              <a:defRPr/>
            </a:pPr>
            <a:endParaRPr kumimoji="0" lang="en-US" altLang="en-US" sz="10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Martyred on Saturday, Feb. 23, 155</a:t>
            </a:r>
          </a:p>
          <a:p>
            <a:pPr marL="0" marR="0" lvl="0" indent="0" algn="l" defTabSz="914400" rtl="0" eaLnBrk="0" fontAlgn="base" latinLnBrk="0" hangingPunct="0">
              <a:lnSpc>
                <a:spcPct val="70000"/>
              </a:lnSpc>
              <a:spcBef>
                <a:spcPct val="50000"/>
              </a:spcBef>
              <a:spcAft>
                <a:spcPct val="0"/>
              </a:spcAft>
              <a:buClrTx/>
              <a:buSzTx/>
              <a:tabLst/>
              <a:defRPr/>
            </a:pPr>
            <a:endParaRPr kumimoji="0" lang="en-US" altLang="en-US" sz="10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Charged to worship Caesar &amp; renounce Christ</a:t>
            </a:r>
          </a:p>
          <a:p>
            <a:pPr marL="0" marR="0" lvl="0" indent="0" algn="l" defTabSz="914400" rtl="0" eaLnBrk="0" fontAlgn="base" latinLnBrk="0" hangingPunct="0">
              <a:lnSpc>
                <a:spcPct val="70000"/>
              </a:lnSpc>
              <a:spcBef>
                <a:spcPct val="50000"/>
              </a:spcBef>
              <a:spcAft>
                <a:spcPct val="0"/>
              </a:spcAft>
              <a:buClrTx/>
              <a:buSzTx/>
              <a:buFontTx/>
              <a:buChar char="•"/>
              <a:tabLst/>
              <a:defRPr/>
            </a:pPr>
            <a:endParaRPr lang="en-US" altLang="en-US" sz="1000" dirty="0">
              <a:solidFill>
                <a:srgbClr val="660066"/>
              </a:solidFill>
              <a:latin typeface="Times New Roman" panose="02020603050405020304" pitchFamily="18" charset="0"/>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lang="en-US" altLang="en-US" sz="2400" dirty="0">
                <a:solidFill>
                  <a:srgbClr val="660066"/>
                </a:solidFill>
                <a:latin typeface="Times New Roman" panose="02020603050405020304" pitchFamily="18" charset="0"/>
              </a:rPr>
              <a:t> Threatened with fire</a:t>
            </a:r>
            <a:endPar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311"/>
                                        </p:tgtEl>
                                        <p:attrNameLst>
                                          <p:attrName>style.visibility</p:attrName>
                                        </p:attrNameLst>
                                      </p:cBhvr>
                                      <p:to>
                                        <p:strVal val="visible"/>
                                      </p:to>
                                    </p:set>
                                    <p:animEffect transition="in" filter="fade">
                                      <p:cBhvr>
                                        <p:cTn id="7" dur="2000"/>
                                        <p:tgtEl>
                                          <p:spTgt spid="98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p:cNvSpPr txBox="1">
            <a:spLocks noChangeArrowheads="1"/>
          </p:cNvSpPr>
          <p:nvPr/>
        </p:nvSpPr>
        <p:spPr bwMode="auto">
          <a:xfrm>
            <a:off x="3810000" y="228600"/>
            <a:ext cx="1741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Polycarp</a:t>
            </a:r>
          </a:p>
        </p:txBody>
      </p:sp>
      <p:pic>
        <p:nvPicPr>
          <p:cNvPr id="100356" name="Picture 4" descr="Artist's concept of Polycarp of Smyrna - 10739 Byt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52400"/>
            <a:ext cx="1447800" cy="2524125"/>
          </a:xfrm>
          <a:prstGeom prst="rect">
            <a:avLst/>
          </a:prstGeom>
          <a:noFill/>
          <a:extLst>
            <a:ext uri="{909E8E84-426E-40DD-AFC4-6F175D3DCCD1}">
              <a14:hiddenFill xmlns:a14="http://schemas.microsoft.com/office/drawing/2010/main">
                <a:solidFill>
                  <a:srgbClr val="FFFFFF"/>
                </a:solidFill>
              </a14:hiddenFill>
            </a:ext>
          </a:extLst>
        </p:spPr>
      </p:pic>
      <p:sp>
        <p:nvSpPr>
          <p:cNvPr id="100358" name="Text Box 6"/>
          <p:cNvSpPr txBox="1">
            <a:spLocks noChangeArrowheads="1"/>
          </p:cNvSpPr>
          <p:nvPr/>
        </p:nvSpPr>
        <p:spPr bwMode="auto">
          <a:xfrm>
            <a:off x="4572000" y="4320363"/>
            <a:ext cx="387734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4400" b="1"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Burned Alive At The Stake</a:t>
            </a:r>
          </a:p>
        </p:txBody>
      </p:sp>
      <p:pic>
        <p:nvPicPr>
          <p:cNvPr id="6" name="Picture 6" descr="Burned at the stake">
            <a:extLst>
              <a:ext uri="{FF2B5EF4-FFF2-40B4-BE49-F238E27FC236}">
                <a16:creationId xmlns:a16="http://schemas.microsoft.com/office/drawing/2014/main" id="{ADEA4E12-B907-43E4-9FBE-294C1B85B0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3402" y="3905329"/>
            <a:ext cx="2113657" cy="27804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 Box 4">
            <a:extLst>
              <a:ext uri="{FF2B5EF4-FFF2-40B4-BE49-F238E27FC236}">
                <a16:creationId xmlns:a16="http://schemas.microsoft.com/office/drawing/2014/main" id="{7F3B3F14-A2F3-4219-801F-4E4E8E05EFA0}"/>
              </a:ext>
            </a:extLst>
          </p:cNvPr>
          <p:cNvSpPr txBox="1">
            <a:spLocks noChangeArrowheads="1"/>
          </p:cNvSpPr>
          <p:nvPr/>
        </p:nvSpPr>
        <p:spPr bwMode="auto">
          <a:xfrm>
            <a:off x="952500" y="1127383"/>
            <a:ext cx="7239000" cy="224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Lived 70 - 155 A.D </a:t>
            </a:r>
          </a:p>
          <a:p>
            <a:pPr marL="0" marR="0" lvl="0" indent="0" algn="l" defTabSz="914400" rtl="0" eaLnBrk="0" fontAlgn="base" latinLnBrk="0" hangingPunct="0">
              <a:lnSpc>
                <a:spcPct val="70000"/>
              </a:lnSpc>
              <a:spcBef>
                <a:spcPct val="50000"/>
              </a:spcBef>
              <a:spcAft>
                <a:spcPct val="0"/>
              </a:spcAft>
              <a:buClrTx/>
              <a:buSzTx/>
              <a:tabLst/>
              <a:defRPr/>
            </a:pPr>
            <a:endParaRPr kumimoji="0" lang="en-US" altLang="en-US" sz="10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Martyred on Saturday, Feb. 23, 155</a:t>
            </a:r>
          </a:p>
          <a:p>
            <a:pPr marL="0" marR="0" lvl="0" indent="0" algn="l" defTabSz="914400" rtl="0" eaLnBrk="0" fontAlgn="base" latinLnBrk="0" hangingPunct="0">
              <a:lnSpc>
                <a:spcPct val="70000"/>
              </a:lnSpc>
              <a:spcBef>
                <a:spcPct val="50000"/>
              </a:spcBef>
              <a:spcAft>
                <a:spcPct val="0"/>
              </a:spcAft>
              <a:buClrTx/>
              <a:buSzTx/>
              <a:tabLst/>
              <a:defRPr/>
            </a:pPr>
            <a:endParaRPr kumimoji="0" lang="en-US" altLang="en-US" sz="10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rPr>
              <a:t> Charged to worship Caesar &amp; renounce Christ</a:t>
            </a:r>
          </a:p>
          <a:p>
            <a:pPr marL="0" marR="0" lvl="0" indent="0" algn="l" defTabSz="914400" rtl="0" eaLnBrk="0" fontAlgn="base" latinLnBrk="0" hangingPunct="0">
              <a:lnSpc>
                <a:spcPct val="70000"/>
              </a:lnSpc>
              <a:spcBef>
                <a:spcPct val="50000"/>
              </a:spcBef>
              <a:spcAft>
                <a:spcPct val="0"/>
              </a:spcAft>
              <a:buClrTx/>
              <a:buSzTx/>
              <a:buFontTx/>
              <a:buChar char="•"/>
              <a:tabLst/>
              <a:defRPr/>
            </a:pPr>
            <a:endParaRPr lang="en-US" altLang="en-US" sz="1000" dirty="0">
              <a:solidFill>
                <a:srgbClr val="660066"/>
              </a:solidFill>
              <a:latin typeface="Times New Roman" panose="02020603050405020304" pitchFamily="18" charset="0"/>
            </a:endParaRPr>
          </a:p>
          <a:p>
            <a:pPr marL="0" marR="0" lvl="0" indent="0" algn="l" defTabSz="914400" rtl="0" eaLnBrk="0" fontAlgn="base" latinLnBrk="0" hangingPunct="0">
              <a:lnSpc>
                <a:spcPct val="70000"/>
              </a:lnSpc>
              <a:spcBef>
                <a:spcPct val="50000"/>
              </a:spcBef>
              <a:spcAft>
                <a:spcPct val="0"/>
              </a:spcAft>
              <a:buClrTx/>
              <a:buSzTx/>
              <a:buFontTx/>
              <a:buChar char="•"/>
              <a:tabLst/>
              <a:defRPr/>
            </a:pPr>
            <a:r>
              <a:rPr lang="en-US" altLang="en-US" sz="2400" dirty="0">
                <a:solidFill>
                  <a:srgbClr val="660066"/>
                </a:solidFill>
                <a:latin typeface="Times New Roman" panose="02020603050405020304" pitchFamily="18" charset="0"/>
              </a:rPr>
              <a:t> Threatened with fire</a:t>
            </a:r>
            <a:endParaRPr kumimoji="0" lang="en-US" altLang="en-US" sz="2400" b="0" i="0" u="none" strike="noStrike" kern="1200" cap="none" spc="0" normalizeH="0" baseline="0" noProof="0" dirty="0">
              <a:ln>
                <a:noFill/>
              </a:ln>
              <a:solidFill>
                <a:srgbClr val="660066"/>
              </a:solidFill>
              <a:effectLst/>
              <a:uLnTx/>
              <a:uFillTx/>
              <a:latin typeface="Times New Roman" panose="02020603050405020304" pitchFamily="18" charset="0"/>
              <a:ea typeface="+mn-ea"/>
              <a:cs typeface="+mn-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3416320"/>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457200" indent="-457200">
              <a:buFont typeface="+mj-lt"/>
              <a:buAutoNum type="alphaUcPeriod"/>
            </a:pPr>
            <a:r>
              <a:rPr lang="en-US" sz="2400" b="1" u="sng" dirty="0">
                <a:latin typeface="Arial Narrow" panose="020B0606020202030204" pitchFamily="34" charset="0"/>
              </a:rPr>
              <a:t>For Some it is Not</a:t>
            </a:r>
          </a:p>
          <a:p>
            <a:pPr marL="914400" lvl="1" indent="-457200">
              <a:buFont typeface="+mj-lt"/>
              <a:buAutoNum type="arabicPeriod"/>
            </a:pPr>
            <a:r>
              <a:rPr lang="en-US" sz="2400" i="1" dirty="0">
                <a:latin typeface="Arial Narrow" panose="020B0606020202030204" pitchFamily="34" charset="0"/>
              </a:rPr>
              <a:t>Rich young ruler (Matt. 19)</a:t>
            </a:r>
          </a:p>
          <a:p>
            <a:pPr marL="1371600" lvl="2" indent="-457200">
              <a:buFont typeface="Wingdings" panose="05000000000000000000" pitchFamily="2" charset="2"/>
              <a:buChar char="§"/>
            </a:pPr>
            <a:r>
              <a:rPr lang="en-US" sz="2400" dirty="0">
                <a:latin typeface="Arial Narrow" panose="020B0606020202030204" pitchFamily="34" charset="0"/>
              </a:rPr>
              <a:t>Came running to Jesus (v. 16; Mk. 10:17)</a:t>
            </a:r>
          </a:p>
          <a:p>
            <a:pPr marL="1371600" lvl="2" indent="-457200">
              <a:buFont typeface="Wingdings" panose="05000000000000000000" pitchFamily="2" charset="2"/>
              <a:buChar char="§"/>
            </a:pPr>
            <a:r>
              <a:rPr lang="en-US" sz="2400" dirty="0">
                <a:latin typeface="Arial Narrow" panose="020B0606020202030204" pitchFamily="34" charset="0"/>
              </a:rPr>
              <a:t>Showed interest in spiritual things (v. 16)</a:t>
            </a:r>
          </a:p>
          <a:p>
            <a:pPr marL="1371600" lvl="2" indent="-457200">
              <a:buFont typeface="Wingdings" panose="05000000000000000000" pitchFamily="2" charset="2"/>
              <a:buChar char="§"/>
            </a:pPr>
            <a:r>
              <a:rPr lang="en-US" sz="2400" dirty="0">
                <a:latin typeface="Arial Narrow" panose="020B0606020202030204" pitchFamily="34" charset="0"/>
              </a:rPr>
              <a:t>Wants eternal life (v. 16)</a:t>
            </a:r>
          </a:p>
          <a:p>
            <a:pPr marL="1371600" lvl="2" indent="-457200">
              <a:buFont typeface="Wingdings" panose="05000000000000000000" pitchFamily="2" charset="2"/>
              <a:buChar char="§"/>
            </a:pPr>
            <a:r>
              <a:rPr lang="en-US" sz="2400" dirty="0">
                <a:latin typeface="Arial Narrow" panose="020B0606020202030204" pitchFamily="34" charset="0"/>
              </a:rPr>
              <a:t>Done commands (vv. 17-20)</a:t>
            </a:r>
          </a:p>
          <a:p>
            <a:pPr marL="1371600" lvl="2" indent="-457200">
              <a:buFont typeface="Wingdings" panose="05000000000000000000" pitchFamily="2" charset="2"/>
              <a:buChar char="§"/>
            </a:pPr>
            <a:r>
              <a:rPr lang="en-US" sz="2400" dirty="0">
                <a:latin typeface="Arial Narrow" panose="020B0606020202030204" pitchFamily="34" charset="0"/>
              </a:rPr>
              <a:t>Been faithful and consistent (v. 20)</a:t>
            </a:r>
          </a:p>
          <a:p>
            <a:pPr marL="1371600" lvl="2" indent="-457200">
              <a:buFont typeface="Wingdings" panose="05000000000000000000" pitchFamily="2" charset="2"/>
              <a:buChar char="§"/>
            </a:pPr>
            <a:r>
              <a:rPr lang="en-US" sz="2400" dirty="0">
                <a:latin typeface="Arial Narrow" panose="020B0606020202030204" pitchFamily="34" charset="0"/>
              </a:rPr>
              <a:t>When told 1 thing – revealed not real (v.22)</a:t>
            </a:r>
          </a:p>
        </p:txBody>
      </p:sp>
    </p:spTree>
    <p:extLst>
      <p:ext uri="{BB962C8B-B14F-4D97-AF65-F5344CB8AC3E}">
        <p14:creationId xmlns:p14="http://schemas.microsoft.com/office/powerpoint/2010/main" val="5719679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378995" cy="4154984"/>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457200" indent="-457200">
              <a:buFont typeface="+mj-lt"/>
              <a:buAutoNum type="alphaUcPeriod"/>
            </a:pPr>
            <a:r>
              <a:rPr lang="en-US" sz="2400" b="1" u="sng" dirty="0">
                <a:latin typeface="Arial Narrow" panose="020B0606020202030204" pitchFamily="34" charset="0"/>
              </a:rPr>
              <a:t>For Some it is Not</a:t>
            </a:r>
          </a:p>
          <a:p>
            <a:pPr marL="914400" lvl="1" indent="-457200">
              <a:buFont typeface="+mj-lt"/>
              <a:buAutoNum type="arabicPeriod"/>
            </a:pPr>
            <a:r>
              <a:rPr lang="en-US" sz="2400" i="1" dirty="0">
                <a:latin typeface="Arial Narrow" panose="020B0606020202030204" pitchFamily="34" charset="0"/>
              </a:rPr>
              <a:t>Rich young ruler (Matt. 19)</a:t>
            </a:r>
          </a:p>
          <a:p>
            <a:pPr marL="914400" lvl="1" indent="-457200">
              <a:buFont typeface="+mj-lt"/>
              <a:buAutoNum type="arabicPeriod"/>
            </a:pPr>
            <a:r>
              <a:rPr lang="en-US" sz="2400" i="1" dirty="0">
                <a:latin typeface="Arial Narrow" panose="020B0606020202030204" pitchFamily="34" charset="0"/>
              </a:rPr>
              <a:t>Disciples (Luke 8)</a:t>
            </a:r>
          </a:p>
          <a:p>
            <a:pPr marL="1371600" lvl="2" indent="-457200">
              <a:buFont typeface="Wingdings" panose="05000000000000000000" pitchFamily="2" charset="2"/>
              <a:buChar char="§"/>
            </a:pPr>
            <a:r>
              <a:rPr lang="en-US" sz="2400" dirty="0">
                <a:latin typeface="Arial Narrow" panose="020B0606020202030204" pitchFamily="34" charset="0"/>
              </a:rPr>
              <a:t>Must have thought of themselves as people of real faith</a:t>
            </a:r>
          </a:p>
          <a:p>
            <a:pPr marL="1828800" lvl="3" indent="-457200">
              <a:buFont typeface="Wingdings" panose="05000000000000000000" pitchFamily="2" charset="2"/>
              <a:buChar char="ü"/>
            </a:pPr>
            <a:r>
              <a:rPr lang="en-US" sz="2200" dirty="0">
                <a:latin typeface="Arial Narrow" panose="020B0606020202030204" pitchFamily="34" charset="0"/>
              </a:rPr>
              <a:t>Heard his teaching –sermon on mt. (Luke 6)</a:t>
            </a:r>
          </a:p>
          <a:p>
            <a:pPr marL="1828800" lvl="3" indent="-457200">
              <a:buFont typeface="Wingdings" panose="05000000000000000000" pitchFamily="2" charset="2"/>
              <a:buChar char="ü"/>
            </a:pPr>
            <a:r>
              <a:rPr lang="en-US" sz="2200" dirty="0">
                <a:latin typeface="Arial Narrow" panose="020B0606020202030204" pitchFamily="34" charset="0"/>
              </a:rPr>
              <a:t>Seen his miracles (Luke 7)</a:t>
            </a:r>
          </a:p>
          <a:p>
            <a:pPr marL="1828800" lvl="3" indent="-457200">
              <a:buFont typeface="Wingdings" panose="05000000000000000000" pitchFamily="2" charset="2"/>
              <a:buChar char="ü"/>
            </a:pPr>
            <a:r>
              <a:rPr lang="en-US" sz="2200" dirty="0">
                <a:latin typeface="Arial Narrow" panose="020B0606020202030204" pitchFamily="34" charset="0"/>
              </a:rPr>
              <a:t>Listened to his parables (Luke 8)</a:t>
            </a:r>
          </a:p>
          <a:p>
            <a:pPr marL="1371600" lvl="2" indent="-457200">
              <a:buFont typeface="Wingdings" panose="05000000000000000000" pitchFamily="2" charset="2"/>
              <a:buChar char="§"/>
            </a:pPr>
            <a:r>
              <a:rPr lang="en-US" sz="2400" dirty="0">
                <a:latin typeface="Arial Narrow" panose="020B0606020202030204" pitchFamily="34" charset="0"/>
              </a:rPr>
              <a:t>Storm arose – thought would die (vv. 23-24)</a:t>
            </a:r>
          </a:p>
          <a:p>
            <a:pPr marL="1371600" lvl="2" indent="-457200">
              <a:buFont typeface="Wingdings" panose="05000000000000000000" pitchFamily="2" charset="2"/>
              <a:buChar char="§"/>
            </a:pPr>
            <a:r>
              <a:rPr lang="en-US" sz="2400" dirty="0">
                <a:latin typeface="Arial Narrow" panose="020B0606020202030204" pitchFamily="34" charset="0"/>
              </a:rPr>
              <a:t>Jesus asked, “Where is your faith?” (v. 25)</a:t>
            </a:r>
          </a:p>
        </p:txBody>
      </p:sp>
    </p:spTree>
    <p:extLst>
      <p:ext uri="{BB962C8B-B14F-4D97-AF65-F5344CB8AC3E}">
        <p14:creationId xmlns:p14="http://schemas.microsoft.com/office/powerpoint/2010/main" val="5411961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FD5F823F-9D1A-4156-920F-C809F13C2FD8}"/>
              </a:ext>
            </a:extLst>
          </p:cNvPr>
          <p:cNvSpPr/>
          <p:nvPr/>
        </p:nvSpPr>
        <p:spPr>
          <a:xfrm>
            <a:off x="2377440" y="552450"/>
            <a:ext cx="66040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3" name="Rectangle: Diagonal Corners Snipped 2">
            <a:extLst>
              <a:ext uri="{FF2B5EF4-FFF2-40B4-BE49-F238E27FC236}">
                <a16:creationId xmlns:a16="http://schemas.microsoft.com/office/drawing/2014/main" id="{021B823F-11D2-48EA-A610-1B7984D96A18}"/>
              </a:ext>
            </a:extLst>
          </p:cNvPr>
          <p:cNvSpPr/>
          <p:nvPr/>
        </p:nvSpPr>
        <p:spPr>
          <a:xfrm>
            <a:off x="2377440" y="552450"/>
            <a:ext cx="66040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2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4" name="TextBox 3">
            <a:extLst>
              <a:ext uri="{FF2B5EF4-FFF2-40B4-BE49-F238E27FC236}">
                <a16:creationId xmlns:a16="http://schemas.microsoft.com/office/drawing/2014/main" id="{C45CB23B-B38A-4C76-BA01-75087ABBC121}"/>
              </a:ext>
            </a:extLst>
          </p:cNvPr>
          <p:cNvSpPr txBox="1"/>
          <p:nvPr/>
        </p:nvSpPr>
        <p:spPr>
          <a:xfrm>
            <a:off x="956930" y="1905185"/>
            <a:ext cx="7868093" cy="3416320"/>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For Some it is Real</a:t>
            </a:r>
          </a:p>
          <a:p>
            <a:pPr marL="457200" indent="-457200">
              <a:buFont typeface="+mj-lt"/>
              <a:buAutoNum type="alphaUcPeriod"/>
            </a:pPr>
            <a:r>
              <a:rPr lang="en-US" sz="2400" b="1" u="sng" dirty="0">
                <a:latin typeface="Arial Narrow" panose="020B0606020202030204" pitchFamily="34" charset="0"/>
              </a:rPr>
              <a:t>For Some it is Not</a:t>
            </a:r>
          </a:p>
          <a:p>
            <a:pPr marL="914400" lvl="1" indent="-457200">
              <a:buFont typeface="+mj-lt"/>
              <a:buAutoNum type="arabicPeriod"/>
            </a:pPr>
            <a:r>
              <a:rPr lang="en-US" sz="2400" i="1" dirty="0">
                <a:latin typeface="Arial Narrow" panose="020B0606020202030204" pitchFamily="34" charset="0"/>
              </a:rPr>
              <a:t>Rich young ruler (Matt. 19)</a:t>
            </a:r>
          </a:p>
          <a:p>
            <a:pPr marL="914400" lvl="1" indent="-457200">
              <a:buFont typeface="+mj-lt"/>
              <a:buAutoNum type="arabicPeriod"/>
            </a:pPr>
            <a:r>
              <a:rPr lang="en-US" sz="2400" i="1" dirty="0">
                <a:latin typeface="Arial Narrow" panose="020B0606020202030204" pitchFamily="34" charset="0"/>
              </a:rPr>
              <a:t>Disciples (Luke 8)</a:t>
            </a:r>
          </a:p>
          <a:p>
            <a:pPr marL="914400" lvl="1" indent="-457200">
              <a:buFont typeface="+mj-lt"/>
              <a:buAutoNum type="arabicPeriod"/>
            </a:pPr>
            <a:r>
              <a:rPr lang="en-US" sz="2400" i="1" dirty="0">
                <a:latin typeface="Arial Narrow" panose="020B0606020202030204" pitchFamily="34" charset="0"/>
              </a:rPr>
              <a:t>Peter (Matt. 26:32-35)</a:t>
            </a:r>
          </a:p>
          <a:p>
            <a:pPr marL="1371600" lvl="2" indent="-457200">
              <a:buFont typeface="Wingdings" panose="05000000000000000000" pitchFamily="2" charset="2"/>
              <a:buChar char="§"/>
            </a:pPr>
            <a:r>
              <a:rPr lang="en-US" sz="2400" dirty="0">
                <a:latin typeface="Arial Narrow" panose="020B0606020202030204" pitchFamily="34" charset="0"/>
              </a:rPr>
              <a:t>Made claims of how far he would go (vv. 32-35)</a:t>
            </a:r>
          </a:p>
          <a:p>
            <a:pPr marL="1371600" lvl="2" indent="-457200">
              <a:buFont typeface="Wingdings" panose="05000000000000000000" pitchFamily="2" charset="2"/>
              <a:buChar char="§"/>
            </a:pPr>
            <a:r>
              <a:rPr lang="en-US" sz="2400" dirty="0">
                <a:latin typeface="Arial Narrow" panose="020B0606020202030204" pitchFamily="34" charset="0"/>
              </a:rPr>
              <a:t>Caved under pressure</a:t>
            </a:r>
          </a:p>
          <a:p>
            <a:pPr marL="1714500" lvl="3" indent="-342900">
              <a:buFont typeface="Wingdings" panose="05000000000000000000" pitchFamily="2" charset="2"/>
              <a:buChar char="ü"/>
            </a:pPr>
            <a:r>
              <a:rPr lang="en-US" sz="2400" dirty="0">
                <a:latin typeface="Arial Narrow" panose="020B0606020202030204" pitchFamily="34" charset="0"/>
              </a:rPr>
              <a:t>When Jesus was taken – followed at distance (v. 58)</a:t>
            </a:r>
          </a:p>
          <a:p>
            <a:pPr marL="1714500" lvl="3" indent="-342900">
              <a:buFont typeface="Wingdings" panose="05000000000000000000" pitchFamily="2" charset="2"/>
              <a:buChar char="ü"/>
            </a:pPr>
            <a:r>
              <a:rPr lang="en-US" sz="2400" dirty="0">
                <a:latin typeface="Arial Narrow" panose="020B0606020202030204" pitchFamily="34" charset="0"/>
              </a:rPr>
              <a:t>When asked if disciple – denied the Lord (vv. 69-75)</a:t>
            </a:r>
          </a:p>
        </p:txBody>
      </p:sp>
    </p:spTree>
    <p:extLst>
      <p:ext uri="{BB962C8B-B14F-4D97-AF65-F5344CB8AC3E}">
        <p14:creationId xmlns:p14="http://schemas.microsoft.com/office/powerpoint/2010/main" val="19480110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1000"/>
                                        <p:tgtEl>
                                          <p:spTgt spid="4">
                                            <p:txEl>
                                              <p:pRg st="7" end="7"/>
                                            </p:txEl>
                                          </p:spTgt>
                                        </p:tgtEl>
                                      </p:cBhvr>
                                    </p:animEffect>
                                    <p:anim calcmode="lin" valueType="num">
                                      <p:cBhvr>
                                        <p:cTn id="2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anim calcmode="lin" valueType="num">
                                      <p:cBhvr>
                                        <p:cTn id="2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16A7706D-46AC-4193-9AC5-14A802E3E9F7}"/>
              </a:ext>
            </a:extLst>
          </p:cNvPr>
          <p:cNvSpPr/>
          <p:nvPr/>
        </p:nvSpPr>
        <p:spPr>
          <a:xfrm>
            <a:off x="812800" y="335661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600" dirty="0">
                <a:solidFill>
                  <a:schemeClr val="accent6">
                    <a:lumMod val="60000"/>
                    <a:lumOff val="40000"/>
                  </a:schemeClr>
                </a:solidFill>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5" name="Rectangle: Diagonal Corners Snipped 4">
            <a:extLst>
              <a:ext uri="{FF2B5EF4-FFF2-40B4-BE49-F238E27FC236}">
                <a16:creationId xmlns:a16="http://schemas.microsoft.com/office/drawing/2014/main" id="{68A1681A-522D-4D00-919F-3D2E23387334}"/>
              </a:ext>
            </a:extLst>
          </p:cNvPr>
          <p:cNvSpPr/>
          <p:nvPr/>
        </p:nvSpPr>
        <p:spPr>
          <a:xfrm>
            <a:off x="812800" y="195326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600" dirty="0">
                <a:solidFill>
                  <a:schemeClr val="accent6">
                    <a:lumMod val="60000"/>
                    <a:lumOff val="40000"/>
                  </a:schemeClr>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7" name="Rectangle: Diagonal Corners Snipped 6">
            <a:extLst>
              <a:ext uri="{FF2B5EF4-FFF2-40B4-BE49-F238E27FC236}">
                <a16:creationId xmlns:a16="http://schemas.microsoft.com/office/drawing/2014/main" id="{87BCEBFD-2A70-4B0D-B3D6-95677B0E494A}"/>
              </a:ext>
            </a:extLst>
          </p:cNvPr>
          <p:cNvSpPr/>
          <p:nvPr/>
        </p:nvSpPr>
        <p:spPr>
          <a:xfrm>
            <a:off x="812800" y="4759960"/>
            <a:ext cx="751840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6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6" name="Rectangle: Diagonal Corners Snipped 5">
            <a:extLst>
              <a:ext uri="{FF2B5EF4-FFF2-40B4-BE49-F238E27FC236}">
                <a16:creationId xmlns:a16="http://schemas.microsoft.com/office/drawing/2014/main" id="{36AD122B-B81C-4851-80EB-9180069E70FF}"/>
              </a:ext>
            </a:extLst>
          </p:cNvPr>
          <p:cNvSpPr/>
          <p:nvPr/>
        </p:nvSpPr>
        <p:spPr>
          <a:xfrm>
            <a:off x="812800" y="475996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600" dirty="0">
                <a:effectLst>
                  <a:outerShdw blurRad="38100" dist="38100" dir="2700000" algn="tl">
                    <a:srgbClr val="000000">
                      <a:alpha val="43137"/>
                    </a:srgbClr>
                  </a:outerShdw>
                </a:effectLst>
                <a:latin typeface="Arial Narrow" panose="020B0606020202030204" pitchFamily="34" charset="0"/>
              </a:rPr>
              <a:t>Reality Will be Tested</a:t>
            </a:r>
          </a:p>
        </p:txBody>
      </p:sp>
    </p:spTree>
    <p:extLst>
      <p:ext uri="{BB962C8B-B14F-4D97-AF65-F5344CB8AC3E}">
        <p14:creationId xmlns:p14="http://schemas.microsoft.com/office/powerpoint/2010/main" val="29750938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956930" y="1905185"/>
            <a:ext cx="7378995" cy="1569660"/>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914400" lvl="1" indent="-457200">
              <a:buFont typeface="+mj-lt"/>
              <a:buAutoNum type="arabicPeriod"/>
            </a:pPr>
            <a:r>
              <a:rPr lang="en-US" sz="2400" i="1" dirty="0">
                <a:latin typeface="Arial Narrow" panose="020B0606020202030204" pitchFamily="34" charset="0"/>
              </a:rPr>
              <a:t>1 Pet. 1:6-7</a:t>
            </a:r>
          </a:p>
          <a:p>
            <a:pPr marL="914400" lvl="1" indent="-457200">
              <a:buFont typeface="+mj-lt"/>
              <a:buAutoNum type="arabicPeriod"/>
            </a:pPr>
            <a:r>
              <a:rPr lang="en-US" sz="2400" i="1" dirty="0">
                <a:latin typeface="Arial Narrow" panose="020B0606020202030204" pitchFamily="34" charset="0"/>
              </a:rPr>
              <a:t>Quite often there is a conflict between </a:t>
            </a:r>
            <a:r>
              <a:rPr lang="en-US" sz="2400" b="1" i="1" dirty="0">
                <a:latin typeface="Arial Narrow" panose="020B0606020202030204" pitchFamily="34" charset="0"/>
              </a:rPr>
              <a:t>what I want </a:t>
            </a:r>
            <a:r>
              <a:rPr lang="en-US" sz="2400" i="1" dirty="0">
                <a:latin typeface="Arial Narrow" panose="020B0606020202030204" pitchFamily="34" charset="0"/>
              </a:rPr>
              <a:t>and </a:t>
            </a:r>
            <a:r>
              <a:rPr lang="en-US" sz="2400" b="1" i="1" dirty="0">
                <a:latin typeface="Arial Narrow" panose="020B0606020202030204" pitchFamily="34" charset="0"/>
              </a:rPr>
              <a:t>what I know is right </a:t>
            </a:r>
            <a:r>
              <a:rPr lang="en-US" sz="2400" i="1" dirty="0">
                <a:latin typeface="Arial Narrow" panose="020B0606020202030204" pitchFamily="34" charset="0"/>
              </a:rPr>
              <a:t>(Matt. 26:41)</a:t>
            </a:r>
            <a:endParaRPr lang="en-US" sz="2400" dirty="0">
              <a:latin typeface="Arial Narrow" panose="020B0606020202030204" pitchFamily="34" charset="0"/>
            </a:endParaRPr>
          </a:p>
        </p:txBody>
      </p:sp>
    </p:spTree>
    <p:extLst>
      <p:ext uri="{BB962C8B-B14F-4D97-AF65-F5344CB8AC3E}">
        <p14:creationId xmlns:p14="http://schemas.microsoft.com/office/powerpoint/2010/main" val="26851325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830997"/>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p:txBody>
      </p:sp>
      <p:sp>
        <p:nvSpPr>
          <p:cNvPr id="4" name="TextBox 3">
            <a:extLst>
              <a:ext uri="{FF2B5EF4-FFF2-40B4-BE49-F238E27FC236}">
                <a16:creationId xmlns:a16="http://schemas.microsoft.com/office/drawing/2014/main" id="{B25C1F6F-FCD4-4B0E-B8C3-E0A9A2F25601}"/>
              </a:ext>
            </a:extLst>
          </p:cNvPr>
          <p:cNvSpPr txBox="1"/>
          <p:nvPr/>
        </p:nvSpPr>
        <p:spPr>
          <a:xfrm>
            <a:off x="1988288" y="3051327"/>
            <a:ext cx="6039293" cy="3293209"/>
          </a:xfrm>
          <a:prstGeom prst="rect">
            <a:avLst/>
          </a:prstGeom>
          <a:noFill/>
        </p:spPr>
        <p:txBody>
          <a:bodyPr wrap="square" rtlCol="0">
            <a:spAutoFit/>
          </a:bodyPr>
          <a:lstStyle/>
          <a:p>
            <a:pPr marL="342900" indent="-342900" algn="l">
              <a:buFont typeface="Wingdings" panose="05000000000000000000" pitchFamily="2" charset="2"/>
              <a:buChar char="Ø"/>
            </a:pPr>
            <a:r>
              <a:rPr lang="en-US" sz="2800" dirty="0">
                <a:solidFill>
                  <a:srgbClr val="002060"/>
                </a:solidFill>
                <a:latin typeface="Arial Narrow" panose="020B0606020202030204" pitchFamily="34" charset="0"/>
              </a:rPr>
              <a:t>Ask: “What do we do now?”</a:t>
            </a:r>
          </a:p>
          <a:p>
            <a:pPr marL="342900" indent="-342900" algn="l">
              <a:buFont typeface="Wingdings" panose="05000000000000000000" pitchFamily="2" charset="2"/>
              <a:buChar char="Ø"/>
            </a:pPr>
            <a:endParaRPr lang="en-US" sz="800" dirty="0">
              <a:solidFill>
                <a:srgbClr val="002060"/>
              </a:solidFill>
              <a:latin typeface="Arial Narrow" panose="020B0606020202030204" pitchFamily="34" charset="0"/>
            </a:endParaRPr>
          </a:p>
          <a:p>
            <a:pPr marL="342900" indent="-342900" algn="l">
              <a:buFont typeface="Wingdings" panose="05000000000000000000" pitchFamily="2" charset="2"/>
              <a:buChar char="Ø"/>
            </a:pPr>
            <a:r>
              <a:rPr lang="en-US" sz="2800" dirty="0">
                <a:solidFill>
                  <a:srgbClr val="002060"/>
                </a:solidFill>
                <a:latin typeface="Arial Narrow" panose="020B0606020202030204" pitchFamily="34" charset="0"/>
              </a:rPr>
              <a:t>Will our actions match our faith?</a:t>
            </a:r>
          </a:p>
          <a:p>
            <a:pPr marL="342900" indent="-342900" algn="l">
              <a:buFont typeface="Wingdings" panose="05000000000000000000" pitchFamily="2" charset="2"/>
              <a:buChar char="Ø"/>
            </a:pPr>
            <a:endParaRPr lang="en-US" sz="800" dirty="0">
              <a:solidFill>
                <a:srgbClr val="002060"/>
              </a:solidFill>
              <a:latin typeface="Arial Narrow" panose="020B0606020202030204" pitchFamily="34" charset="0"/>
            </a:endParaRPr>
          </a:p>
          <a:p>
            <a:pPr marL="342900" indent="-342900" algn="l">
              <a:buFont typeface="Wingdings" panose="05000000000000000000" pitchFamily="2" charset="2"/>
              <a:buChar char="Ø"/>
            </a:pPr>
            <a:r>
              <a:rPr lang="en-US" sz="2800" dirty="0">
                <a:solidFill>
                  <a:srgbClr val="002060"/>
                </a:solidFill>
                <a:latin typeface="Arial Narrow" panose="020B0606020202030204" pitchFamily="34" charset="0"/>
              </a:rPr>
              <a:t>Will we do what we claim?</a:t>
            </a:r>
          </a:p>
          <a:p>
            <a:pPr marL="342900" indent="-342900" algn="l">
              <a:buFont typeface="Wingdings" panose="05000000000000000000" pitchFamily="2" charset="2"/>
              <a:buChar char="Ø"/>
            </a:pPr>
            <a:endParaRPr lang="en-US" sz="800" dirty="0">
              <a:solidFill>
                <a:srgbClr val="002060"/>
              </a:solidFill>
              <a:latin typeface="Arial Narrow" panose="020B0606020202030204" pitchFamily="34" charset="0"/>
            </a:endParaRPr>
          </a:p>
          <a:p>
            <a:pPr marL="342900" indent="-342900" algn="l">
              <a:buFont typeface="Wingdings" panose="05000000000000000000" pitchFamily="2" charset="2"/>
              <a:buChar char="Ø"/>
            </a:pPr>
            <a:r>
              <a:rPr lang="en-US" sz="2800" dirty="0">
                <a:solidFill>
                  <a:srgbClr val="002060"/>
                </a:solidFill>
                <a:latin typeface="Arial Narrow" panose="020B0606020202030204" pitchFamily="34" charset="0"/>
              </a:rPr>
              <a:t>We will have hard choices to make</a:t>
            </a:r>
          </a:p>
          <a:p>
            <a:pPr marL="342900" indent="-342900" algn="l">
              <a:buFont typeface="Wingdings" panose="05000000000000000000" pitchFamily="2" charset="2"/>
              <a:buChar char="Ø"/>
            </a:pPr>
            <a:endParaRPr lang="en-US" sz="800" dirty="0">
              <a:solidFill>
                <a:srgbClr val="002060"/>
              </a:solidFill>
              <a:latin typeface="Arial Narrow" panose="020B0606020202030204" pitchFamily="34" charset="0"/>
            </a:endParaRPr>
          </a:p>
          <a:p>
            <a:pPr marL="342900" indent="-342900" algn="l">
              <a:buFont typeface="Wingdings" panose="05000000000000000000" pitchFamily="2" charset="2"/>
              <a:buChar char="Ø"/>
            </a:pPr>
            <a:r>
              <a:rPr lang="en-US" sz="2800" dirty="0">
                <a:solidFill>
                  <a:srgbClr val="002060"/>
                </a:solidFill>
                <a:latin typeface="Arial Narrow" panose="020B0606020202030204" pitchFamily="34" charset="0"/>
              </a:rPr>
              <a:t>We will have hard decisions</a:t>
            </a:r>
          </a:p>
          <a:p>
            <a:pPr marL="342900" indent="-342900" algn="l">
              <a:buFont typeface="Wingdings" panose="05000000000000000000" pitchFamily="2" charset="2"/>
              <a:buChar char="Ø"/>
            </a:pPr>
            <a:endParaRPr lang="en-US" sz="800" dirty="0">
              <a:solidFill>
                <a:srgbClr val="002060"/>
              </a:solidFill>
              <a:latin typeface="Arial Narrow" panose="020B0606020202030204" pitchFamily="34" charset="0"/>
            </a:endParaRPr>
          </a:p>
          <a:p>
            <a:pPr marL="342900" indent="-342900" algn="l">
              <a:buFont typeface="Wingdings" panose="05000000000000000000" pitchFamily="2" charset="2"/>
              <a:buChar char="Ø"/>
            </a:pPr>
            <a:r>
              <a:rPr lang="en-US" sz="2800" dirty="0">
                <a:solidFill>
                  <a:srgbClr val="002060"/>
                </a:solidFill>
                <a:latin typeface="Arial Narrow" panose="020B0606020202030204" pitchFamily="34" charset="0"/>
              </a:rPr>
              <a:t>This is not just theory or belief!</a:t>
            </a:r>
          </a:p>
        </p:txBody>
      </p:sp>
    </p:spTree>
    <p:extLst>
      <p:ext uri="{BB962C8B-B14F-4D97-AF65-F5344CB8AC3E}">
        <p14:creationId xmlns:p14="http://schemas.microsoft.com/office/powerpoint/2010/main" val="25338003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2677656"/>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1371600" lvl="2" indent="-457200">
              <a:buFont typeface="Arial" panose="020B0604020202020204" pitchFamily="34" charset="0"/>
              <a:buChar char="•"/>
            </a:pPr>
            <a:r>
              <a:rPr lang="en-US" sz="2400" dirty="0">
                <a:latin typeface="Arial Narrow" panose="020B0606020202030204" pitchFamily="34" charset="0"/>
              </a:rPr>
              <a:t>God says stay (Matt. 19:3-6; 1 Pet. 3:7)</a:t>
            </a:r>
          </a:p>
          <a:p>
            <a:pPr marL="1371600" lvl="2" indent="-457200">
              <a:buFont typeface="Arial" panose="020B0604020202020204" pitchFamily="34" charset="0"/>
              <a:buChar char="•"/>
            </a:pPr>
            <a:r>
              <a:rPr lang="en-US" sz="2400" dirty="0">
                <a:latin typeface="Arial Narrow" panose="020B0606020202030204" pitchFamily="34" charset="0"/>
              </a:rPr>
              <a:t>God says leave (Ezra 10)</a:t>
            </a:r>
          </a:p>
          <a:p>
            <a:pPr marL="1371600" lvl="2" indent="-457200">
              <a:buFont typeface="Arial" panose="020B0604020202020204" pitchFamily="34" charset="0"/>
              <a:buChar char="•"/>
            </a:pPr>
            <a:r>
              <a:rPr lang="en-US" sz="2400" dirty="0">
                <a:latin typeface="Arial Narrow" panose="020B0606020202030204" pitchFamily="34" charset="0"/>
              </a:rPr>
              <a:t>God says submit (Eph 5:22)</a:t>
            </a:r>
          </a:p>
          <a:p>
            <a:pPr marL="1371600" lvl="2" indent="-457200">
              <a:buFont typeface="Arial" panose="020B0604020202020204" pitchFamily="34" charset="0"/>
              <a:buChar char="•"/>
            </a:pPr>
            <a:r>
              <a:rPr lang="en-US" sz="2400" dirty="0">
                <a:latin typeface="Arial Narrow" panose="020B0606020202030204" pitchFamily="34" charset="0"/>
              </a:rPr>
              <a:t>Can have family relationship or God (cf. 1 Cor. 7:15)</a:t>
            </a:r>
          </a:p>
        </p:txBody>
      </p:sp>
    </p:spTree>
    <p:extLst>
      <p:ext uri="{BB962C8B-B14F-4D97-AF65-F5344CB8AC3E}">
        <p14:creationId xmlns:p14="http://schemas.microsoft.com/office/powerpoint/2010/main" val="19854380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1000"/>
                                        <p:tgtEl>
                                          <p:spTgt spid="5">
                                            <p:txEl>
                                              <p:pRg st="5" end="5"/>
                                            </p:txEl>
                                          </p:spTgt>
                                        </p:tgtEl>
                                      </p:cBhvr>
                                    </p:animEffect>
                                    <p:anim calcmode="lin" valueType="num">
                                      <p:cBhvr>
                                        <p:cTn id="2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2308324"/>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1371600" lvl="2" indent="-457200">
              <a:buFont typeface="Arial" panose="020B0604020202020204" pitchFamily="34" charset="0"/>
              <a:buChar char="•"/>
            </a:pPr>
            <a:r>
              <a:rPr lang="en-US" sz="2400" dirty="0">
                <a:latin typeface="Arial Narrow" panose="020B0606020202030204" pitchFamily="34" charset="0"/>
              </a:rPr>
              <a:t>God says forgive (Matt. 18:35)</a:t>
            </a:r>
          </a:p>
          <a:p>
            <a:pPr marL="1371600" lvl="2" indent="-457200">
              <a:buFont typeface="Arial" panose="020B0604020202020204" pitchFamily="34" charset="0"/>
              <a:buChar char="•"/>
            </a:pPr>
            <a:r>
              <a:rPr lang="en-US" sz="2400" dirty="0">
                <a:latin typeface="Arial Narrow" panose="020B0606020202030204" pitchFamily="34" charset="0"/>
              </a:rPr>
              <a:t>God says forgive multiple times (Luke 17:1-4)</a:t>
            </a:r>
          </a:p>
        </p:txBody>
      </p:sp>
    </p:spTree>
    <p:extLst>
      <p:ext uri="{BB962C8B-B14F-4D97-AF65-F5344CB8AC3E}">
        <p14:creationId xmlns:p14="http://schemas.microsoft.com/office/powerpoint/2010/main" val="14206301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378565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914400" lvl="1" indent="-457200">
              <a:buFont typeface="+mj-lt"/>
              <a:buAutoNum type="arabicPeriod"/>
            </a:pPr>
            <a:r>
              <a:rPr lang="en-US" sz="2400" i="1" dirty="0">
                <a:solidFill>
                  <a:srgbClr val="002060"/>
                </a:solidFill>
                <a:latin typeface="Arial Narrow" panose="020B0606020202030204" pitchFamily="34" charset="0"/>
              </a:rPr>
              <a:t>Conflict with worship</a:t>
            </a:r>
          </a:p>
          <a:p>
            <a:pPr marL="1371600" lvl="2" indent="-457200">
              <a:buFont typeface="Arial" panose="020B0604020202020204" pitchFamily="34" charset="0"/>
              <a:buChar char="•"/>
            </a:pPr>
            <a:r>
              <a:rPr lang="en-US" sz="2400" dirty="0">
                <a:latin typeface="Arial Narrow" panose="020B0606020202030204" pitchFamily="34" charset="0"/>
              </a:rPr>
              <a:t>God says not forsake assembling (Heb. 10:25)</a:t>
            </a:r>
          </a:p>
          <a:p>
            <a:pPr marL="1371600" lvl="2" indent="-457200">
              <a:buFont typeface="Arial" panose="020B0604020202020204" pitchFamily="34" charset="0"/>
              <a:buChar char="•"/>
            </a:pPr>
            <a:r>
              <a:rPr lang="en-US" sz="2400" dirty="0">
                <a:latin typeface="Arial Narrow" panose="020B0606020202030204" pitchFamily="34" charset="0"/>
              </a:rPr>
              <a:t>Conflict caused by sports</a:t>
            </a:r>
          </a:p>
          <a:p>
            <a:pPr marL="1371600" lvl="2" indent="-457200">
              <a:buFont typeface="Arial" panose="020B0604020202020204" pitchFamily="34" charset="0"/>
              <a:buChar char="•"/>
            </a:pPr>
            <a:r>
              <a:rPr lang="en-US" sz="2400" dirty="0">
                <a:latin typeface="Arial Narrow" panose="020B0606020202030204" pitchFamily="34" charset="0"/>
              </a:rPr>
              <a:t>Conflict caused by offer of overtime</a:t>
            </a:r>
          </a:p>
          <a:p>
            <a:pPr marL="1371600" lvl="2" indent="-457200">
              <a:buFont typeface="Arial" panose="020B0604020202020204" pitchFamily="34" charset="0"/>
              <a:buChar char="•"/>
            </a:pPr>
            <a:r>
              <a:rPr lang="en-US" sz="2400" dirty="0">
                <a:latin typeface="Arial Narrow" panose="020B0606020202030204" pitchFamily="34" charset="0"/>
              </a:rPr>
              <a:t>Conflict caused by friends or family</a:t>
            </a:r>
          </a:p>
          <a:p>
            <a:pPr marL="1371600" lvl="2" indent="-457200">
              <a:buFont typeface="Arial" panose="020B0604020202020204" pitchFamily="34" charset="0"/>
              <a:buChar char="•"/>
            </a:pPr>
            <a:r>
              <a:rPr lang="en-US" sz="2400" dirty="0">
                <a:latin typeface="Arial Narrow" panose="020B0606020202030204" pitchFamily="34" charset="0"/>
              </a:rPr>
              <a:t>Conflict caused by worry</a:t>
            </a:r>
          </a:p>
        </p:txBody>
      </p:sp>
    </p:spTree>
    <p:extLst>
      <p:ext uri="{BB962C8B-B14F-4D97-AF65-F5344CB8AC3E}">
        <p14:creationId xmlns:p14="http://schemas.microsoft.com/office/powerpoint/2010/main" val="3406118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1000"/>
                                        <p:tgtEl>
                                          <p:spTgt spid="5">
                                            <p:txEl>
                                              <p:pRg st="5" end="5"/>
                                            </p:txEl>
                                          </p:spTgt>
                                        </p:tgtEl>
                                      </p:cBhvr>
                                    </p:animEffect>
                                    <p:anim calcmode="lin" valueType="num">
                                      <p:cBhvr>
                                        <p:cTn id="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Effect transition="in" filter="fade">
                                      <p:cBhvr>
                                        <p:cTn id="14" dur="1000"/>
                                        <p:tgtEl>
                                          <p:spTgt spid="5">
                                            <p:txEl>
                                              <p:pRg st="6" end="6"/>
                                            </p:txEl>
                                          </p:spTgt>
                                        </p:tgtEl>
                                      </p:cBhvr>
                                    </p:animEffect>
                                    <p:anim calcmode="lin" valueType="num">
                                      <p:cBhvr>
                                        <p:cTn id="1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1000"/>
                                        <p:tgtEl>
                                          <p:spTgt spid="5">
                                            <p:txEl>
                                              <p:pRg st="8" end="8"/>
                                            </p:txEl>
                                          </p:spTgt>
                                        </p:tgtEl>
                                      </p:cBhvr>
                                    </p:animEffect>
                                    <p:anim calcmode="lin" valueType="num">
                                      <p:cBhvr>
                                        <p:cTn id="2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1000"/>
                                        <p:tgtEl>
                                          <p:spTgt spid="5">
                                            <p:txEl>
                                              <p:pRg st="9" end="9"/>
                                            </p:txEl>
                                          </p:spTgt>
                                        </p:tgtEl>
                                      </p:cBhvr>
                                    </p:animEffect>
                                    <p:anim calcmode="lin" valueType="num">
                                      <p:cBhvr>
                                        <p:cTn id="36"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3046988"/>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914400" lvl="1" indent="-457200">
              <a:buFont typeface="+mj-lt"/>
              <a:buAutoNum type="arabicPeriod"/>
            </a:pPr>
            <a:r>
              <a:rPr lang="en-US" sz="2400" i="1" dirty="0">
                <a:solidFill>
                  <a:srgbClr val="002060"/>
                </a:solidFill>
                <a:latin typeface="Arial Narrow" panose="020B0606020202030204" pitchFamily="34" charset="0"/>
              </a:rPr>
              <a:t>Conflict with worship</a:t>
            </a:r>
          </a:p>
          <a:p>
            <a:pPr marL="914400" lvl="1" indent="-457200">
              <a:buFont typeface="+mj-lt"/>
              <a:buAutoNum type="arabicPeriod"/>
            </a:pPr>
            <a:r>
              <a:rPr lang="en-US" sz="2400" i="1" dirty="0">
                <a:solidFill>
                  <a:srgbClr val="002060"/>
                </a:solidFill>
                <a:latin typeface="Arial Narrow" panose="020B0606020202030204" pitchFamily="34" charset="0"/>
              </a:rPr>
              <a:t>Do what promise </a:t>
            </a:r>
          </a:p>
          <a:p>
            <a:pPr marL="1371600" lvl="2" indent="-457200">
              <a:buFont typeface="Arial" panose="020B0604020202020204" pitchFamily="34" charset="0"/>
              <a:buChar char="•"/>
            </a:pPr>
            <a:r>
              <a:rPr lang="en-US" sz="2400" dirty="0">
                <a:latin typeface="Arial Narrow" panose="020B0606020202030204" pitchFamily="34" charset="0"/>
              </a:rPr>
              <a:t>God says do what you promise (Jas. 5:12)</a:t>
            </a:r>
          </a:p>
          <a:p>
            <a:pPr marL="1371600" lvl="2" indent="-457200">
              <a:buFont typeface="Arial" panose="020B0604020202020204" pitchFamily="34" charset="0"/>
              <a:buChar char="•"/>
            </a:pPr>
            <a:r>
              <a:rPr lang="en-US" sz="2400" dirty="0">
                <a:latin typeface="Arial Narrow" panose="020B0606020202030204" pitchFamily="34" charset="0"/>
              </a:rPr>
              <a:t>When given your word – but rather not do what promised…</a:t>
            </a:r>
          </a:p>
        </p:txBody>
      </p:sp>
    </p:spTree>
    <p:extLst>
      <p:ext uri="{BB962C8B-B14F-4D97-AF65-F5344CB8AC3E}">
        <p14:creationId xmlns:p14="http://schemas.microsoft.com/office/powerpoint/2010/main" val="24837694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7" end="7"/>
                                            </p:txEl>
                                          </p:spTgt>
                                        </p:tgtEl>
                                        <p:attrNameLst>
                                          <p:attrName>style.visibility</p:attrName>
                                        </p:attrNameLst>
                                      </p:cBhvr>
                                      <p:to>
                                        <p:strVal val="visible"/>
                                      </p:to>
                                    </p:set>
                                    <p:animEffect transition="in" filter="fade">
                                      <p:cBhvr>
                                        <p:cTn id="14" dur="1000"/>
                                        <p:tgtEl>
                                          <p:spTgt spid="5">
                                            <p:txEl>
                                              <p:pRg st="7" end="7"/>
                                            </p:txEl>
                                          </p:spTgt>
                                        </p:tgtEl>
                                      </p:cBhvr>
                                    </p:animEffect>
                                    <p:anim calcmode="lin" valueType="num">
                                      <p:cBhvr>
                                        <p:cTn id="1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378565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914400" lvl="1" indent="-457200">
              <a:buFont typeface="+mj-lt"/>
              <a:buAutoNum type="arabicPeriod"/>
            </a:pPr>
            <a:r>
              <a:rPr lang="en-US" sz="2400" i="1" dirty="0">
                <a:solidFill>
                  <a:srgbClr val="002060"/>
                </a:solidFill>
                <a:latin typeface="Arial Narrow" panose="020B0606020202030204" pitchFamily="34" charset="0"/>
              </a:rPr>
              <a:t>Conflict with worship</a:t>
            </a:r>
          </a:p>
          <a:p>
            <a:pPr marL="914400" lvl="1" indent="-457200">
              <a:buFont typeface="+mj-lt"/>
              <a:buAutoNum type="arabicPeriod"/>
            </a:pPr>
            <a:r>
              <a:rPr lang="en-US" sz="2400" i="1" dirty="0">
                <a:solidFill>
                  <a:srgbClr val="002060"/>
                </a:solidFill>
                <a:latin typeface="Arial Narrow" panose="020B0606020202030204" pitchFamily="34" charset="0"/>
              </a:rPr>
              <a:t>Do what promise </a:t>
            </a:r>
          </a:p>
          <a:p>
            <a:pPr marL="914400" lvl="1" indent="-457200">
              <a:buFont typeface="+mj-lt"/>
              <a:buAutoNum type="arabicPeriod"/>
            </a:pPr>
            <a:r>
              <a:rPr lang="en-US" sz="2400" i="1" dirty="0">
                <a:solidFill>
                  <a:srgbClr val="002060"/>
                </a:solidFill>
                <a:latin typeface="Arial Narrow" panose="020B0606020202030204" pitchFamily="34" charset="0"/>
              </a:rPr>
              <a:t>Take an uncomfortable stand</a:t>
            </a:r>
          </a:p>
          <a:p>
            <a:pPr marL="1371600" lvl="2" indent="-457200">
              <a:buFont typeface="Arial" panose="020B0604020202020204" pitchFamily="34" charset="0"/>
              <a:buChar char="•"/>
            </a:pPr>
            <a:r>
              <a:rPr lang="en-US" sz="2400" dirty="0">
                <a:latin typeface="Arial Narrow" panose="020B0606020202030204" pitchFamily="34" charset="0"/>
              </a:rPr>
              <a:t>Hard for Peter and Barnabas (Gal. 2:11-13)</a:t>
            </a:r>
          </a:p>
          <a:p>
            <a:pPr marL="1371600" lvl="2" indent="-457200">
              <a:buFont typeface="Arial" panose="020B0604020202020204" pitchFamily="34" charset="0"/>
              <a:buChar char="•"/>
            </a:pPr>
            <a:r>
              <a:rPr lang="en-US" sz="2400" dirty="0">
                <a:latin typeface="Arial Narrow" panose="020B0606020202030204" pitchFamily="34" charset="0"/>
              </a:rPr>
              <a:t>May be a stand you know is right – but really don’t want the pressure</a:t>
            </a:r>
          </a:p>
        </p:txBody>
      </p:sp>
    </p:spTree>
    <p:extLst>
      <p:ext uri="{BB962C8B-B14F-4D97-AF65-F5344CB8AC3E}">
        <p14:creationId xmlns:p14="http://schemas.microsoft.com/office/powerpoint/2010/main" val="25188567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1000"/>
                                        <p:tgtEl>
                                          <p:spTgt spid="5">
                                            <p:txEl>
                                              <p:pRg st="7" end="7"/>
                                            </p:txEl>
                                          </p:spTgt>
                                        </p:tgtEl>
                                      </p:cBhvr>
                                    </p:animEffect>
                                    <p:anim calcmode="lin" valueType="num">
                                      <p:cBhvr>
                                        <p:cTn id="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8" end="8"/>
                                            </p:txEl>
                                          </p:spTgt>
                                        </p:tgtEl>
                                        <p:attrNameLst>
                                          <p:attrName>style.visibility</p:attrName>
                                        </p:attrNameLst>
                                      </p:cBhvr>
                                      <p:to>
                                        <p:strVal val="visible"/>
                                      </p:to>
                                    </p:set>
                                    <p:animEffect transition="in" filter="fade">
                                      <p:cBhvr>
                                        <p:cTn id="14" dur="1000"/>
                                        <p:tgtEl>
                                          <p:spTgt spid="5">
                                            <p:txEl>
                                              <p:pRg st="8" end="8"/>
                                            </p:txEl>
                                          </p:spTgt>
                                        </p:tgtEl>
                                      </p:cBhvr>
                                    </p:animEffect>
                                    <p:anim calcmode="lin" valueType="num">
                                      <p:cBhvr>
                                        <p:cTn id="15"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378565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914400" lvl="1" indent="-457200">
              <a:buFont typeface="+mj-lt"/>
              <a:buAutoNum type="arabicPeriod"/>
            </a:pPr>
            <a:r>
              <a:rPr lang="en-US" sz="2400" i="1" dirty="0">
                <a:solidFill>
                  <a:srgbClr val="002060"/>
                </a:solidFill>
                <a:latin typeface="Arial Narrow" panose="020B0606020202030204" pitchFamily="34" charset="0"/>
              </a:rPr>
              <a:t>Conflict with worship</a:t>
            </a:r>
          </a:p>
          <a:p>
            <a:pPr marL="914400" lvl="1" indent="-457200">
              <a:buFont typeface="+mj-lt"/>
              <a:buAutoNum type="arabicPeriod"/>
            </a:pPr>
            <a:r>
              <a:rPr lang="en-US" sz="2400" i="1" dirty="0">
                <a:solidFill>
                  <a:srgbClr val="002060"/>
                </a:solidFill>
                <a:latin typeface="Arial Narrow" panose="020B0606020202030204" pitchFamily="34" charset="0"/>
              </a:rPr>
              <a:t>Do what promise </a:t>
            </a:r>
          </a:p>
          <a:p>
            <a:pPr marL="914400" lvl="1" indent="-457200">
              <a:buFont typeface="+mj-lt"/>
              <a:buAutoNum type="arabicPeriod"/>
            </a:pPr>
            <a:r>
              <a:rPr lang="en-US" sz="2400" i="1" dirty="0">
                <a:solidFill>
                  <a:srgbClr val="002060"/>
                </a:solidFill>
                <a:latin typeface="Arial Narrow" panose="020B0606020202030204" pitchFamily="34" charset="0"/>
              </a:rPr>
              <a:t>Take an uncomfortable stand</a:t>
            </a:r>
          </a:p>
          <a:p>
            <a:pPr marL="914400" lvl="1" indent="-457200">
              <a:buFont typeface="+mj-lt"/>
              <a:buAutoNum type="arabicPeriod"/>
            </a:pPr>
            <a:r>
              <a:rPr lang="en-US" sz="2400" i="1" dirty="0">
                <a:solidFill>
                  <a:srgbClr val="002060"/>
                </a:solidFill>
                <a:latin typeface="Arial Narrow" panose="020B0606020202030204" pitchFamily="34" charset="0"/>
              </a:rPr>
              <a:t>Accept that someone you know &amp; love will be lost</a:t>
            </a:r>
          </a:p>
          <a:p>
            <a:pPr marL="1371600" lvl="2" indent="-457200">
              <a:buFont typeface="Arial" panose="020B0604020202020204" pitchFamily="34" charset="0"/>
              <a:buChar char="•"/>
            </a:pPr>
            <a:r>
              <a:rPr lang="en-US" sz="2400" dirty="0">
                <a:latin typeface="Arial Narrow" panose="020B0606020202030204" pitchFamily="34" charset="0"/>
              </a:rPr>
              <a:t>Jesus brings division among men (Luke 12:51-53)</a:t>
            </a:r>
          </a:p>
          <a:p>
            <a:pPr marL="1371600" lvl="2" indent="-457200">
              <a:buFont typeface="Arial" panose="020B0604020202020204" pitchFamily="34" charset="0"/>
              <a:buChar char="•"/>
            </a:pPr>
            <a:r>
              <a:rPr lang="en-US" sz="2400" dirty="0">
                <a:latin typeface="Arial Narrow" panose="020B0606020202030204" pitchFamily="34" charset="0"/>
              </a:rPr>
              <a:t>Hard time admitting what know the Bible teaches?</a:t>
            </a:r>
          </a:p>
        </p:txBody>
      </p:sp>
    </p:spTree>
    <p:extLst>
      <p:ext uri="{BB962C8B-B14F-4D97-AF65-F5344CB8AC3E}">
        <p14:creationId xmlns:p14="http://schemas.microsoft.com/office/powerpoint/2010/main" val="12713747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animEffect transition="in" filter="fade">
                                      <p:cBhvr>
                                        <p:cTn id="7" dur="1000"/>
                                        <p:tgtEl>
                                          <p:spTgt spid="5">
                                            <p:txEl>
                                              <p:pRg st="8" end="8"/>
                                            </p:txEl>
                                          </p:spTgt>
                                        </p:tgtEl>
                                      </p:cBhvr>
                                    </p:animEffect>
                                    <p:anim calcmode="lin" valueType="num">
                                      <p:cBhvr>
                                        <p:cTn id="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9" end="9"/>
                                            </p:txEl>
                                          </p:spTgt>
                                        </p:tgtEl>
                                        <p:attrNameLst>
                                          <p:attrName>style.visibility</p:attrName>
                                        </p:attrNameLst>
                                      </p:cBhvr>
                                      <p:to>
                                        <p:strVal val="visible"/>
                                      </p:to>
                                    </p:set>
                                    <p:animEffect transition="in" filter="fade">
                                      <p:cBhvr>
                                        <p:cTn id="14" dur="1000"/>
                                        <p:tgtEl>
                                          <p:spTgt spid="5">
                                            <p:txEl>
                                              <p:pRg st="9" end="9"/>
                                            </p:txEl>
                                          </p:spTgt>
                                        </p:tgtEl>
                                      </p:cBhvr>
                                    </p:animEffect>
                                    <p:anim calcmode="lin" valueType="num">
                                      <p:cBhvr>
                                        <p:cTn id="15"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3416320"/>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914400" lvl="1" indent="-457200">
              <a:buFont typeface="+mj-lt"/>
              <a:buAutoNum type="arabicPeriod"/>
            </a:pPr>
            <a:r>
              <a:rPr lang="en-US" sz="2400" i="1" dirty="0">
                <a:solidFill>
                  <a:srgbClr val="002060"/>
                </a:solidFill>
                <a:latin typeface="Arial Narrow" panose="020B0606020202030204" pitchFamily="34" charset="0"/>
              </a:rPr>
              <a:t>Conflict with worship</a:t>
            </a:r>
          </a:p>
          <a:p>
            <a:pPr marL="914400" lvl="1" indent="-457200">
              <a:buFont typeface="+mj-lt"/>
              <a:buAutoNum type="arabicPeriod"/>
            </a:pPr>
            <a:r>
              <a:rPr lang="en-US" sz="2400" i="1" dirty="0">
                <a:solidFill>
                  <a:srgbClr val="002060"/>
                </a:solidFill>
                <a:latin typeface="Arial Narrow" panose="020B0606020202030204" pitchFamily="34" charset="0"/>
              </a:rPr>
              <a:t>Do what promise </a:t>
            </a:r>
          </a:p>
          <a:p>
            <a:pPr marL="914400" lvl="1" indent="-457200">
              <a:buFont typeface="+mj-lt"/>
              <a:buAutoNum type="arabicPeriod"/>
            </a:pPr>
            <a:r>
              <a:rPr lang="en-US" sz="2400" i="1" dirty="0">
                <a:solidFill>
                  <a:srgbClr val="002060"/>
                </a:solidFill>
                <a:latin typeface="Arial Narrow" panose="020B0606020202030204" pitchFamily="34" charset="0"/>
              </a:rPr>
              <a:t>Take an uncomfortable stand</a:t>
            </a:r>
          </a:p>
          <a:p>
            <a:pPr marL="914400" lvl="1" indent="-457200">
              <a:buFont typeface="+mj-lt"/>
              <a:buAutoNum type="arabicPeriod"/>
            </a:pPr>
            <a:r>
              <a:rPr lang="en-US" sz="2400" i="1" dirty="0">
                <a:solidFill>
                  <a:srgbClr val="002060"/>
                </a:solidFill>
                <a:latin typeface="Arial Narrow" panose="020B0606020202030204" pitchFamily="34" charset="0"/>
              </a:rPr>
              <a:t>Accept that someone you know &amp; love will be lost</a:t>
            </a:r>
          </a:p>
          <a:p>
            <a:pPr marL="914400" lvl="1" indent="-457200">
              <a:buFont typeface="+mj-lt"/>
              <a:buAutoNum type="arabicPeriod"/>
            </a:pPr>
            <a:r>
              <a:rPr lang="en-US" sz="2400" i="1" dirty="0">
                <a:solidFill>
                  <a:srgbClr val="002060"/>
                </a:solidFill>
                <a:latin typeface="Arial Narrow" panose="020B0606020202030204" pitchFamily="34" charset="0"/>
              </a:rPr>
              <a:t>Persecution</a:t>
            </a:r>
          </a:p>
        </p:txBody>
      </p:sp>
    </p:spTree>
    <p:extLst>
      <p:ext uri="{BB962C8B-B14F-4D97-AF65-F5344CB8AC3E}">
        <p14:creationId xmlns:p14="http://schemas.microsoft.com/office/powerpoint/2010/main" val="10209379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B33569FF-2ADD-4D12-9343-898374BBC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31" y="1363236"/>
            <a:ext cx="4443523" cy="29238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2F962B3-977E-4931-9C77-4E0E9167016F}"/>
              </a:ext>
            </a:extLst>
          </p:cNvPr>
          <p:cNvSpPr txBox="1"/>
          <p:nvPr/>
        </p:nvSpPr>
        <p:spPr>
          <a:xfrm>
            <a:off x="309231" y="187824"/>
            <a:ext cx="4762500" cy="1200329"/>
          </a:xfrm>
          <a:prstGeom prst="rect">
            <a:avLst/>
          </a:prstGeom>
          <a:noFill/>
        </p:spPr>
        <p:txBody>
          <a:bodyPr wrap="square" rtlCol="0">
            <a:spAutoFit/>
          </a:bodyPr>
          <a:lstStyle/>
          <a:p>
            <a:pPr algn="l"/>
            <a:r>
              <a:rPr lang="en-US" sz="7200" b="1" dirty="0">
                <a:latin typeface="Arial Narrow" panose="020B0606020202030204" pitchFamily="34" charset="0"/>
              </a:rPr>
              <a:t>Persecution</a:t>
            </a:r>
          </a:p>
        </p:txBody>
      </p:sp>
      <p:sp>
        <p:nvSpPr>
          <p:cNvPr id="3" name="TextBox 2">
            <a:extLst>
              <a:ext uri="{FF2B5EF4-FFF2-40B4-BE49-F238E27FC236}">
                <a16:creationId xmlns:a16="http://schemas.microsoft.com/office/drawing/2014/main" id="{E5C1A56D-F0A5-4071-986E-B4900ACF75D6}"/>
              </a:ext>
            </a:extLst>
          </p:cNvPr>
          <p:cNvSpPr txBox="1"/>
          <p:nvPr/>
        </p:nvSpPr>
        <p:spPr>
          <a:xfrm>
            <a:off x="5103629" y="342556"/>
            <a:ext cx="4072269" cy="5632311"/>
          </a:xfrm>
          <a:prstGeom prst="rect">
            <a:avLst/>
          </a:prstGeom>
          <a:noFill/>
        </p:spPr>
        <p:txBody>
          <a:bodyPr wrap="square" rtlCol="0">
            <a:spAutoFit/>
          </a:bodyPr>
          <a:lstStyle/>
          <a:p>
            <a:pPr marL="342900" indent="-342900" algn="l">
              <a:buFont typeface="Arial" panose="020B0604020202020204" pitchFamily="34" charset="0"/>
              <a:buChar char="•"/>
            </a:pPr>
            <a:r>
              <a:rPr lang="en-US" sz="2400" b="1" dirty="0">
                <a:latin typeface="Arial Narrow" panose="020B0606020202030204" pitchFamily="34" charset="0"/>
              </a:rPr>
              <a:t>Arrested</a:t>
            </a:r>
            <a:r>
              <a:rPr lang="en-US" sz="2400" dirty="0">
                <a:latin typeface="Arial Narrow" panose="020B0606020202030204" pitchFamily="34" charset="0"/>
              </a:rPr>
              <a:t> (Acts 4:3; 5:18; 6:12; 8:3; 9:2; 12:3…)</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Threatened</a:t>
            </a:r>
            <a:r>
              <a:rPr lang="en-US" sz="2400" dirty="0">
                <a:latin typeface="Arial Narrow" panose="020B0606020202030204" pitchFamily="34" charset="0"/>
              </a:rPr>
              <a:t> (Acts 4:16; 9:1)</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Interference in doing God’s commands </a:t>
            </a:r>
            <a:r>
              <a:rPr lang="en-US" sz="2400" dirty="0">
                <a:latin typeface="Arial Narrow" panose="020B0606020202030204" pitchFamily="34" charset="0"/>
              </a:rPr>
              <a:t>(Acts 4:18)</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Beaten</a:t>
            </a:r>
            <a:r>
              <a:rPr lang="en-US" sz="2400" dirty="0">
                <a:latin typeface="Arial Narrow" panose="020B0606020202030204" pitchFamily="34" charset="0"/>
              </a:rPr>
              <a:t> (Acts 5:40)</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Stoned to death </a:t>
            </a:r>
            <a:r>
              <a:rPr lang="en-US" sz="2400" dirty="0">
                <a:latin typeface="Arial Narrow" panose="020B0606020202030204" pitchFamily="34" charset="0"/>
              </a:rPr>
              <a:t>(Acts 7:59-60)</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Try to kill </a:t>
            </a:r>
            <a:r>
              <a:rPr lang="en-US" sz="2400" dirty="0">
                <a:latin typeface="Arial Narrow" panose="020B0606020202030204" pitchFamily="34" charset="0"/>
              </a:rPr>
              <a:t>(Acts 9:23)</a:t>
            </a:r>
            <a:endParaRPr lang="en-US" sz="800" dirty="0">
              <a:latin typeface="Arial Narrow" panose="020B0606020202030204" pitchFamily="34" charset="0"/>
            </a:endParaRPr>
          </a:p>
          <a:p>
            <a:pPr algn="l"/>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Killed</a:t>
            </a:r>
            <a:r>
              <a:rPr lang="en-US" sz="2400" dirty="0">
                <a:latin typeface="Arial Narrow" panose="020B0606020202030204" pitchFamily="34" charset="0"/>
              </a:rPr>
              <a:t> (Acts 12:1-2)</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Stoned</a:t>
            </a:r>
            <a:r>
              <a:rPr lang="en-US" sz="2400" dirty="0">
                <a:latin typeface="Arial Narrow" panose="020B0606020202030204" pitchFamily="34" charset="0"/>
              </a:rPr>
              <a:t> (Acts 14:5, 19)</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Attacked a home </a:t>
            </a:r>
            <a:r>
              <a:rPr lang="en-US" sz="2400" dirty="0">
                <a:latin typeface="Arial Narrow" panose="020B0606020202030204" pitchFamily="34" charset="0"/>
              </a:rPr>
              <a:t>(Acts 17:5)</a:t>
            </a:r>
          </a:p>
          <a:p>
            <a:pPr marL="342900" indent="-342900" algn="l">
              <a:buFont typeface="Arial" panose="020B0604020202020204" pitchFamily="34" charset="0"/>
              <a:buChar char="•"/>
            </a:pPr>
            <a:endParaRPr lang="en-US" sz="800" dirty="0">
              <a:latin typeface="Arial Narrow" panose="020B0606020202030204" pitchFamily="34" charset="0"/>
            </a:endParaRPr>
          </a:p>
          <a:p>
            <a:pPr marL="342900" indent="-342900" algn="l">
              <a:buFont typeface="Arial" panose="020B0604020202020204" pitchFamily="34" charset="0"/>
              <a:buChar char="•"/>
            </a:pPr>
            <a:r>
              <a:rPr lang="en-US" sz="2400" b="1" dirty="0">
                <a:latin typeface="Arial Narrow" panose="020B0606020202030204" pitchFamily="34" charset="0"/>
              </a:rPr>
              <a:t>Home ransacked </a:t>
            </a:r>
            <a:r>
              <a:rPr lang="en-US" sz="2400" dirty="0">
                <a:latin typeface="Arial Narrow" panose="020B0606020202030204" pitchFamily="34" charset="0"/>
              </a:rPr>
              <a:t>(Heb. 10:34)</a:t>
            </a:r>
          </a:p>
        </p:txBody>
      </p:sp>
      <p:sp>
        <p:nvSpPr>
          <p:cNvPr id="4" name="TextBox 3">
            <a:extLst>
              <a:ext uri="{FF2B5EF4-FFF2-40B4-BE49-F238E27FC236}">
                <a16:creationId xmlns:a16="http://schemas.microsoft.com/office/drawing/2014/main" id="{5FF01655-C060-4ED5-B603-C5C0E5C75B25}"/>
              </a:ext>
            </a:extLst>
          </p:cNvPr>
          <p:cNvSpPr txBox="1"/>
          <p:nvPr/>
        </p:nvSpPr>
        <p:spPr>
          <a:xfrm>
            <a:off x="277333" y="4287074"/>
            <a:ext cx="4294667" cy="2308324"/>
          </a:xfrm>
          <a:prstGeom prst="rect">
            <a:avLst/>
          </a:prstGeom>
          <a:noFill/>
        </p:spPr>
        <p:txBody>
          <a:bodyPr wrap="square" rtlCol="0">
            <a:spAutoFit/>
          </a:bodyPr>
          <a:lstStyle/>
          <a:p>
            <a:pPr marL="342900" indent="-342900" algn="l">
              <a:buFont typeface="Wingdings" panose="05000000000000000000" pitchFamily="2" charset="2"/>
              <a:buChar char="ü"/>
            </a:pPr>
            <a:r>
              <a:rPr lang="en-US" sz="2400" dirty="0">
                <a:latin typeface="Arial Narrow" panose="020B0606020202030204" pitchFamily="34" charset="0"/>
              </a:rPr>
              <a:t>What do when are arrested, threatened or stare at end of barrel?</a:t>
            </a:r>
          </a:p>
          <a:p>
            <a:pPr marL="342900" indent="-342900" algn="l">
              <a:buFont typeface="Wingdings" panose="05000000000000000000" pitchFamily="2" charset="2"/>
              <a:buChar char="ü"/>
            </a:pPr>
            <a:r>
              <a:rPr lang="en-US" sz="2400" dirty="0">
                <a:latin typeface="Arial Narrow" panose="020B0606020202030204" pitchFamily="34" charset="0"/>
              </a:rPr>
              <a:t>If told to quit teaching?</a:t>
            </a:r>
          </a:p>
          <a:p>
            <a:pPr marL="342900" indent="-342900" algn="l">
              <a:buFont typeface="Wingdings" panose="05000000000000000000" pitchFamily="2" charset="2"/>
              <a:buChar char="ü"/>
            </a:pPr>
            <a:r>
              <a:rPr lang="en-US" sz="2400" dirty="0">
                <a:latin typeface="Arial Narrow" panose="020B0606020202030204" pitchFamily="34" charset="0"/>
              </a:rPr>
              <a:t>If told to quit assembling?</a:t>
            </a:r>
          </a:p>
          <a:p>
            <a:pPr marL="342900" indent="-342900" algn="l">
              <a:buFont typeface="Wingdings" panose="05000000000000000000" pitchFamily="2" charset="2"/>
              <a:buChar char="ü"/>
            </a:pPr>
            <a:r>
              <a:rPr lang="en-US" sz="2400" dirty="0">
                <a:latin typeface="Arial Narrow" panose="020B0606020202030204" pitchFamily="34" charset="0"/>
              </a:rPr>
              <a:t>If told to accept homosexuals?</a:t>
            </a:r>
          </a:p>
        </p:txBody>
      </p:sp>
    </p:spTree>
    <p:extLst>
      <p:ext uri="{BB962C8B-B14F-4D97-AF65-F5344CB8AC3E}">
        <p14:creationId xmlns:p14="http://schemas.microsoft.com/office/powerpoint/2010/main" val="5171317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75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75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75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75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75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4524315"/>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914400" lvl="1" indent="-457200">
              <a:buFont typeface="+mj-lt"/>
              <a:buAutoNum type="arabicPeriod"/>
            </a:pPr>
            <a:r>
              <a:rPr lang="en-US" sz="2400" i="1" dirty="0">
                <a:solidFill>
                  <a:srgbClr val="002060"/>
                </a:solidFill>
                <a:latin typeface="Arial Narrow" panose="020B0606020202030204" pitchFamily="34" charset="0"/>
              </a:rPr>
              <a:t>Conflict between God &amp; family</a:t>
            </a:r>
          </a:p>
          <a:p>
            <a:pPr marL="914400" lvl="1" indent="-457200">
              <a:buFont typeface="+mj-lt"/>
              <a:buAutoNum type="arabicPeriod"/>
            </a:pPr>
            <a:r>
              <a:rPr lang="en-US" sz="2400" i="1" dirty="0">
                <a:solidFill>
                  <a:srgbClr val="002060"/>
                </a:solidFill>
                <a:latin typeface="Arial Narrow" panose="020B0606020202030204" pitchFamily="34" charset="0"/>
              </a:rPr>
              <a:t>Been wronged &amp; offender asks for forgiveness</a:t>
            </a:r>
          </a:p>
          <a:p>
            <a:pPr marL="914400" lvl="1" indent="-457200">
              <a:buFont typeface="+mj-lt"/>
              <a:buAutoNum type="arabicPeriod"/>
            </a:pPr>
            <a:r>
              <a:rPr lang="en-US" sz="2400" i="1" dirty="0">
                <a:solidFill>
                  <a:srgbClr val="002060"/>
                </a:solidFill>
                <a:latin typeface="Arial Narrow" panose="020B0606020202030204" pitchFamily="34" charset="0"/>
              </a:rPr>
              <a:t>Conflict with worship</a:t>
            </a:r>
          </a:p>
          <a:p>
            <a:pPr marL="914400" lvl="1" indent="-457200">
              <a:buFont typeface="+mj-lt"/>
              <a:buAutoNum type="arabicPeriod"/>
            </a:pPr>
            <a:r>
              <a:rPr lang="en-US" sz="2400" i="1" dirty="0">
                <a:solidFill>
                  <a:srgbClr val="002060"/>
                </a:solidFill>
                <a:latin typeface="Arial Narrow" panose="020B0606020202030204" pitchFamily="34" charset="0"/>
              </a:rPr>
              <a:t>Do what promise </a:t>
            </a:r>
          </a:p>
          <a:p>
            <a:pPr marL="914400" lvl="1" indent="-457200">
              <a:buFont typeface="+mj-lt"/>
              <a:buAutoNum type="arabicPeriod"/>
            </a:pPr>
            <a:r>
              <a:rPr lang="en-US" sz="2400" i="1" dirty="0">
                <a:solidFill>
                  <a:srgbClr val="002060"/>
                </a:solidFill>
                <a:latin typeface="Arial Narrow" panose="020B0606020202030204" pitchFamily="34" charset="0"/>
              </a:rPr>
              <a:t>Take an uncomfortable stand</a:t>
            </a:r>
          </a:p>
          <a:p>
            <a:pPr marL="914400" lvl="1" indent="-457200">
              <a:buFont typeface="+mj-lt"/>
              <a:buAutoNum type="arabicPeriod"/>
            </a:pPr>
            <a:r>
              <a:rPr lang="en-US" sz="2400" i="1" dirty="0">
                <a:solidFill>
                  <a:srgbClr val="002060"/>
                </a:solidFill>
                <a:latin typeface="Arial Narrow" panose="020B0606020202030204" pitchFamily="34" charset="0"/>
              </a:rPr>
              <a:t>Accept that someone you know &amp; love will be lost</a:t>
            </a:r>
          </a:p>
          <a:p>
            <a:pPr marL="914400" lvl="1" indent="-457200">
              <a:buFont typeface="+mj-lt"/>
              <a:buAutoNum type="arabicPeriod"/>
            </a:pPr>
            <a:r>
              <a:rPr lang="en-US" sz="2400" i="1" dirty="0">
                <a:solidFill>
                  <a:srgbClr val="002060"/>
                </a:solidFill>
                <a:latin typeface="Arial Narrow" panose="020B0606020202030204" pitchFamily="34" charset="0"/>
              </a:rPr>
              <a:t>Persecution</a:t>
            </a:r>
          </a:p>
          <a:p>
            <a:pPr marL="914400" lvl="1" indent="-457200">
              <a:buFont typeface="+mj-lt"/>
              <a:buAutoNum type="arabicPeriod"/>
            </a:pPr>
            <a:r>
              <a:rPr lang="en-US" sz="2400" i="1" dirty="0">
                <a:solidFill>
                  <a:srgbClr val="002060"/>
                </a:solidFill>
                <a:latin typeface="Arial Narrow" panose="020B0606020202030204" pitchFamily="34" charset="0"/>
              </a:rPr>
              <a:t>Crisis (present &amp; any in the future)</a:t>
            </a:r>
          </a:p>
          <a:p>
            <a:pPr marL="1371600" lvl="2" indent="-457200">
              <a:buFont typeface="Arial" panose="020B0604020202020204" pitchFamily="34" charset="0"/>
              <a:buChar char="•"/>
            </a:pPr>
            <a:r>
              <a:rPr lang="en-US" sz="2400" dirty="0">
                <a:latin typeface="Arial Narrow" panose="020B0606020202030204" pitchFamily="34" charset="0"/>
              </a:rPr>
              <a:t>Cast the principles of authority out / at least ignore?</a:t>
            </a:r>
          </a:p>
          <a:p>
            <a:pPr marL="1371600" lvl="2" indent="-457200">
              <a:buFont typeface="Arial" panose="020B0604020202020204" pitchFamily="34" charset="0"/>
              <a:buChar char="•"/>
            </a:pPr>
            <a:r>
              <a:rPr lang="en-US" sz="2400" dirty="0">
                <a:latin typeface="Arial Narrow" panose="020B0606020202030204" pitchFamily="34" charset="0"/>
              </a:rPr>
              <a:t>Are there still divine instructions to follow?</a:t>
            </a:r>
          </a:p>
        </p:txBody>
      </p:sp>
    </p:spTree>
    <p:extLst>
      <p:ext uri="{BB962C8B-B14F-4D97-AF65-F5344CB8AC3E}">
        <p14:creationId xmlns:p14="http://schemas.microsoft.com/office/powerpoint/2010/main" val="3675944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0" end="10"/>
                                            </p:txEl>
                                          </p:spTgt>
                                        </p:tgtEl>
                                        <p:attrNameLst>
                                          <p:attrName>style.visibility</p:attrName>
                                        </p:attrNameLst>
                                      </p:cBhvr>
                                      <p:to>
                                        <p:strVal val="visible"/>
                                      </p:to>
                                    </p:set>
                                    <p:animEffect transition="in" filter="fade">
                                      <p:cBhvr>
                                        <p:cTn id="7" dur="1000"/>
                                        <p:tgtEl>
                                          <p:spTgt spid="5">
                                            <p:txEl>
                                              <p:pRg st="10" end="10"/>
                                            </p:txEl>
                                          </p:spTgt>
                                        </p:tgtEl>
                                      </p:cBhvr>
                                    </p:animEffect>
                                    <p:anim calcmode="lin" valueType="num">
                                      <p:cBhvr>
                                        <p:cTn id="8"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1" end="11"/>
                                            </p:txEl>
                                          </p:spTgt>
                                        </p:tgtEl>
                                        <p:attrNameLst>
                                          <p:attrName>style.visibility</p:attrName>
                                        </p:attrNameLst>
                                      </p:cBhvr>
                                      <p:to>
                                        <p:strVal val="visible"/>
                                      </p:to>
                                    </p:set>
                                    <p:animEffect transition="in" filter="fade">
                                      <p:cBhvr>
                                        <p:cTn id="14" dur="1000"/>
                                        <p:tgtEl>
                                          <p:spTgt spid="5">
                                            <p:txEl>
                                              <p:pRg st="11" end="11"/>
                                            </p:txEl>
                                          </p:spTgt>
                                        </p:tgtEl>
                                      </p:cBhvr>
                                    </p:animEffect>
                                    <p:anim calcmode="lin" valueType="num">
                                      <p:cBhvr>
                                        <p:cTn id="15"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43712123-68AF-4129-9EE7-59423BF1D6B1}"/>
              </a:ext>
            </a:extLst>
          </p:cNvPr>
          <p:cNvSpPr/>
          <p:nvPr/>
        </p:nvSpPr>
        <p:spPr>
          <a:xfrm>
            <a:off x="2387600" y="574040"/>
            <a:ext cx="648208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3" name="Rectangle: Diagonal Corners Snipped 2">
            <a:extLst>
              <a:ext uri="{FF2B5EF4-FFF2-40B4-BE49-F238E27FC236}">
                <a16:creationId xmlns:a16="http://schemas.microsoft.com/office/drawing/2014/main" id="{D6839B30-9A4A-4442-9973-08812557B5FF}"/>
              </a:ext>
            </a:extLst>
          </p:cNvPr>
          <p:cNvSpPr/>
          <p:nvPr/>
        </p:nvSpPr>
        <p:spPr>
          <a:xfrm>
            <a:off x="2387600" y="574040"/>
            <a:ext cx="6482080" cy="1016000"/>
          </a:xfrm>
          <a:prstGeom prst="snip2DiagRect">
            <a:avLst>
              <a:gd name="adj1" fmla="val 0"/>
              <a:gd name="adj2" fmla="val 30667"/>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200" dirty="0">
                <a:effectLst>
                  <a:outerShdw blurRad="38100" dist="38100" dir="2700000" algn="tl">
                    <a:srgbClr val="000000">
                      <a:alpha val="43137"/>
                    </a:srgbClr>
                  </a:outerShdw>
                </a:effectLst>
                <a:latin typeface="Arial Narrow" panose="020B0606020202030204" pitchFamily="34" charset="0"/>
              </a:rPr>
              <a:t>Reality Will be Tested</a:t>
            </a:r>
          </a:p>
        </p:txBody>
      </p:sp>
      <p:sp>
        <p:nvSpPr>
          <p:cNvPr id="5" name="TextBox 4">
            <a:extLst>
              <a:ext uri="{FF2B5EF4-FFF2-40B4-BE49-F238E27FC236}">
                <a16:creationId xmlns:a16="http://schemas.microsoft.com/office/drawing/2014/main" id="{2CDD46AB-5691-43E6-8B5F-9622B6933E47}"/>
              </a:ext>
            </a:extLst>
          </p:cNvPr>
          <p:cNvSpPr txBox="1"/>
          <p:nvPr/>
        </p:nvSpPr>
        <p:spPr>
          <a:xfrm>
            <a:off x="723004" y="1905185"/>
            <a:ext cx="8187070" cy="1938992"/>
          </a:xfrm>
          <a:prstGeom prst="rect">
            <a:avLst/>
          </a:prstGeom>
          <a:noFill/>
        </p:spPr>
        <p:txBody>
          <a:bodyPr wrap="square" rtlCol="0">
            <a:spAutoFit/>
          </a:bodyPr>
          <a:lstStyle/>
          <a:p>
            <a:pPr marL="457200" indent="-457200">
              <a:buFont typeface="+mj-lt"/>
              <a:buAutoNum type="alphaUcPeriod"/>
            </a:pPr>
            <a:r>
              <a:rPr lang="en-US" sz="2400" b="1" u="sng" dirty="0">
                <a:latin typeface="Arial Narrow" panose="020B0606020202030204" pitchFamily="34" charset="0"/>
              </a:rPr>
              <a:t>Our Faith Will be Tested</a:t>
            </a:r>
          </a:p>
          <a:p>
            <a:pPr marL="457200" indent="-457200">
              <a:buFont typeface="+mj-lt"/>
              <a:buAutoNum type="alphaUcPeriod"/>
            </a:pPr>
            <a:r>
              <a:rPr lang="en-US" sz="2400" b="1" u="sng" dirty="0">
                <a:latin typeface="Arial Narrow" panose="020B0606020202030204" pitchFamily="34" charset="0"/>
              </a:rPr>
              <a:t>Many Situations / Circumstances – Must Realize “This Is Real”</a:t>
            </a:r>
          </a:p>
          <a:p>
            <a:pPr marL="457200" indent="-457200">
              <a:buFont typeface="+mj-lt"/>
              <a:buAutoNum type="alphaUcPeriod"/>
            </a:pPr>
            <a:r>
              <a:rPr lang="en-US" sz="2400" b="1" u="sng" dirty="0">
                <a:latin typeface="Arial Narrow" panose="020B0606020202030204" pitchFamily="34" charset="0"/>
              </a:rPr>
              <a:t>Easy to Lose Focus</a:t>
            </a:r>
          </a:p>
          <a:p>
            <a:pPr marL="914400" lvl="1" indent="-457200">
              <a:buFont typeface="+mj-lt"/>
              <a:buAutoNum type="arabicPeriod"/>
            </a:pPr>
            <a:r>
              <a:rPr lang="en-US" sz="2400" i="1" dirty="0">
                <a:latin typeface="Arial Narrow" panose="020B0606020202030204" pitchFamily="34" charset="0"/>
              </a:rPr>
              <a:t>Example of running a race (Heb. 12:1)</a:t>
            </a:r>
          </a:p>
          <a:p>
            <a:pPr marL="914400" lvl="1" indent="-457200">
              <a:buFont typeface="+mj-lt"/>
              <a:buAutoNum type="arabicPeriod"/>
            </a:pPr>
            <a:r>
              <a:rPr lang="en-US" sz="2400" i="1" dirty="0">
                <a:latin typeface="Arial Narrow" panose="020B0606020202030204" pitchFamily="34" charset="0"/>
              </a:rPr>
              <a:t>Focus to be fearing God &amp; serving him (</a:t>
            </a:r>
            <a:r>
              <a:rPr lang="en-US" sz="2400" i="1" dirty="0" err="1">
                <a:latin typeface="Arial Narrow" panose="020B0606020202030204" pitchFamily="34" charset="0"/>
              </a:rPr>
              <a:t>Ecc</a:t>
            </a:r>
            <a:r>
              <a:rPr lang="en-US" sz="2400" i="1" dirty="0">
                <a:latin typeface="Arial Narrow" panose="020B0606020202030204" pitchFamily="34" charset="0"/>
              </a:rPr>
              <a:t>. 12:13)</a:t>
            </a:r>
          </a:p>
        </p:txBody>
      </p:sp>
    </p:spTree>
    <p:extLst>
      <p:ext uri="{BB962C8B-B14F-4D97-AF65-F5344CB8AC3E}">
        <p14:creationId xmlns:p14="http://schemas.microsoft.com/office/powerpoint/2010/main" val="16340224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Snipped 1">
            <a:extLst>
              <a:ext uri="{FF2B5EF4-FFF2-40B4-BE49-F238E27FC236}">
                <a16:creationId xmlns:a16="http://schemas.microsoft.com/office/drawing/2014/main" id="{16A7706D-46AC-4193-9AC5-14A802E3E9F7}"/>
              </a:ext>
            </a:extLst>
          </p:cNvPr>
          <p:cNvSpPr/>
          <p:nvPr/>
        </p:nvSpPr>
        <p:spPr>
          <a:xfrm>
            <a:off x="812800" y="335661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ctr">
              <a:buFont typeface="+mj-lt"/>
              <a:buAutoNum type="romanUcPeriod" startAt="2"/>
            </a:pPr>
            <a:r>
              <a:rPr lang="en-US" sz="3600" dirty="0">
                <a:effectLst>
                  <a:outerShdw blurRad="38100" dist="38100" dir="2700000" algn="tl">
                    <a:srgbClr val="000000">
                      <a:alpha val="43137"/>
                    </a:srgbClr>
                  </a:outerShdw>
                </a:effectLst>
                <a:latin typeface="Arial Narrow" panose="020B0606020202030204" pitchFamily="34" charset="0"/>
              </a:rPr>
              <a:t>For Some it is Real and Some Not</a:t>
            </a:r>
          </a:p>
        </p:txBody>
      </p:sp>
      <p:sp>
        <p:nvSpPr>
          <p:cNvPr id="5" name="Rectangle: Diagonal Corners Snipped 4">
            <a:extLst>
              <a:ext uri="{FF2B5EF4-FFF2-40B4-BE49-F238E27FC236}">
                <a16:creationId xmlns:a16="http://schemas.microsoft.com/office/drawing/2014/main" id="{68A1681A-522D-4D00-919F-3D2E23387334}"/>
              </a:ext>
            </a:extLst>
          </p:cNvPr>
          <p:cNvSpPr/>
          <p:nvPr/>
        </p:nvSpPr>
        <p:spPr>
          <a:xfrm>
            <a:off x="812800" y="195326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a:pPr>
            <a:r>
              <a:rPr lang="en-US" sz="3600" dirty="0">
                <a:solidFill>
                  <a:schemeClr val="bg1"/>
                </a:solidFill>
                <a:effectLst>
                  <a:outerShdw blurRad="38100" dist="38100" dir="2700000" algn="tl">
                    <a:srgbClr val="000000">
                      <a:alpha val="43137"/>
                    </a:srgbClr>
                  </a:outerShdw>
                </a:effectLst>
                <a:latin typeface="Arial Narrow" panose="020B0606020202030204" pitchFamily="34" charset="0"/>
              </a:rPr>
              <a:t>What Makes it Real?</a:t>
            </a:r>
          </a:p>
        </p:txBody>
      </p:sp>
      <p:sp>
        <p:nvSpPr>
          <p:cNvPr id="7" name="Rectangle: Diagonal Corners Snipped 6">
            <a:extLst>
              <a:ext uri="{FF2B5EF4-FFF2-40B4-BE49-F238E27FC236}">
                <a16:creationId xmlns:a16="http://schemas.microsoft.com/office/drawing/2014/main" id="{87BCEBFD-2A70-4B0D-B3D6-95677B0E494A}"/>
              </a:ext>
            </a:extLst>
          </p:cNvPr>
          <p:cNvSpPr/>
          <p:nvPr/>
        </p:nvSpPr>
        <p:spPr>
          <a:xfrm>
            <a:off x="812800" y="4759960"/>
            <a:ext cx="7518400" cy="1016000"/>
          </a:xfrm>
          <a:prstGeom prst="snip2DiagRect">
            <a:avLst>
              <a:gd name="adj1" fmla="val 0"/>
              <a:gd name="adj2" fmla="val 30667"/>
            </a:avLst>
          </a:prstGeom>
          <a:solidFill>
            <a:srgbClr val="01BB1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rtlCol="0" anchor="ctr"/>
          <a:lstStyle/>
          <a:p>
            <a:pPr marL="857250" indent="-857250" algn="ctr">
              <a:buFont typeface="+mj-lt"/>
              <a:buAutoNum type="romanUcPeriod" startAt="3"/>
            </a:pPr>
            <a:r>
              <a:rPr lang="en-US" sz="3600" dirty="0">
                <a:effectLst>
                  <a:outerShdw blurRad="38100" dist="38100" dir="2700000" algn="tl">
                    <a:srgbClr val="000000">
                      <a:alpha val="43137"/>
                    </a:srgbClr>
                  </a:outerShdw>
                </a:effectLst>
                <a:latin typeface="Arial Narrow" panose="020B0606020202030204" pitchFamily="34" charset="0"/>
              </a:rPr>
              <a:t>Reality Will be Tested</a:t>
            </a:r>
          </a:p>
        </p:txBody>
      </p:sp>
    </p:spTree>
    <p:extLst>
      <p:ext uri="{BB962C8B-B14F-4D97-AF65-F5344CB8AC3E}">
        <p14:creationId xmlns:p14="http://schemas.microsoft.com/office/powerpoint/2010/main" val="16039089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SketchyVTI">
  <a:themeElements>
    <a:clrScheme name="AnalogousFromLightSeedLeftStep">
      <a:dk1>
        <a:srgbClr val="000000"/>
      </a:dk1>
      <a:lt1>
        <a:srgbClr val="FFFFFF"/>
      </a:lt1>
      <a:dk2>
        <a:srgbClr val="243141"/>
      </a:dk2>
      <a:lt2>
        <a:srgbClr val="E8E7E2"/>
      </a:lt2>
      <a:accent1>
        <a:srgbClr val="949BC8"/>
      </a:accent1>
      <a:accent2>
        <a:srgbClr val="7D9FBC"/>
      </a:accent2>
      <a:accent3>
        <a:srgbClr val="81ACAE"/>
      </a:accent3>
      <a:accent4>
        <a:srgbClr val="74AE98"/>
      </a:accent4>
      <a:accent5>
        <a:srgbClr val="82AF8B"/>
      </a:accent5>
      <a:accent6>
        <a:srgbClr val="80AE74"/>
      </a:accent6>
      <a:hlink>
        <a:srgbClr val="8A8454"/>
      </a:hlink>
      <a:folHlink>
        <a:srgbClr val="7F7F7F"/>
      </a:folHlink>
    </a:clrScheme>
    <a:fontScheme name="Sketchy_SerifHand">
      <a:majorFont>
        <a:latin typeface="The Serif Hand Black"/>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2_SketchyVTI">
  <a:themeElements>
    <a:clrScheme name="AnalogousFromLightSeedLeftStep">
      <a:dk1>
        <a:srgbClr val="000000"/>
      </a:dk1>
      <a:lt1>
        <a:srgbClr val="FFFFFF"/>
      </a:lt1>
      <a:dk2>
        <a:srgbClr val="243141"/>
      </a:dk2>
      <a:lt2>
        <a:srgbClr val="E8E7E2"/>
      </a:lt2>
      <a:accent1>
        <a:srgbClr val="949BC8"/>
      </a:accent1>
      <a:accent2>
        <a:srgbClr val="7D9FBC"/>
      </a:accent2>
      <a:accent3>
        <a:srgbClr val="81ACAE"/>
      </a:accent3>
      <a:accent4>
        <a:srgbClr val="74AE98"/>
      </a:accent4>
      <a:accent5>
        <a:srgbClr val="82AF8B"/>
      </a:accent5>
      <a:accent6>
        <a:srgbClr val="80AE74"/>
      </a:accent6>
      <a:hlink>
        <a:srgbClr val="8A8454"/>
      </a:hlink>
      <a:folHlink>
        <a:srgbClr val="7F7F7F"/>
      </a:folHlink>
    </a:clrScheme>
    <a:fontScheme name="Sketchy_SerifHand">
      <a:majorFont>
        <a:latin typeface="The Serif Hand Black"/>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Arial Narrow" panose="020B0606020202030204" pitchFamily="34" charset="0"/>
          </a:defRPr>
        </a:defPPr>
      </a:lstStyle>
    </a:txDef>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3.xml><?xml version="1.0" encoding="utf-8"?>
<a:theme xmlns:a="http://schemas.openxmlformats.org/drawingml/2006/main" name="1_SketchyVTI">
  <a:themeElements>
    <a:clrScheme name="AnalogousFromLightSeedLeftStep">
      <a:dk1>
        <a:srgbClr val="000000"/>
      </a:dk1>
      <a:lt1>
        <a:srgbClr val="FFFFFF"/>
      </a:lt1>
      <a:dk2>
        <a:srgbClr val="243141"/>
      </a:dk2>
      <a:lt2>
        <a:srgbClr val="E8E7E2"/>
      </a:lt2>
      <a:accent1>
        <a:srgbClr val="949BC8"/>
      </a:accent1>
      <a:accent2>
        <a:srgbClr val="7D9FBC"/>
      </a:accent2>
      <a:accent3>
        <a:srgbClr val="81ACAE"/>
      </a:accent3>
      <a:accent4>
        <a:srgbClr val="74AE98"/>
      </a:accent4>
      <a:accent5>
        <a:srgbClr val="82AF8B"/>
      </a:accent5>
      <a:accent6>
        <a:srgbClr val="80AE74"/>
      </a:accent6>
      <a:hlink>
        <a:srgbClr val="8A8454"/>
      </a:hlink>
      <a:folHlink>
        <a:srgbClr val="7F7F7F"/>
      </a:folHlink>
    </a:clrScheme>
    <a:fontScheme name="Sketchy_SerifHand">
      <a:majorFont>
        <a:latin typeface="The Serif Hand Black"/>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Arial Narrow" panose="020B0606020202030204" pitchFamily="34" charset="0"/>
          </a:defRPr>
        </a:defPPr>
      </a:lstStyle>
    </a:txDef>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681</TotalTime>
  <Words>2668</Words>
  <Application>Microsoft Office PowerPoint</Application>
  <PresentationFormat>On-screen Show (4:3)</PresentationFormat>
  <Paragraphs>344</Paragraphs>
  <Slides>36</Slides>
  <Notes>10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36</vt:i4>
      </vt:variant>
    </vt:vector>
  </HeadingPairs>
  <TitlesOfParts>
    <vt:vector size="49" baseType="lpstr">
      <vt:lpstr>Calibri</vt:lpstr>
      <vt:lpstr>Calibri Light</vt:lpstr>
      <vt:lpstr>Times New Roman</vt:lpstr>
      <vt:lpstr>The Serif Hand Black</vt:lpstr>
      <vt:lpstr>Arial Narrow</vt:lpstr>
      <vt:lpstr>The Hand</vt:lpstr>
      <vt:lpstr>Wingdings</vt:lpstr>
      <vt:lpstr>Tempus Sans ITC</vt:lpstr>
      <vt:lpstr>Arial</vt:lpstr>
      <vt:lpstr>SketchyVTI</vt:lpstr>
      <vt:lpstr>2_SketchyVTI</vt:lpstr>
      <vt:lpstr>1_SketchyVTI</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26</cp:revision>
  <cp:lastPrinted>2020-05-24T12:36:20Z</cp:lastPrinted>
  <dcterms:created xsi:type="dcterms:W3CDTF">2020-05-24T02:22:22Z</dcterms:created>
  <dcterms:modified xsi:type="dcterms:W3CDTF">2020-05-24T13:44:05Z</dcterms:modified>
</cp:coreProperties>
</file>