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91" r:id="rId2"/>
    <p:sldId id="257" r:id="rId3"/>
    <p:sldId id="258" r:id="rId4"/>
    <p:sldId id="256" r:id="rId5"/>
    <p:sldId id="259" r:id="rId6"/>
    <p:sldId id="260" r:id="rId7"/>
    <p:sldId id="261" r:id="rId8"/>
    <p:sldId id="262" r:id="rId9"/>
    <p:sldId id="292" r:id="rId10"/>
    <p:sldId id="263" r:id="rId11"/>
    <p:sldId id="264" r:id="rId12"/>
    <p:sldId id="293" r:id="rId13"/>
    <p:sldId id="265" r:id="rId14"/>
    <p:sldId id="266" r:id="rId15"/>
    <p:sldId id="294" r:id="rId16"/>
    <p:sldId id="267" r:id="rId17"/>
    <p:sldId id="268" r:id="rId18"/>
    <p:sldId id="269" r:id="rId19"/>
    <p:sldId id="270" r:id="rId20"/>
    <p:sldId id="271" r:id="rId21"/>
    <p:sldId id="272" r:id="rId22"/>
    <p:sldId id="273" r:id="rId23"/>
    <p:sldId id="274" r:id="rId24"/>
    <p:sldId id="295" r:id="rId25"/>
    <p:sldId id="277" r:id="rId26"/>
    <p:sldId id="280" r:id="rId27"/>
    <p:sldId id="296" r:id="rId28"/>
    <p:sldId id="281" r:id="rId29"/>
    <p:sldId id="282" r:id="rId30"/>
    <p:sldId id="297" r:id="rId31"/>
    <p:sldId id="276" r:id="rId32"/>
    <p:sldId id="283" r:id="rId33"/>
    <p:sldId id="284" r:id="rId34"/>
    <p:sldId id="285" r:id="rId35"/>
    <p:sldId id="286" r:id="rId36"/>
    <p:sldId id="287" r:id="rId37"/>
    <p:sldId id="288" r:id="rId38"/>
    <p:sldId id="289" r:id="rId39"/>
  </p:sldIdLst>
  <p:sldSz cx="9144000" cy="6858000" type="screen4x3"/>
  <p:notesSz cx="6858000" cy="9083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750" autoAdjust="0"/>
  </p:normalViewPr>
  <p:slideViewPr>
    <p:cSldViewPr>
      <p:cViewPr>
        <p:scale>
          <a:sx n="56" d="100"/>
          <a:sy n="56" d="100"/>
        </p:scale>
        <p:origin x="1330" y="4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41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4184"/>
          </a:xfrm>
          <a:prstGeom prst="rect">
            <a:avLst/>
          </a:prstGeom>
        </p:spPr>
        <p:txBody>
          <a:bodyPr vert="horz" lIns="91440" tIns="45720" rIns="91440" bIns="45720" rtlCol="0"/>
          <a:lstStyle>
            <a:lvl1pPr algn="r">
              <a:defRPr sz="1200"/>
            </a:lvl1pPr>
          </a:lstStyle>
          <a:p>
            <a:fld id="{B34EE51D-B06C-464F-93B4-807CBF2A1FB9}" type="datetimeFigureOut">
              <a:rPr lang="en-US" smtClean="0"/>
              <a:t>3/8/2020</a:t>
            </a:fld>
            <a:endParaRPr lang="en-US"/>
          </a:p>
        </p:txBody>
      </p:sp>
      <p:sp>
        <p:nvSpPr>
          <p:cNvPr id="4" name="Footer Placeholder 3"/>
          <p:cNvSpPr>
            <a:spLocks noGrp="1"/>
          </p:cNvSpPr>
          <p:nvPr>
            <p:ph type="ftr" sz="quarter" idx="2"/>
          </p:nvPr>
        </p:nvSpPr>
        <p:spPr>
          <a:xfrm>
            <a:off x="0" y="8627915"/>
            <a:ext cx="2971800" cy="4541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27915"/>
            <a:ext cx="2971800" cy="454184"/>
          </a:xfrm>
          <a:prstGeom prst="rect">
            <a:avLst/>
          </a:prstGeom>
        </p:spPr>
        <p:txBody>
          <a:bodyPr vert="horz" lIns="91440" tIns="45720" rIns="91440" bIns="45720" rtlCol="0" anchor="b"/>
          <a:lstStyle>
            <a:lvl1pPr algn="r">
              <a:defRPr sz="1200"/>
            </a:lvl1pPr>
          </a:lstStyle>
          <a:p>
            <a:fld id="{87105437-EAAD-4FA1-B6C2-43AE697FC94B}" type="slidenum">
              <a:rPr lang="en-US" smtClean="0"/>
              <a:t>‹#›</a:t>
            </a:fld>
            <a:endParaRPr lang="en-US"/>
          </a:p>
        </p:txBody>
      </p:sp>
    </p:spTree>
    <p:extLst>
      <p:ext uri="{BB962C8B-B14F-4D97-AF65-F5344CB8AC3E}">
        <p14:creationId xmlns:p14="http://schemas.microsoft.com/office/powerpoint/2010/main" val="910478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6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5613"/>
          </a:xfrm>
          <a:prstGeom prst="rect">
            <a:avLst/>
          </a:prstGeom>
        </p:spPr>
        <p:txBody>
          <a:bodyPr vert="horz" lIns="91440" tIns="45720" rIns="91440" bIns="45720" rtlCol="0"/>
          <a:lstStyle>
            <a:lvl1pPr algn="r">
              <a:defRPr sz="1200"/>
            </a:lvl1pPr>
          </a:lstStyle>
          <a:p>
            <a:fld id="{DE850218-71CC-4CFE-A375-7B7BBB23AFA8}" type="datetimeFigureOut">
              <a:rPr lang="en-US" smtClean="0"/>
              <a:t>3/8/2020</a:t>
            </a:fld>
            <a:endParaRPr lang="en-US"/>
          </a:p>
        </p:txBody>
      </p:sp>
      <p:sp>
        <p:nvSpPr>
          <p:cNvPr id="4" name="Slide Image Placeholder 3"/>
          <p:cNvSpPr>
            <a:spLocks noGrp="1" noRot="1" noChangeAspect="1"/>
          </p:cNvSpPr>
          <p:nvPr>
            <p:ph type="sldImg" idx="2"/>
          </p:nvPr>
        </p:nvSpPr>
        <p:spPr>
          <a:xfrm>
            <a:off x="1385888" y="1135063"/>
            <a:ext cx="4086225" cy="30654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71975"/>
            <a:ext cx="5486400" cy="35766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28063"/>
            <a:ext cx="2971800" cy="4556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28063"/>
            <a:ext cx="2971800" cy="455612"/>
          </a:xfrm>
          <a:prstGeom prst="rect">
            <a:avLst/>
          </a:prstGeom>
        </p:spPr>
        <p:txBody>
          <a:bodyPr vert="horz" lIns="91440" tIns="45720" rIns="91440" bIns="45720" rtlCol="0" anchor="b"/>
          <a:lstStyle>
            <a:lvl1pPr algn="r">
              <a:defRPr sz="1200"/>
            </a:lvl1pPr>
          </a:lstStyle>
          <a:p>
            <a:fld id="{24063CC1-06C5-4FF6-92FE-F6B0CACE9A77}" type="slidenum">
              <a:rPr lang="en-US" smtClean="0"/>
              <a:t>‹#›</a:t>
            </a:fld>
            <a:endParaRPr lang="en-US"/>
          </a:p>
        </p:txBody>
      </p:sp>
    </p:spTree>
    <p:extLst>
      <p:ext uri="{BB962C8B-B14F-4D97-AF65-F5344CB8AC3E}">
        <p14:creationId xmlns:p14="http://schemas.microsoft.com/office/powerpoint/2010/main" val="3052264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dobe Gothic Std B" pitchFamily="34" charset="-128"/>
                <a:ea typeface="Adobe Gothic Std B" pitchFamily="34" charset="-128"/>
              </a:rPr>
              <a:t>We are left without a guide for worship and order.</a:t>
            </a:r>
          </a:p>
          <a:p>
            <a:endParaRPr lang="en-US" dirty="0"/>
          </a:p>
        </p:txBody>
      </p:sp>
      <p:sp>
        <p:nvSpPr>
          <p:cNvPr id="4" name="Slide Number Placeholder 3"/>
          <p:cNvSpPr>
            <a:spLocks noGrp="1"/>
          </p:cNvSpPr>
          <p:nvPr>
            <p:ph type="sldNum" sz="quarter" idx="5"/>
          </p:nvPr>
        </p:nvSpPr>
        <p:spPr/>
        <p:txBody>
          <a:bodyPr/>
          <a:lstStyle/>
          <a:p>
            <a:fld id="{24063CC1-06C5-4FF6-92FE-F6B0CACE9A77}" type="slidenum">
              <a:rPr lang="en-US" smtClean="0"/>
              <a:t>5</a:t>
            </a:fld>
            <a:endParaRPr lang="en-US"/>
          </a:p>
        </p:txBody>
      </p:sp>
    </p:spTree>
    <p:extLst>
      <p:ext uri="{BB962C8B-B14F-4D97-AF65-F5344CB8AC3E}">
        <p14:creationId xmlns:p14="http://schemas.microsoft.com/office/powerpoint/2010/main" val="4215288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dobe Gothic Std B" pitchFamily="34" charset="-128"/>
                <a:ea typeface="Adobe Gothic Std B" pitchFamily="34" charset="-128"/>
              </a:rPr>
              <a:t>Left with a view that the form or order is unimportant.</a:t>
            </a:r>
          </a:p>
          <a:p>
            <a:endParaRPr lang="en-US" dirty="0"/>
          </a:p>
        </p:txBody>
      </p:sp>
      <p:sp>
        <p:nvSpPr>
          <p:cNvPr id="4" name="Slide Number Placeholder 3"/>
          <p:cNvSpPr>
            <a:spLocks noGrp="1"/>
          </p:cNvSpPr>
          <p:nvPr>
            <p:ph type="sldNum" sz="quarter" idx="5"/>
          </p:nvPr>
        </p:nvSpPr>
        <p:spPr/>
        <p:txBody>
          <a:bodyPr/>
          <a:lstStyle/>
          <a:p>
            <a:fld id="{24063CC1-06C5-4FF6-92FE-F6B0CACE9A77}" type="slidenum">
              <a:rPr lang="en-US" smtClean="0"/>
              <a:t>6</a:t>
            </a:fld>
            <a:endParaRPr lang="en-US"/>
          </a:p>
        </p:txBody>
      </p:sp>
    </p:spTree>
    <p:extLst>
      <p:ext uri="{BB962C8B-B14F-4D97-AF65-F5344CB8AC3E}">
        <p14:creationId xmlns:p14="http://schemas.microsoft.com/office/powerpoint/2010/main" val="2265664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63CC1-06C5-4FF6-92FE-F6B0CACE9A77}" type="slidenum">
              <a:rPr lang="en-US" smtClean="0"/>
              <a:t>11</a:t>
            </a:fld>
            <a:endParaRPr lang="en-US"/>
          </a:p>
        </p:txBody>
      </p:sp>
    </p:spTree>
    <p:extLst>
      <p:ext uri="{BB962C8B-B14F-4D97-AF65-F5344CB8AC3E}">
        <p14:creationId xmlns:p14="http://schemas.microsoft.com/office/powerpoint/2010/main" val="3551239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63CC1-06C5-4FF6-92FE-F6B0CACE9A77}" type="slidenum">
              <a:rPr lang="en-US" smtClean="0"/>
              <a:t>16</a:t>
            </a:fld>
            <a:endParaRPr lang="en-US"/>
          </a:p>
        </p:txBody>
      </p:sp>
    </p:spTree>
    <p:extLst>
      <p:ext uri="{BB962C8B-B14F-4D97-AF65-F5344CB8AC3E}">
        <p14:creationId xmlns:p14="http://schemas.microsoft.com/office/powerpoint/2010/main" val="3284790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Clr>
                <a:schemeClr val="accent3">
                  <a:lumMod val="50000"/>
                </a:schemeClr>
              </a:buClr>
              <a:buSzPct val="110000"/>
              <a:buFont typeface="Arial" pitchFamily="34" charset="0"/>
              <a:buChar char="•"/>
            </a:pPr>
            <a:r>
              <a:rPr lang="en-US" sz="2400" b="1" dirty="0">
                <a:latin typeface="Adobe Gothic Std B" pitchFamily="34" charset="-128"/>
                <a:ea typeface="Adobe Gothic Std B" pitchFamily="34" charset="-128"/>
              </a:rPr>
              <a:t>How? </a:t>
            </a:r>
            <a:r>
              <a:rPr lang="en-US" b="1" dirty="0">
                <a:solidFill>
                  <a:schemeClr val="accent3">
                    <a:lumMod val="50000"/>
                  </a:schemeClr>
                </a:solidFill>
                <a:latin typeface="Adobe Gothic Std B" pitchFamily="34" charset="-128"/>
                <a:ea typeface="Adobe Gothic Std B" pitchFamily="34" charset="-128"/>
              </a:rPr>
              <a:t>(Galatians 3:1-5)</a:t>
            </a:r>
          </a:p>
          <a:p>
            <a:endParaRPr lang="en-US" dirty="0"/>
          </a:p>
        </p:txBody>
      </p:sp>
      <p:sp>
        <p:nvSpPr>
          <p:cNvPr id="4" name="Slide Number Placeholder 3"/>
          <p:cNvSpPr>
            <a:spLocks noGrp="1"/>
          </p:cNvSpPr>
          <p:nvPr>
            <p:ph type="sldNum" sz="quarter" idx="5"/>
          </p:nvPr>
        </p:nvSpPr>
        <p:spPr/>
        <p:txBody>
          <a:bodyPr/>
          <a:lstStyle/>
          <a:p>
            <a:fld id="{24063CC1-06C5-4FF6-92FE-F6B0CACE9A77}" type="slidenum">
              <a:rPr lang="en-US" smtClean="0"/>
              <a:t>19</a:t>
            </a:fld>
            <a:endParaRPr lang="en-US"/>
          </a:p>
        </p:txBody>
      </p:sp>
    </p:spTree>
    <p:extLst>
      <p:ext uri="{BB962C8B-B14F-4D97-AF65-F5344CB8AC3E}">
        <p14:creationId xmlns:p14="http://schemas.microsoft.com/office/powerpoint/2010/main" val="3769909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63CC1-06C5-4FF6-92FE-F6B0CACE9A77}" type="slidenum">
              <a:rPr lang="en-US" smtClean="0"/>
              <a:t>37</a:t>
            </a:fld>
            <a:endParaRPr lang="en-US"/>
          </a:p>
        </p:txBody>
      </p:sp>
    </p:spTree>
    <p:extLst>
      <p:ext uri="{BB962C8B-B14F-4D97-AF65-F5344CB8AC3E}">
        <p14:creationId xmlns:p14="http://schemas.microsoft.com/office/powerpoint/2010/main" val="2630643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107340819"/>
      </p:ext>
    </p:extLst>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1004162068"/>
      </p:ext>
    </p:extLst>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2722694625"/>
      </p:ext>
    </p:extLst>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362966973"/>
      </p:ext>
    </p:extLst>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4126278829"/>
      </p:ext>
    </p:extLst>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2419490630"/>
      </p:ext>
    </p:extLst>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3892400852"/>
      </p:ext>
    </p:extLst>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3699405934"/>
      </p:ext>
    </p:extLst>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1873925647"/>
      </p:ext>
    </p:extLst>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816152638"/>
      </p:ext>
    </p:extLst>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973DDD-0D29-4FA1-9777-3238849707F4}" type="datetimeFigureOut">
              <a:rPr lang="en-US" smtClean="0"/>
              <a:t>3/8/2020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618BC7-CC82-4E18-9FA4-8BB0D0756BC3}" type="slidenum">
              <a:rPr lang="en-US" smtClean="0"/>
              <a:t>‹#›</a:t>
            </a:fld>
            <a:endParaRPr lang="en-US" dirty="0"/>
          </a:p>
        </p:txBody>
      </p:sp>
    </p:spTree>
    <p:extLst>
      <p:ext uri="{BB962C8B-B14F-4D97-AF65-F5344CB8AC3E}">
        <p14:creationId xmlns:p14="http://schemas.microsoft.com/office/powerpoint/2010/main" val="2473686545"/>
      </p:ext>
    </p:extLst>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973DDD-0D29-4FA1-9777-3238849707F4}" type="datetimeFigureOut">
              <a:rPr lang="en-US" smtClean="0"/>
              <a:t>3/8/2020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618BC7-CC82-4E18-9FA4-8BB0D0756BC3}" type="slidenum">
              <a:rPr lang="en-US" smtClean="0"/>
              <a:t>‹#›</a:t>
            </a:fld>
            <a:endParaRPr lang="en-US" dirty="0"/>
          </a:p>
        </p:txBody>
      </p:sp>
    </p:spTree>
    <p:extLst>
      <p:ext uri="{BB962C8B-B14F-4D97-AF65-F5344CB8AC3E}">
        <p14:creationId xmlns:p14="http://schemas.microsoft.com/office/powerpoint/2010/main" val="187327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trellis">
          <a:fgClr>
            <a:schemeClr val="accent6">
              <a:lumMod val="50000"/>
            </a:schemeClr>
          </a:fgClr>
          <a:bgClr>
            <a:schemeClr val="accent2"/>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0" y="1287542"/>
            <a:ext cx="9144000" cy="2666636"/>
          </a:xfrm>
        </p:spPr>
        <p:txBody>
          <a:bodyPr>
            <a:normAutofit fontScale="90000"/>
          </a:bodyPr>
          <a:lstStyle/>
          <a:p>
            <a:r>
              <a:rPr lang="en-US" b="1" dirty="0">
                <a:ln w="19050">
                  <a:solidFill>
                    <a:sysClr val="windowText" lastClr="000000"/>
                  </a:solidFill>
                </a:ln>
                <a:solidFill>
                  <a:schemeClr val="accent4">
                    <a:lumMod val="40000"/>
                    <a:lumOff val="60000"/>
                  </a:schemeClr>
                </a:solidFill>
                <a:effectLst>
                  <a:outerShdw blurRad="50800" dist="38100" dir="2700000" algn="tl" rotWithShape="0">
                    <a:prstClr val="black">
                      <a:alpha val="40000"/>
                    </a:prst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Finding the </a:t>
            </a:r>
            <a:br>
              <a:rPr lang="en-US" b="1" dirty="0">
                <a:ln w="19050">
                  <a:solidFill>
                    <a:sysClr val="windowText" lastClr="000000"/>
                  </a:solidFill>
                </a:ln>
                <a:solidFill>
                  <a:schemeClr val="accent4">
                    <a:lumMod val="40000"/>
                    <a:lumOff val="60000"/>
                  </a:schemeClr>
                </a:solidFill>
                <a:effectLst>
                  <a:outerShdw blurRad="50800" dist="38100" dir="2700000" algn="tl" rotWithShape="0">
                    <a:prstClr val="black">
                      <a:alpha val="40000"/>
                    </a:prst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US" b="1" dirty="0">
                <a:ln w="19050">
                  <a:solidFill>
                    <a:sysClr val="windowText" lastClr="000000"/>
                  </a:solidFill>
                </a:ln>
                <a:solidFill>
                  <a:schemeClr val="accent4">
                    <a:lumMod val="40000"/>
                    <a:lumOff val="60000"/>
                  </a:schemeClr>
                </a:solidFill>
                <a:effectLst>
                  <a:outerShdw blurRad="50800" dist="38100" dir="2700000" algn="tl" rotWithShape="0">
                    <a:prstClr val="black">
                      <a:alpha val="40000"/>
                    </a:prst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First Century Church</a:t>
            </a:r>
            <a:br>
              <a:rPr lang="en-US" b="1" dirty="0">
                <a:ln w="19050">
                  <a:solidFill>
                    <a:sysClr val="windowText" lastClr="000000"/>
                  </a:solidFill>
                </a:ln>
                <a:solidFill>
                  <a:schemeClr val="accent4">
                    <a:lumMod val="40000"/>
                    <a:lumOff val="60000"/>
                  </a:schemeClr>
                </a:solidFill>
                <a:effectLst>
                  <a:outerShdw blurRad="50800" dist="38100" dir="2700000" algn="tl" rotWithShape="0">
                    <a:prstClr val="black">
                      <a:alpha val="40000"/>
                    </a:prst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US" b="1" dirty="0">
                <a:ln w="19050">
                  <a:solidFill>
                    <a:sysClr val="windowText" lastClr="000000"/>
                  </a:solidFill>
                </a:ln>
                <a:solidFill>
                  <a:schemeClr val="accent4">
                    <a:lumMod val="40000"/>
                    <a:lumOff val="60000"/>
                  </a:schemeClr>
                </a:solidFill>
                <a:effectLst>
                  <a:outerShdw blurRad="50800" dist="38100" dir="2700000" algn="tl" rotWithShape="0">
                    <a:prstClr val="black">
                      <a:alpha val="40000"/>
                    </a:prst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in the </a:t>
            </a:r>
            <a:br>
              <a:rPr lang="en-US" b="1" dirty="0">
                <a:ln w="19050">
                  <a:solidFill>
                    <a:sysClr val="windowText" lastClr="000000"/>
                  </a:solidFill>
                </a:ln>
                <a:solidFill>
                  <a:schemeClr val="accent4">
                    <a:lumMod val="40000"/>
                    <a:lumOff val="60000"/>
                  </a:schemeClr>
                </a:solidFill>
                <a:effectLst>
                  <a:outerShdw blurRad="50800" dist="38100" dir="2700000" algn="tl" rotWithShape="0">
                    <a:prstClr val="black">
                      <a:alpha val="40000"/>
                    </a:prst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US" b="1" dirty="0">
                <a:ln w="19050">
                  <a:solidFill>
                    <a:sysClr val="windowText" lastClr="000000"/>
                  </a:solidFill>
                </a:ln>
                <a:solidFill>
                  <a:schemeClr val="accent4">
                    <a:lumMod val="40000"/>
                    <a:lumOff val="60000"/>
                  </a:schemeClr>
                </a:solidFill>
                <a:effectLst>
                  <a:outerShdw blurRad="50800" dist="38100" dir="2700000" algn="tl" rotWithShape="0">
                    <a:prstClr val="black">
                      <a:alpha val="40000"/>
                    </a:prstClr>
                  </a:outerShdw>
                </a:effectLst>
                <a:latin typeface="Microsoft Sans Serif" panose="020B0604020202020204" pitchFamily="34" charset="0"/>
                <a:ea typeface="Microsoft Sans Serif" panose="020B0604020202020204" pitchFamily="34" charset="0"/>
                <a:cs typeface="Microsoft Sans Serif" panose="020B0604020202020204" pitchFamily="34" charset="0"/>
              </a:rPr>
              <a:t>Twenty First Century</a:t>
            </a:r>
          </a:p>
        </p:txBody>
      </p:sp>
      <p:sp>
        <p:nvSpPr>
          <p:cNvPr id="3" name="Rectangle 2">
            <a:extLst>
              <a:ext uri="{FF2B5EF4-FFF2-40B4-BE49-F238E27FC236}">
                <a16:creationId xmlns:a16="http://schemas.microsoft.com/office/drawing/2014/main" id="{5A9463ED-B70D-4B99-9CF1-42593E1EFADD}"/>
              </a:ext>
            </a:extLst>
          </p:cNvPr>
          <p:cNvSpPr/>
          <p:nvPr/>
        </p:nvSpPr>
        <p:spPr>
          <a:xfrm>
            <a:off x="825367" y="4466724"/>
            <a:ext cx="7493267" cy="8518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latin typeface="Microsoft Sans Serif" panose="020B0604020202020204" pitchFamily="34" charset="0"/>
                <a:ea typeface="Microsoft Sans Serif" panose="020B0604020202020204" pitchFamily="34" charset="0"/>
                <a:cs typeface="Microsoft Sans Serif" panose="020B0604020202020204" pitchFamily="34" charset="0"/>
              </a:rPr>
              <a:t>Should The Twenty First Century Church Do</a:t>
            </a:r>
          </a:p>
          <a:p>
            <a:pPr algn="ctr"/>
            <a:r>
              <a:rPr lang="en-US" sz="2700" dirty="0">
                <a:latin typeface="Microsoft Sans Serif" panose="020B0604020202020204" pitchFamily="34" charset="0"/>
                <a:ea typeface="Microsoft Sans Serif" panose="020B0604020202020204" pitchFamily="34" charset="0"/>
                <a:cs typeface="Microsoft Sans Serif" panose="020B0604020202020204" pitchFamily="34" charset="0"/>
              </a:rPr>
              <a:t>What The First Century Church Did?</a:t>
            </a:r>
          </a:p>
        </p:txBody>
      </p:sp>
    </p:spTree>
    <p:extLst>
      <p:ext uri="{BB962C8B-B14F-4D97-AF65-F5344CB8AC3E}">
        <p14:creationId xmlns:p14="http://schemas.microsoft.com/office/powerpoint/2010/main" val="2475805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24384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2667000"/>
            <a:ext cx="8229600" cy="3459163"/>
          </a:xfrm>
        </p:spPr>
        <p:txBody>
          <a:bodyPr>
            <a:normAutofit fontScale="92500" lnSpcReduction="10000"/>
          </a:bodyPr>
          <a:lstStyle/>
          <a:p>
            <a:pPr>
              <a:buClr>
                <a:schemeClr val="bg2">
                  <a:lumMod val="25000"/>
                </a:schemeClr>
              </a:buClr>
              <a:buSzPct val="110000"/>
            </a:pPr>
            <a:r>
              <a:rPr lang="en-US" dirty="0"/>
              <a:t>Our responsibility is to speak what the Bible speaks.</a:t>
            </a:r>
          </a:p>
          <a:p>
            <a:pPr lvl="1">
              <a:buClr>
                <a:schemeClr val="bg2">
                  <a:lumMod val="25000"/>
                </a:schemeClr>
              </a:buClr>
              <a:buSzPct val="110000"/>
              <a:buFont typeface="Arial" pitchFamily="34" charset="0"/>
              <a:buChar char="•"/>
            </a:pPr>
            <a:r>
              <a:rPr lang="en-US" dirty="0"/>
              <a:t>If anyone speaks, </a:t>
            </a:r>
            <a:r>
              <a:rPr lang="en-US" b="1" dirty="0"/>
              <a:t>let him speak as the oracles of God</a:t>
            </a:r>
            <a:r>
              <a:rPr lang="en-US" dirty="0"/>
              <a:t>. If anyone ministers, let him do it as with the ability which God supplies, that in all things God may be glorified through Jesus Christ, to whom belong the glory and the dominion forever and ever.                      </a:t>
            </a:r>
            <a:r>
              <a:rPr lang="en-US" dirty="0">
                <a:solidFill>
                  <a:schemeClr val="accent3">
                    <a:lumMod val="50000"/>
                  </a:schemeClr>
                </a:solidFill>
              </a:rPr>
              <a:t>(1 Peter 4:11)</a:t>
            </a:r>
          </a:p>
        </p:txBody>
      </p:sp>
      <p:sp>
        <p:nvSpPr>
          <p:cNvPr id="5" name="Oval 4"/>
          <p:cNvSpPr/>
          <p:nvPr/>
        </p:nvSpPr>
        <p:spPr>
          <a:xfrm>
            <a:off x="24437" y="-3342"/>
            <a:ext cx="9138025" cy="1374948"/>
          </a:xfrm>
          <a:custGeom>
            <a:avLst/>
            <a:gdLst>
              <a:gd name="connsiteX0" fmla="*/ 0 w 8305800"/>
              <a:gd name="connsiteY0" fmla="*/ 1485900 h 2971800"/>
              <a:gd name="connsiteX1" fmla="*/ 4152900 w 8305800"/>
              <a:gd name="connsiteY1" fmla="*/ 0 h 2971800"/>
              <a:gd name="connsiteX2" fmla="*/ 8305800 w 8305800"/>
              <a:gd name="connsiteY2" fmla="*/ 1485900 h 2971800"/>
              <a:gd name="connsiteX3" fmla="*/ 4152900 w 8305800"/>
              <a:gd name="connsiteY3" fmla="*/ 2971800 h 2971800"/>
              <a:gd name="connsiteX4" fmla="*/ 0 w 8305800"/>
              <a:gd name="connsiteY4" fmla="*/ 1485900 h 2971800"/>
              <a:gd name="connsiteX0" fmla="*/ 103 w 8305903"/>
              <a:gd name="connsiteY0" fmla="*/ 354335 h 1840235"/>
              <a:gd name="connsiteX1" fmla="*/ 4058735 w 8305903"/>
              <a:gd name="connsiteY1" fmla="*/ 395578 h 1840235"/>
              <a:gd name="connsiteX2" fmla="*/ 8305903 w 8305903"/>
              <a:gd name="connsiteY2" fmla="*/ 354335 h 1840235"/>
              <a:gd name="connsiteX3" fmla="*/ 4153003 w 8305903"/>
              <a:gd name="connsiteY3" fmla="*/ 1840235 h 1840235"/>
              <a:gd name="connsiteX4" fmla="*/ 103 w 8305903"/>
              <a:gd name="connsiteY4" fmla="*/ 354335 h 1840235"/>
              <a:gd name="connsiteX0" fmla="*/ 49 w 8305849"/>
              <a:gd name="connsiteY0" fmla="*/ 352351 h 1838251"/>
              <a:gd name="connsiteX1" fmla="*/ 4058681 w 8305849"/>
              <a:gd name="connsiteY1" fmla="*/ 393594 h 1838251"/>
              <a:gd name="connsiteX2" fmla="*/ 8305849 w 8305849"/>
              <a:gd name="connsiteY2" fmla="*/ 352351 h 1838251"/>
              <a:gd name="connsiteX3" fmla="*/ 4152949 w 8305849"/>
              <a:gd name="connsiteY3" fmla="*/ 1838251 h 1838251"/>
              <a:gd name="connsiteX4" fmla="*/ 49 w 8305849"/>
              <a:gd name="connsiteY4" fmla="*/ 352351 h 1838251"/>
              <a:gd name="connsiteX0" fmla="*/ 993 w 8306793"/>
              <a:gd name="connsiteY0" fmla="*/ 346499 h 1832399"/>
              <a:gd name="connsiteX1" fmla="*/ 4059625 w 8306793"/>
              <a:gd name="connsiteY1" fmla="*/ 387742 h 1832399"/>
              <a:gd name="connsiteX2" fmla="*/ 8306793 w 8306793"/>
              <a:gd name="connsiteY2" fmla="*/ 346499 h 1832399"/>
              <a:gd name="connsiteX3" fmla="*/ 4153893 w 8306793"/>
              <a:gd name="connsiteY3" fmla="*/ 1832399 h 1832399"/>
              <a:gd name="connsiteX4" fmla="*/ 993 w 8306793"/>
              <a:gd name="connsiteY4" fmla="*/ 346499 h 1832399"/>
              <a:gd name="connsiteX0" fmla="*/ 69 w 8277589"/>
              <a:gd name="connsiteY0" fmla="*/ 252444 h 1738974"/>
              <a:gd name="connsiteX1" fmla="*/ 4058701 w 8277589"/>
              <a:gd name="connsiteY1" fmla="*/ 293687 h 1738974"/>
              <a:gd name="connsiteX2" fmla="*/ 8277589 w 8277589"/>
              <a:gd name="connsiteY2" fmla="*/ 384420 h 1738974"/>
              <a:gd name="connsiteX3" fmla="*/ 4152969 w 8277589"/>
              <a:gd name="connsiteY3" fmla="*/ 1738344 h 1738974"/>
              <a:gd name="connsiteX4" fmla="*/ 69 w 8277589"/>
              <a:gd name="connsiteY4" fmla="*/ 252444 h 1738974"/>
              <a:gd name="connsiteX0" fmla="*/ 69 w 8277612"/>
              <a:gd name="connsiteY0" fmla="*/ 101557 h 1588087"/>
              <a:gd name="connsiteX1" fmla="*/ 4058701 w 8277612"/>
              <a:gd name="connsiteY1" fmla="*/ 142800 h 1588087"/>
              <a:gd name="connsiteX2" fmla="*/ 8277589 w 8277612"/>
              <a:gd name="connsiteY2" fmla="*/ 233533 h 1588087"/>
              <a:gd name="connsiteX3" fmla="*/ 4152969 w 8277612"/>
              <a:gd name="connsiteY3" fmla="*/ 1587457 h 1588087"/>
              <a:gd name="connsiteX4" fmla="*/ 69 w 8277612"/>
              <a:gd name="connsiteY4" fmla="*/ 101557 h 1588087"/>
              <a:gd name="connsiteX0" fmla="*/ 3 w 8277546"/>
              <a:gd name="connsiteY0" fmla="*/ 22737 h 1509267"/>
              <a:gd name="connsiteX1" fmla="*/ 4058635 w 8277546"/>
              <a:gd name="connsiteY1" fmla="*/ 63980 h 1509267"/>
              <a:gd name="connsiteX2" fmla="*/ 8277523 w 8277546"/>
              <a:gd name="connsiteY2" fmla="*/ 154713 h 1509267"/>
              <a:gd name="connsiteX3" fmla="*/ 4152903 w 8277546"/>
              <a:gd name="connsiteY3" fmla="*/ 1508637 h 1509267"/>
              <a:gd name="connsiteX4" fmla="*/ 3 w 8277546"/>
              <a:gd name="connsiteY4" fmla="*/ 22737 h 1509267"/>
              <a:gd name="connsiteX0" fmla="*/ 2 w 8298565"/>
              <a:gd name="connsiteY0" fmla="*/ 64976 h 1445800"/>
              <a:gd name="connsiteX1" fmla="*/ 4079654 w 8298565"/>
              <a:gd name="connsiteY1" fmla="*/ 1116 h 1445800"/>
              <a:gd name="connsiteX2" fmla="*/ 8298542 w 8298565"/>
              <a:gd name="connsiteY2" fmla="*/ 91849 h 1445800"/>
              <a:gd name="connsiteX3" fmla="*/ 4173922 w 8298565"/>
              <a:gd name="connsiteY3" fmla="*/ 1445773 h 1445800"/>
              <a:gd name="connsiteX4" fmla="*/ 2 w 8298565"/>
              <a:gd name="connsiteY4" fmla="*/ 64976 h 1445800"/>
              <a:gd name="connsiteX0" fmla="*/ 67 w 8298607"/>
              <a:gd name="connsiteY0" fmla="*/ 100064 h 1480888"/>
              <a:gd name="connsiteX1" fmla="*/ 4079719 w 8298607"/>
              <a:gd name="connsiteY1" fmla="*/ 109776 h 1480888"/>
              <a:gd name="connsiteX2" fmla="*/ 8298607 w 8298607"/>
              <a:gd name="connsiteY2" fmla="*/ 126937 h 1480888"/>
              <a:gd name="connsiteX3" fmla="*/ 4173987 w 8298607"/>
              <a:gd name="connsiteY3" fmla="*/ 1480861 h 1480888"/>
              <a:gd name="connsiteX4" fmla="*/ 67 w 8298607"/>
              <a:gd name="connsiteY4" fmla="*/ 100064 h 1480888"/>
              <a:gd name="connsiteX0" fmla="*/ 366 w 8298906"/>
              <a:gd name="connsiteY0" fmla="*/ 25391 h 1406215"/>
              <a:gd name="connsiteX1" fmla="*/ 4080018 w 8298906"/>
              <a:gd name="connsiteY1" fmla="*/ 35103 h 1406215"/>
              <a:gd name="connsiteX2" fmla="*/ 8298906 w 8298906"/>
              <a:gd name="connsiteY2" fmla="*/ 52264 h 1406215"/>
              <a:gd name="connsiteX3" fmla="*/ 4174286 w 8298906"/>
              <a:gd name="connsiteY3" fmla="*/ 1406188 h 1406215"/>
              <a:gd name="connsiteX4" fmla="*/ 366 w 8298906"/>
              <a:gd name="connsiteY4" fmla="*/ 25391 h 1406215"/>
              <a:gd name="connsiteX0" fmla="*/ 366 w 8298906"/>
              <a:gd name="connsiteY0" fmla="*/ 25391 h 1406215"/>
              <a:gd name="connsiteX1" fmla="*/ 4080018 w 8298906"/>
              <a:gd name="connsiteY1" fmla="*/ 35103 h 1406215"/>
              <a:gd name="connsiteX2" fmla="*/ 8298906 w 8298906"/>
              <a:gd name="connsiteY2" fmla="*/ 52264 h 1406215"/>
              <a:gd name="connsiteX3" fmla="*/ 4174286 w 8298906"/>
              <a:gd name="connsiteY3" fmla="*/ 1406188 h 1406215"/>
              <a:gd name="connsiteX4" fmla="*/ 366 w 8298906"/>
              <a:gd name="connsiteY4" fmla="*/ 25391 h 1406215"/>
              <a:gd name="connsiteX0" fmla="*/ 365 w 8309416"/>
              <a:gd name="connsiteY0" fmla="*/ 19139 h 1442155"/>
              <a:gd name="connsiteX1" fmla="*/ 4090528 w 8309416"/>
              <a:gd name="connsiteY1" fmla="*/ 70892 h 1442155"/>
              <a:gd name="connsiteX2" fmla="*/ 8309416 w 8309416"/>
              <a:gd name="connsiteY2" fmla="*/ 88053 h 1442155"/>
              <a:gd name="connsiteX3" fmla="*/ 4184796 w 8309416"/>
              <a:gd name="connsiteY3" fmla="*/ 1441977 h 1442155"/>
              <a:gd name="connsiteX4" fmla="*/ 365 w 8309416"/>
              <a:gd name="connsiteY4" fmla="*/ 19139 h 1442155"/>
              <a:gd name="connsiteX0" fmla="*/ 8 w 8309059"/>
              <a:gd name="connsiteY0" fmla="*/ 194031 h 1617047"/>
              <a:gd name="connsiteX1" fmla="*/ 4090171 w 8309059"/>
              <a:gd name="connsiteY1" fmla="*/ 245784 h 1617047"/>
              <a:gd name="connsiteX2" fmla="*/ 8309059 w 8309059"/>
              <a:gd name="connsiteY2" fmla="*/ 262945 h 1617047"/>
              <a:gd name="connsiteX3" fmla="*/ 4184439 w 8309059"/>
              <a:gd name="connsiteY3" fmla="*/ 1616869 h 1617047"/>
              <a:gd name="connsiteX4" fmla="*/ 8 w 8309059"/>
              <a:gd name="connsiteY4" fmla="*/ 194031 h 1617047"/>
              <a:gd name="connsiteX0" fmla="*/ 67 w 8309118"/>
              <a:gd name="connsiteY0" fmla="*/ 101038 h 1524054"/>
              <a:gd name="connsiteX1" fmla="*/ 4090230 w 8309118"/>
              <a:gd name="connsiteY1" fmla="*/ 152791 h 1524054"/>
              <a:gd name="connsiteX2" fmla="*/ 8309118 w 8309118"/>
              <a:gd name="connsiteY2" fmla="*/ 169952 h 1524054"/>
              <a:gd name="connsiteX3" fmla="*/ 4184498 w 8309118"/>
              <a:gd name="connsiteY3" fmla="*/ 1523876 h 1524054"/>
              <a:gd name="connsiteX4" fmla="*/ 67 w 8309118"/>
              <a:gd name="connsiteY4" fmla="*/ 101038 h 1524054"/>
              <a:gd name="connsiteX0" fmla="*/ 16498 w 8325549"/>
              <a:gd name="connsiteY0" fmla="*/ 92 h 1423108"/>
              <a:gd name="connsiteX1" fmla="*/ 4106661 w 8325549"/>
              <a:gd name="connsiteY1" fmla="*/ 51845 h 1423108"/>
              <a:gd name="connsiteX2" fmla="*/ 8325549 w 8325549"/>
              <a:gd name="connsiteY2" fmla="*/ 69006 h 1423108"/>
              <a:gd name="connsiteX3" fmla="*/ 4200929 w 8325549"/>
              <a:gd name="connsiteY3" fmla="*/ 1422930 h 1423108"/>
              <a:gd name="connsiteX4" fmla="*/ 16498 w 8325549"/>
              <a:gd name="connsiteY4" fmla="*/ 92 h 1423108"/>
              <a:gd name="connsiteX0" fmla="*/ 16498 w 8363732"/>
              <a:gd name="connsiteY0" fmla="*/ 92 h 1423002"/>
              <a:gd name="connsiteX1" fmla="*/ 4106661 w 8363732"/>
              <a:gd name="connsiteY1" fmla="*/ 51845 h 1423002"/>
              <a:gd name="connsiteX2" fmla="*/ 8325549 w 8363732"/>
              <a:gd name="connsiteY2" fmla="*/ 69006 h 1423002"/>
              <a:gd name="connsiteX3" fmla="*/ 4200929 w 8363732"/>
              <a:gd name="connsiteY3" fmla="*/ 1422930 h 1423002"/>
              <a:gd name="connsiteX4" fmla="*/ 16498 w 8363732"/>
              <a:gd name="connsiteY4" fmla="*/ 92 h 1423002"/>
              <a:gd name="connsiteX0" fmla="*/ 14762 w 8825292"/>
              <a:gd name="connsiteY0" fmla="*/ 11337 h 1371113"/>
              <a:gd name="connsiteX1" fmla="*/ 4567381 w 8825292"/>
              <a:gd name="connsiteY1" fmla="*/ 28 h 1371113"/>
              <a:gd name="connsiteX2" fmla="*/ 8786269 w 8825292"/>
              <a:gd name="connsiteY2" fmla="*/ 17189 h 1371113"/>
              <a:gd name="connsiteX3" fmla="*/ 4661649 w 8825292"/>
              <a:gd name="connsiteY3" fmla="*/ 1371113 h 1371113"/>
              <a:gd name="connsiteX4" fmla="*/ 14762 w 8825292"/>
              <a:gd name="connsiteY4" fmla="*/ 11337 h 1371113"/>
              <a:gd name="connsiteX0" fmla="*/ 14973 w 9138025"/>
              <a:gd name="connsiteY0" fmla="*/ 15169 h 1374948"/>
              <a:gd name="connsiteX1" fmla="*/ 4567592 w 9138025"/>
              <a:gd name="connsiteY1" fmla="*/ 3860 h 1374948"/>
              <a:gd name="connsiteX2" fmla="*/ 9101790 w 9138025"/>
              <a:gd name="connsiteY2" fmla="*/ 0 h 1374948"/>
              <a:gd name="connsiteX3" fmla="*/ 4661860 w 9138025"/>
              <a:gd name="connsiteY3" fmla="*/ 1374945 h 1374948"/>
              <a:gd name="connsiteX4" fmla="*/ 14973 w 9138025"/>
              <a:gd name="connsiteY4" fmla="*/ 15169 h 137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025" h="1374948">
                <a:moveTo>
                  <a:pt x="14973" y="15169"/>
                </a:moveTo>
                <a:cubicBezTo>
                  <a:pt x="283041" y="28394"/>
                  <a:pt x="3053123" y="6388"/>
                  <a:pt x="4567592" y="3860"/>
                </a:cubicBezTo>
                <a:lnTo>
                  <a:pt x="9101790" y="0"/>
                </a:lnTo>
                <a:cubicBezTo>
                  <a:pt x="9522203" y="11343"/>
                  <a:pt x="6176329" y="1372417"/>
                  <a:pt x="4661860" y="1374945"/>
                </a:cubicBezTo>
                <a:cubicBezTo>
                  <a:pt x="3147391" y="1377473"/>
                  <a:pt x="-253095" y="1944"/>
                  <a:pt x="14973" y="15169"/>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228600"/>
            <a:ext cx="8839200" cy="2087562"/>
          </a:xfrm>
        </p:spPr>
        <p:txBody>
          <a:bodyPr>
            <a:normAutofit fontScale="90000"/>
          </a:bodyPr>
          <a:lstStyle/>
          <a:p>
            <a:r>
              <a:rPr lang="en-US" sz="3200" dirty="0">
                <a:solidFill>
                  <a:schemeClr val="bg1"/>
                </a:solidFill>
              </a:rPr>
              <a:t>All Scripture is given by inspiration of God, and is profitable for doctrine, for reproof, for correction, for instruction in righteousness, that the man of God may be complete, thoroughly equipped for every good work.                                                                               (2 Timothy 3:16-17)</a:t>
            </a:r>
          </a:p>
        </p:txBody>
      </p:sp>
    </p:spTree>
    <p:extLst>
      <p:ext uri="{BB962C8B-B14F-4D97-AF65-F5344CB8AC3E}">
        <p14:creationId xmlns:p14="http://schemas.microsoft.com/office/powerpoint/2010/main" val="42296500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10668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0"/>
            <a:ext cx="8839200" cy="1219200"/>
          </a:xfrm>
        </p:spPr>
        <p:txBody>
          <a:bodyPr>
            <a:normAutofit/>
          </a:bodyPr>
          <a:lstStyle/>
          <a:p>
            <a:r>
              <a:rPr lang="en-US" sz="3200" dirty="0">
                <a:solidFill>
                  <a:schemeClr val="bg1"/>
                </a:solidFill>
              </a:rPr>
              <a:t>“Speak As The Oracles Of God” (1 Pet. 4:11)</a:t>
            </a:r>
          </a:p>
        </p:txBody>
      </p:sp>
      <p:sp>
        <p:nvSpPr>
          <p:cNvPr id="8" name="Content Placeholder 7"/>
          <p:cNvSpPr>
            <a:spLocks noGrp="1"/>
          </p:cNvSpPr>
          <p:nvPr>
            <p:ph idx="1"/>
          </p:nvPr>
        </p:nvSpPr>
        <p:spPr>
          <a:xfrm>
            <a:off x="457200" y="5105400"/>
            <a:ext cx="8229600" cy="1173163"/>
          </a:xfrm>
        </p:spPr>
        <p:txBody>
          <a:bodyPr>
            <a:normAutofit fontScale="92500"/>
          </a:bodyPr>
          <a:lstStyle/>
          <a:p>
            <a:pPr marL="0" indent="0">
              <a:buNone/>
            </a:pPr>
            <a:r>
              <a:rPr lang="en-US" b="1" dirty="0">
                <a:latin typeface="Adobe Gothic Std B" pitchFamily="34" charset="-128"/>
                <a:ea typeface="Adobe Gothic Std B" pitchFamily="34" charset="-128"/>
              </a:rPr>
              <a:t>The Purpose Of This Lesson Is To Examine These Attitudes In Light Of The Scriptures.</a:t>
            </a:r>
          </a:p>
        </p:txBody>
      </p:sp>
      <p:sp>
        <p:nvSpPr>
          <p:cNvPr id="9" name="Rectangle 8"/>
          <p:cNvSpPr/>
          <p:nvPr/>
        </p:nvSpPr>
        <p:spPr>
          <a:xfrm>
            <a:off x="0" y="1219200"/>
            <a:ext cx="9144000" cy="1524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10" name="Oval 9"/>
          <p:cNvSpPr/>
          <p:nvPr/>
        </p:nvSpPr>
        <p:spPr>
          <a:xfrm>
            <a:off x="4114800" y="1371600"/>
            <a:ext cx="4876800" cy="32766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To Some,</a:t>
            </a:r>
          </a:p>
          <a:p>
            <a:pPr algn="ctr"/>
            <a:r>
              <a:rPr lang="en-US" sz="2800" dirty="0"/>
              <a:t>This Means The Scriptures Constitute </a:t>
            </a:r>
          </a:p>
          <a:p>
            <a:pPr algn="ctr"/>
            <a:r>
              <a:rPr lang="en-US" sz="2800" dirty="0"/>
              <a:t>A “Blue Print,” or                  A “Pattern”</a:t>
            </a:r>
          </a:p>
          <a:p>
            <a:pPr algn="ctr"/>
            <a:r>
              <a:rPr lang="en-US" sz="2800" dirty="0"/>
              <a:t>To Be Followed.</a:t>
            </a:r>
          </a:p>
        </p:txBody>
      </p:sp>
      <p:sp>
        <p:nvSpPr>
          <p:cNvPr id="7" name="Rectangle 6"/>
          <p:cNvSpPr/>
          <p:nvPr/>
        </p:nvSpPr>
        <p:spPr>
          <a:xfrm>
            <a:off x="457200" y="1524000"/>
            <a:ext cx="3581400" cy="27432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To Some,                               This Means                       The Scriptures                     Are Only Studied          For The “Spirit”             Of The Letter.</a:t>
            </a:r>
          </a:p>
        </p:txBody>
      </p:sp>
    </p:spTree>
    <p:extLst>
      <p:ext uri="{BB962C8B-B14F-4D97-AF65-F5344CB8AC3E}">
        <p14:creationId xmlns:p14="http://schemas.microsoft.com/office/powerpoint/2010/main" val="3363071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val 3"/>
          <p:cNvSpPr/>
          <p:nvPr/>
        </p:nvSpPr>
        <p:spPr>
          <a:xfrm>
            <a:off x="-990600" y="-533400"/>
            <a:ext cx="2514600" cy="24384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457201"/>
            <a:ext cx="9144000" cy="1219200"/>
          </a:xfrm>
          <a:solidFill>
            <a:schemeClr val="bg2">
              <a:lumMod val="10000"/>
            </a:schemeClr>
          </a:solidFill>
        </p:spPr>
        <p:txBody>
          <a:bodyPr>
            <a:normAutofit/>
          </a:bodyPr>
          <a:lstStyle/>
          <a:p>
            <a:r>
              <a:rPr lang="en-US" sz="3600" b="1" dirty="0">
                <a:solidFill>
                  <a:schemeClr val="bg1"/>
                </a:solidFill>
                <a:latin typeface="Adobe Gothic Std B" pitchFamily="34" charset="-128"/>
                <a:ea typeface="Adobe Gothic Std B" pitchFamily="34" charset="-128"/>
              </a:rPr>
              <a:t>Must We Do What The </a:t>
            </a:r>
            <a:br>
              <a:rPr lang="en-US" sz="3600" b="1" dirty="0">
                <a:solidFill>
                  <a:schemeClr val="bg1"/>
                </a:solidFill>
                <a:latin typeface="Adobe Gothic Std B" pitchFamily="34" charset="-128"/>
                <a:ea typeface="Adobe Gothic Std B" pitchFamily="34" charset="-128"/>
              </a:rPr>
            </a:br>
            <a:r>
              <a:rPr lang="en-US" sz="3600" b="1" dirty="0">
                <a:solidFill>
                  <a:schemeClr val="bg1"/>
                </a:solidFill>
                <a:latin typeface="Adobe Gothic Std B" pitchFamily="34" charset="-128"/>
                <a:ea typeface="Adobe Gothic Std B" pitchFamily="34" charset="-128"/>
              </a:rPr>
              <a:t>New Testament Church Did?</a:t>
            </a:r>
          </a:p>
        </p:txBody>
      </p:sp>
      <p:sp>
        <p:nvSpPr>
          <p:cNvPr id="5" name="TextBox 4"/>
          <p:cNvSpPr txBox="1"/>
          <p:nvPr/>
        </p:nvSpPr>
        <p:spPr>
          <a:xfrm>
            <a:off x="1143000" y="2369403"/>
            <a:ext cx="7696200" cy="1384995"/>
          </a:xfrm>
          <a:prstGeom prst="rect">
            <a:avLst/>
          </a:prstGeom>
          <a:noFill/>
        </p:spPr>
        <p:txBody>
          <a:bodyPr wrap="square" rtlCol="0">
            <a:spAutoFit/>
          </a:bodyPr>
          <a:lstStyle/>
          <a:p>
            <a:r>
              <a:rPr lang="en-US" sz="2800" dirty="0">
                <a:latin typeface="Adobe Gothic Std B" pitchFamily="34" charset="-128"/>
                <a:ea typeface="Adobe Gothic Std B" pitchFamily="34" charset="-128"/>
              </a:rPr>
              <a:t>Did the NT church under the oversight of the apostles establish examples for us to follow today?</a:t>
            </a:r>
          </a:p>
        </p:txBody>
      </p:sp>
      <p:sp>
        <p:nvSpPr>
          <p:cNvPr id="6" name="TextBox 5"/>
          <p:cNvSpPr txBox="1"/>
          <p:nvPr/>
        </p:nvSpPr>
        <p:spPr>
          <a:xfrm>
            <a:off x="1143000" y="4151293"/>
            <a:ext cx="7696200" cy="954107"/>
          </a:xfrm>
          <a:prstGeom prst="rect">
            <a:avLst/>
          </a:prstGeom>
          <a:noFill/>
        </p:spPr>
        <p:txBody>
          <a:bodyPr wrap="square" rtlCol="0">
            <a:spAutoFit/>
          </a:bodyPr>
          <a:lstStyle/>
          <a:p>
            <a:r>
              <a:rPr lang="en-US" sz="2800" dirty="0">
                <a:latin typeface="Adobe Gothic Std B" pitchFamily="34" charset="-128"/>
                <a:ea typeface="Adobe Gothic Std B" pitchFamily="34" charset="-128"/>
              </a:rPr>
              <a:t>Do NT examples establish universal practices for the church today?</a:t>
            </a:r>
          </a:p>
        </p:txBody>
      </p:sp>
      <p:sp>
        <p:nvSpPr>
          <p:cNvPr id="7" name="Oval 6"/>
          <p:cNvSpPr/>
          <p:nvPr/>
        </p:nvSpPr>
        <p:spPr>
          <a:xfrm>
            <a:off x="685800" y="259080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697706" y="437269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277799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6605588" y="2743200"/>
            <a:ext cx="2438400" cy="1938992"/>
          </a:xfrm>
          <a:prstGeom prst="rect">
            <a:avLst/>
          </a:prstGeom>
          <a:noFill/>
          <a:ln w="38100">
            <a:solidFill>
              <a:schemeClr val="accent2">
                <a:lumMod val="50000"/>
              </a:schemeClr>
            </a:solidFill>
          </a:ln>
        </p:spPr>
        <p:txBody>
          <a:bodyPr wrap="square" rtlCol="0">
            <a:spAutoFit/>
          </a:bodyPr>
          <a:lstStyle/>
          <a:p>
            <a:pPr algn="ctr"/>
            <a:endParaRPr lang="en-US" sz="2400" dirty="0">
              <a:latin typeface="Adobe Gothic Std B" pitchFamily="34" charset="-128"/>
              <a:ea typeface="Adobe Gothic Std B" pitchFamily="34" charset="-128"/>
            </a:endParaRPr>
          </a:p>
          <a:p>
            <a:pPr algn="ctr"/>
            <a:r>
              <a:rPr lang="en-US" sz="2400" dirty="0">
                <a:latin typeface="Adobe Gothic Std B" pitchFamily="34" charset="-128"/>
                <a:ea typeface="Adobe Gothic Std B" pitchFamily="34" charset="-128"/>
              </a:rPr>
              <a:t>Where Is The Scripture That Supports These Ideas?</a:t>
            </a:r>
          </a:p>
        </p:txBody>
      </p:sp>
      <p:sp>
        <p:nvSpPr>
          <p:cNvPr id="4" name="Rectangle 3"/>
          <p:cNvSpPr/>
          <p:nvPr/>
        </p:nvSpPr>
        <p:spPr>
          <a:xfrm>
            <a:off x="0" y="0"/>
            <a:ext cx="9144000" cy="5334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False Ideas About NT Examples</a:t>
            </a:r>
          </a:p>
        </p:txBody>
      </p:sp>
      <p:sp>
        <p:nvSpPr>
          <p:cNvPr id="8" name="Content Placeholder 7"/>
          <p:cNvSpPr>
            <a:spLocks noGrp="1"/>
          </p:cNvSpPr>
          <p:nvPr>
            <p:ph idx="1"/>
          </p:nvPr>
        </p:nvSpPr>
        <p:spPr>
          <a:xfrm>
            <a:off x="609600" y="1828800"/>
            <a:ext cx="6324600" cy="4572000"/>
          </a:xfrm>
        </p:spPr>
        <p:txBody>
          <a:bodyPr>
            <a:normAutofit fontScale="92500"/>
          </a:bodyPr>
          <a:lstStyle/>
          <a:p>
            <a:pPr marL="0" indent="0">
              <a:lnSpc>
                <a:spcPct val="120000"/>
              </a:lnSpc>
              <a:spcBef>
                <a:spcPts val="600"/>
              </a:spcBef>
              <a:buNone/>
            </a:pPr>
            <a:r>
              <a:rPr lang="en-US" sz="3000" dirty="0">
                <a:latin typeface="Adobe Gothic Std B" pitchFamily="34" charset="-128"/>
                <a:ea typeface="Adobe Gothic Std B" pitchFamily="34" charset="-128"/>
              </a:rPr>
              <a:t>Greater part of the NT merely satisfies curiosity of the reader.</a:t>
            </a:r>
          </a:p>
          <a:p>
            <a:pPr marL="0" indent="0">
              <a:lnSpc>
                <a:spcPct val="120000"/>
              </a:lnSpc>
              <a:spcBef>
                <a:spcPts val="600"/>
              </a:spcBef>
              <a:buNone/>
            </a:pPr>
            <a:r>
              <a:rPr lang="en-US" sz="3000" dirty="0">
                <a:latin typeface="Adobe Gothic Std B" pitchFamily="34" charset="-128"/>
                <a:ea typeface="Adobe Gothic Std B" pitchFamily="34" charset="-128"/>
              </a:rPr>
              <a:t>The NT is nothing more than an entertaining piece of history.</a:t>
            </a:r>
          </a:p>
          <a:p>
            <a:pPr marL="0" indent="0">
              <a:lnSpc>
                <a:spcPct val="120000"/>
              </a:lnSpc>
              <a:spcBef>
                <a:spcPts val="600"/>
              </a:spcBef>
              <a:buNone/>
            </a:pPr>
            <a:r>
              <a:rPr lang="en-US" sz="3000" dirty="0">
                <a:latin typeface="Adobe Gothic Std B" pitchFamily="34" charset="-128"/>
                <a:ea typeface="Adobe Gothic Std B" pitchFamily="34" charset="-128"/>
              </a:rPr>
              <a:t>The examples have no influence whatsoever on the welfare of Christians today.</a:t>
            </a:r>
          </a:p>
          <a:p>
            <a:pPr marL="0" indent="0">
              <a:lnSpc>
                <a:spcPct val="120000"/>
              </a:lnSpc>
              <a:spcBef>
                <a:spcPts val="600"/>
              </a:spcBef>
              <a:buNone/>
            </a:pPr>
            <a:r>
              <a:rPr lang="en-US" sz="2400" b="1" dirty="0">
                <a:latin typeface="Adobe Gothic Std B" pitchFamily="34" charset="-128"/>
                <a:ea typeface="Adobe Gothic Std B" pitchFamily="34" charset="-128"/>
              </a:rPr>
              <a:t>Can We Discard NT Examples Altogether?</a:t>
            </a:r>
          </a:p>
        </p:txBody>
      </p:sp>
      <p:sp>
        <p:nvSpPr>
          <p:cNvPr id="9" name="Rectangle 8"/>
          <p:cNvSpPr/>
          <p:nvPr/>
        </p:nvSpPr>
        <p:spPr>
          <a:xfrm>
            <a:off x="0" y="609600"/>
            <a:ext cx="9144000" cy="9906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We are not bound by NT examples at all,                                       nor can they be determined.</a:t>
            </a:r>
          </a:p>
        </p:txBody>
      </p:sp>
      <p:sp>
        <p:nvSpPr>
          <p:cNvPr id="11" name="Oval 10"/>
          <p:cNvSpPr/>
          <p:nvPr/>
        </p:nvSpPr>
        <p:spPr>
          <a:xfrm>
            <a:off x="228600" y="198120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228600" y="304800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228600" y="411480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7443788" y="2364432"/>
            <a:ext cx="785812" cy="762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519988" y="2057400"/>
            <a:ext cx="609600" cy="1569660"/>
          </a:xfrm>
          <a:prstGeom prst="rect">
            <a:avLst/>
          </a:prstGeom>
          <a:noFill/>
        </p:spPr>
        <p:txBody>
          <a:bodyPr wrap="square" rtlCol="0">
            <a:spAutoFit/>
          </a:bodyPr>
          <a:lstStyle/>
          <a:p>
            <a:pPr algn="ctr"/>
            <a:r>
              <a:rPr lang="en-US" sz="9600" dirty="0">
                <a:ln w="38100">
                  <a:solidFill>
                    <a:schemeClr val="tx1"/>
                  </a:solidFill>
                </a:ln>
                <a:solidFill>
                  <a:schemeClr val="bg1"/>
                </a:solidFill>
                <a:latin typeface="Adobe Gothic Std B" pitchFamily="34" charset="-128"/>
                <a:ea typeface="Adobe Gothic Std B" pitchFamily="34" charset="-128"/>
              </a:rPr>
              <a:t>?</a:t>
            </a:r>
          </a:p>
        </p:txBody>
      </p:sp>
    </p:spTree>
    <p:extLst>
      <p:ext uri="{BB962C8B-B14F-4D97-AF65-F5344CB8AC3E}">
        <p14:creationId xmlns:p14="http://schemas.microsoft.com/office/powerpoint/2010/main" val="32627770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5" dur="5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randombar(horizontal)">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randombar(horizontal)">
                                      <p:cBhvr>
                                        <p:cTn id="31" dur="500"/>
                                        <p:tgtEl>
                                          <p:spTgt spid="8">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randombar(horizontal)">
                                      <p:cBhvr>
                                        <p:cTn id="39" dur="500"/>
                                        <p:tgtEl>
                                          <p:spTgt spid="16"/>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randombar(horizontal)">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4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uiExpand="1" build="p"/>
      <p:bldP spid="9" grpId="0" animBg="1"/>
      <p:bldP spid="11" grpId="0" animBg="1"/>
      <p:bldP spid="12" grpId="0" animBg="1"/>
      <p:bldP spid="15" grpId="0" animBg="1"/>
      <p:bldP spid="16"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False Ideas About NT Examples</a:t>
            </a:r>
          </a:p>
        </p:txBody>
      </p:sp>
      <p:sp>
        <p:nvSpPr>
          <p:cNvPr id="8" name="Content Placeholder 7"/>
          <p:cNvSpPr>
            <a:spLocks noGrp="1"/>
          </p:cNvSpPr>
          <p:nvPr>
            <p:ph idx="1"/>
          </p:nvPr>
        </p:nvSpPr>
        <p:spPr>
          <a:xfrm>
            <a:off x="990600" y="1981200"/>
            <a:ext cx="5867400" cy="4572000"/>
          </a:xfrm>
        </p:spPr>
        <p:txBody>
          <a:bodyPr>
            <a:normAutofit/>
          </a:bodyPr>
          <a:lstStyle/>
          <a:p>
            <a:pPr marL="0" indent="0">
              <a:lnSpc>
                <a:spcPct val="120000"/>
              </a:lnSpc>
              <a:spcBef>
                <a:spcPts val="600"/>
              </a:spcBef>
              <a:buNone/>
            </a:pPr>
            <a:r>
              <a:rPr lang="en-US" sz="2800" dirty="0">
                <a:latin typeface="Adobe Gothic Std B" pitchFamily="34" charset="-128"/>
                <a:ea typeface="Adobe Gothic Std B" pitchFamily="34" charset="-128"/>
              </a:rPr>
              <a:t>Indefinite and one does not know how close examples should be followed.</a:t>
            </a:r>
          </a:p>
          <a:p>
            <a:pPr marL="0" indent="0">
              <a:lnSpc>
                <a:spcPct val="120000"/>
              </a:lnSpc>
              <a:spcBef>
                <a:spcPts val="600"/>
              </a:spcBef>
              <a:buNone/>
            </a:pPr>
            <a:r>
              <a:rPr lang="en-US" sz="2800" dirty="0">
                <a:latin typeface="Adobe Gothic Std B" pitchFamily="34" charset="-128"/>
                <a:ea typeface="Adobe Gothic Std B" pitchFamily="34" charset="-128"/>
              </a:rPr>
              <a:t>Leads to regarding many ordinances with indifference.</a:t>
            </a:r>
          </a:p>
          <a:p>
            <a:pPr marL="0" indent="0">
              <a:lnSpc>
                <a:spcPct val="120000"/>
              </a:lnSpc>
              <a:spcBef>
                <a:spcPts val="600"/>
              </a:spcBef>
              <a:buNone/>
            </a:pPr>
            <a:r>
              <a:rPr lang="en-US" sz="2800" dirty="0">
                <a:latin typeface="Adobe Gothic Std B" pitchFamily="34" charset="-128"/>
                <a:ea typeface="Adobe Gothic Std B" pitchFamily="34" charset="-128"/>
              </a:rPr>
              <a:t>Allows some to suit their own interest in regards to the means and order of worship.</a:t>
            </a:r>
          </a:p>
        </p:txBody>
      </p:sp>
      <p:sp>
        <p:nvSpPr>
          <p:cNvPr id="9" name="Rectangle 8"/>
          <p:cNvSpPr/>
          <p:nvPr/>
        </p:nvSpPr>
        <p:spPr>
          <a:xfrm>
            <a:off x="0" y="762000"/>
            <a:ext cx="9144000" cy="9906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We are bound to some degree by NT examples,                 but have liberty to make alterations.</a:t>
            </a:r>
          </a:p>
        </p:txBody>
      </p:sp>
      <p:sp>
        <p:nvSpPr>
          <p:cNvPr id="11" name="Oval 10"/>
          <p:cNvSpPr/>
          <p:nvPr/>
        </p:nvSpPr>
        <p:spPr>
          <a:xfrm>
            <a:off x="533400" y="205740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533400" y="365760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533400" y="4800600"/>
            <a:ext cx="392906" cy="381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DCF04A1-2300-4FD6-AC57-FF3E1617876D}"/>
              </a:ext>
            </a:extLst>
          </p:cNvPr>
          <p:cNvSpPr txBox="1"/>
          <p:nvPr/>
        </p:nvSpPr>
        <p:spPr>
          <a:xfrm>
            <a:off x="6605588" y="2743200"/>
            <a:ext cx="2438400" cy="1938992"/>
          </a:xfrm>
          <a:prstGeom prst="rect">
            <a:avLst/>
          </a:prstGeom>
          <a:noFill/>
          <a:ln w="38100">
            <a:solidFill>
              <a:schemeClr val="accent2">
                <a:lumMod val="50000"/>
              </a:schemeClr>
            </a:solidFill>
          </a:ln>
        </p:spPr>
        <p:txBody>
          <a:bodyPr wrap="square" rtlCol="0">
            <a:spAutoFit/>
          </a:bodyPr>
          <a:lstStyle/>
          <a:p>
            <a:pPr algn="ctr"/>
            <a:endParaRPr lang="en-US" sz="2400" dirty="0">
              <a:latin typeface="Adobe Gothic Std B" pitchFamily="34" charset="-128"/>
              <a:ea typeface="Adobe Gothic Std B" pitchFamily="34" charset="-128"/>
            </a:endParaRPr>
          </a:p>
          <a:p>
            <a:pPr algn="ctr"/>
            <a:r>
              <a:rPr lang="en-US" sz="2400" dirty="0">
                <a:latin typeface="Adobe Gothic Std B" pitchFamily="34" charset="-128"/>
                <a:ea typeface="Adobe Gothic Std B" pitchFamily="34" charset="-128"/>
              </a:rPr>
              <a:t>Where Is The Scripture That Supports These Ideas?</a:t>
            </a:r>
          </a:p>
        </p:txBody>
      </p:sp>
      <p:sp>
        <p:nvSpPr>
          <p:cNvPr id="13" name="Oval 12">
            <a:extLst>
              <a:ext uri="{FF2B5EF4-FFF2-40B4-BE49-F238E27FC236}">
                <a16:creationId xmlns:a16="http://schemas.microsoft.com/office/drawing/2014/main" id="{5707A5E7-BD0D-42B8-A143-B15DBD4CB10E}"/>
              </a:ext>
            </a:extLst>
          </p:cNvPr>
          <p:cNvSpPr/>
          <p:nvPr/>
        </p:nvSpPr>
        <p:spPr>
          <a:xfrm>
            <a:off x="7443788" y="2364432"/>
            <a:ext cx="785812" cy="762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42E52B73-4649-4790-ADF2-BCB5E13D5259}"/>
              </a:ext>
            </a:extLst>
          </p:cNvPr>
          <p:cNvSpPr txBox="1"/>
          <p:nvPr/>
        </p:nvSpPr>
        <p:spPr>
          <a:xfrm>
            <a:off x="7519988" y="2057400"/>
            <a:ext cx="609600" cy="1569660"/>
          </a:xfrm>
          <a:prstGeom prst="rect">
            <a:avLst/>
          </a:prstGeom>
          <a:noFill/>
        </p:spPr>
        <p:txBody>
          <a:bodyPr wrap="square" rtlCol="0">
            <a:spAutoFit/>
          </a:bodyPr>
          <a:lstStyle/>
          <a:p>
            <a:pPr algn="ctr"/>
            <a:r>
              <a:rPr lang="en-US" sz="9600" dirty="0">
                <a:ln w="38100">
                  <a:solidFill>
                    <a:schemeClr val="tx1"/>
                  </a:solidFill>
                </a:ln>
                <a:solidFill>
                  <a:schemeClr val="bg1"/>
                </a:solidFill>
                <a:latin typeface="Adobe Gothic Std B" pitchFamily="34" charset="-128"/>
                <a:ea typeface="Adobe Gothic Std B" pitchFamily="34" charset="-128"/>
              </a:rPr>
              <a:t>?</a:t>
            </a:r>
          </a:p>
        </p:txBody>
      </p:sp>
    </p:spTree>
    <p:extLst>
      <p:ext uri="{BB962C8B-B14F-4D97-AF65-F5344CB8AC3E}">
        <p14:creationId xmlns:p14="http://schemas.microsoft.com/office/powerpoint/2010/main" val="25693677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5" dur="5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randombar(horizontal)">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randombar(horizontal)">
                                      <p:cBhvr>
                                        <p:cTn id="31" dur="500"/>
                                        <p:tgtEl>
                                          <p:spTgt spid="8">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randombar(horizontal)">
                                      <p:cBhvr>
                                        <p:cTn id="36" dur="500"/>
                                        <p:tgtEl>
                                          <p:spTgt spid="15"/>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randombar(horizontal)">
                                      <p:cBhvr>
                                        <p:cTn id="39" dur="500"/>
                                        <p:tgtEl>
                                          <p:spTgt spid="1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randombar(horizontal)">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animBg="1"/>
      <p:bldP spid="11" grpId="0" animBg="1"/>
      <p:bldP spid="12" grpId="0" animBg="1"/>
      <p:bldP spid="14" grpId="0" animBg="1"/>
      <p:bldP spid="10" grpId="0" animBg="1"/>
      <p:bldP spid="13"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1371600" y="1981200"/>
            <a:ext cx="7924800" cy="838200"/>
          </a:xfrm>
        </p:spPr>
        <p:txBody>
          <a:bodyPr>
            <a:noAutofit/>
          </a:bodyPr>
          <a:lstStyle/>
          <a:p>
            <a:pPr marL="0" indent="0">
              <a:buNone/>
            </a:pPr>
            <a:r>
              <a:rPr lang="en-US" sz="2800" b="1" dirty="0">
                <a:latin typeface="Adobe Gothic Std B" pitchFamily="34" charset="-128"/>
                <a:ea typeface="Adobe Gothic Std B" pitchFamily="34" charset="-128"/>
              </a:rPr>
              <a:t>Christ established churches indirectly through the apostles.</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914400" y="20574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1</a:t>
            </a:r>
          </a:p>
        </p:txBody>
      </p:sp>
    </p:spTree>
    <p:extLst>
      <p:ext uri="{BB962C8B-B14F-4D97-AF65-F5344CB8AC3E}">
        <p14:creationId xmlns:p14="http://schemas.microsoft.com/office/powerpoint/2010/main" val="22662774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apostles were witnesses with power</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"Behold, I send the Promise of My Father upon you; but tarry in the city of Jerusalem until you are endued with power from on high."                                                                                                            </a:t>
            </a:r>
            <a:r>
              <a:rPr lang="en-US" b="1" dirty="0">
                <a:solidFill>
                  <a:schemeClr val="accent3">
                    <a:lumMod val="50000"/>
                  </a:schemeClr>
                </a:solidFill>
                <a:latin typeface="Adobe Gothic Std B" pitchFamily="34" charset="-128"/>
                <a:ea typeface="Adobe Gothic Std B" pitchFamily="34" charset="-128"/>
              </a:rPr>
              <a:t>(Luke 24:49)</a:t>
            </a:r>
          </a:p>
          <a:p>
            <a:pPr lvl="1">
              <a:buClr>
                <a:schemeClr val="accent3">
                  <a:lumMod val="50000"/>
                </a:schemeClr>
              </a:buClr>
              <a:buSzPct val="110000"/>
              <a:buFont typeface="Arial" pitchFamily="34" charset="0"/>
              <a:buChar char="•"/>
            </a:pPr>
            <a:endParaRPr lang="en-US"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"But the Helper, the Holy Spirit, whom the Father will send in My name, He will teach you all things, and bring to your remembrance all things that I said to you.                                             </a:t>
            </a:r>
            <a:r>
              <a:rPr lang="en-US" b="1" dirty="0">
                <a:solidFill>
                  <a:schemeClr val="accent3">
                    <a:lumMod val="50000"/>
                  </a:schemeClr>
                </a:solidFill>
                <a:latin typeface="Adobe Gothic Std B" pitchFamily="34" charset="-128"/>
                <a:ea typeface="Adobe Gothic Std B" pitchFamily="34" charset="-128"/>
              </a:rPr>
              <a:t>(John 14:26)</a:t>
            </a:r>
          </a:p>
        </p:txBody>
      </p:sp>
      <p:sp>
        <p:nvSpPr>
          <p:cNvPr id="3" name="Title 2"/>
          <p:cNvSpPr>
            <a:spLocks noGrp="1"/>
          </p:cNvSpPr>
          <p:nvPr>
            <p:ph type="title"/>
          </p:nvPr>
        </p:nvSpPr>
        <p:spPr>
          <a:xfrm>
            <a:off x="0" y="0"/>
            <a:ext cx="9144000" cy="533400"/>
          </a:xfrm>
          <a:solidFill>
            <a:schemeClr val="accent3">
              <a:lumMod val="50000"/>
            </a:schemeClr>
          </a:solidFill>
        </p:spPr>
        <p:txBody>
          <a:bodyPr>
            <a:no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Christ established churches indirectly through the apostles.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4692265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apostles were witnesses with power</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"But you shall receive power when the Holy Spirit has come upon you; and you shall be witnesses to Me in Jerusalem, and in all Judea and Samaria, and to the end of the earth." </a:t>
            </a:r>
            <a:r>
              <a:rPr lang="en-US" b="1" dirty="0">
                <a:solidFill>
                  <a:schemeClr val="accent3">
                    <a:lumMod val="50000"/>
                  </a:schemeClr>
                </a:solidFill>
                <a:latin typeface="Adobe Gothic Std B" pitchFamily="34" charset="-128"/>
                <a:ea typeface="Adobe Gothic Std B" pitchFamily="34" charset="-128"/>
              </a:rPr>
              <a:t>(Acts 1:8)</a:t>
            </a:r>
          </a:p>
          <a:p>
            <a:pPr lvl="1">
              <a:buClr>
                <a:schemeClr val="accent3">
                  <a:lumMod val="50000"/>
                </a:schemeClr>
              </a:buClr>
              <a:buSzPct val="110000"/>
              <a:buFont typeface="Arial" pitchFamily="34" charset="0"/>
              <a:buChar char="•"/>
            </a:pPr>
            <a:endParaRPr lang="en-US"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And they were all filled with the Holy Spirit and began to speak with other tongues, as the Spirit gave them utterance. </a:t>
            </a:r>
            <a:r>
              <a:rPr lang="en-US" b="1" dirty="0">
                <a:solidFill>
                  <a:schemeClr val="accent3">
                    <a:lumMod val="50000"/>
                  </a:schemeClr>
                </a:solidFill>
                <a:latin typeface="Adobe Gothic Std B" pitchFamily="34" charset="-128"/>
                <a:ea typeface="Adobe Gothic Std B" pitchFamily="34" charset="-128"/>
              </a:rPr>
              <a:t>(Acts 2:4)</a:t>
            </a:r>
          </a:p>
        </p:txBody>
      </p:sp>
      <p:sp>
        <p:nvSpPr>
          <p:cNvPr id="3" name="Title 2"/>
          <p:cNvSpPr>
            <a:spLocks noGrp="1"/>
          </p:cNvSpPr>
          <p:nvPr>
            <p:ph type="title"/>
          </p:nvPr>
        </p:nvSpPr>
        <p:spPr>
          <a:xfrm>
            <a:off x="0" y="0"/>
            <a:ext cx="9144000" cy="533400"/>
          </a:xfrm>
          <a:solidFill>
            <a:schemeClr val="accent3">
              <a:lumMod val="50000"/>
            </a:schemeClr>
          </a:solidFill>
        </p:spPr>
        <p:txBody>
          <a:bodyPr>
            <a:no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Christ established churches indirectly through the apostles.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4154428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apostles were to make disciples &amp; teach them</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19 "Go therefore and make disciples of all the nations, baptizing them in the name of the Father and of the Son and of the Holy Spirit, 20 "teaching them to observe all things that I have commanded you; and lo, I am with you always, even to the end of the age."                                                                                              </a:t>
            </a:r>
            <a:r>
              <a:rPr lang="en-US" b="1" dirty="0">
                <a:solidFill>
                  <a:schemeClr val="accent3">
                    <a:lumMod val="50000"/>
                  </a:schemeClr>
                </a:solidFill>
                <a:latin typeface="Adobe Gothic Std B" pitchFamily="34" charset="-128"/>
                <a:ea typeface="Adobe Gothic Std B" pitchFamily="34" charset="-128"/>
              </a:rPr>
              <a:t>(Matthew 28:19-20)</a:t>
            </a:r>
          </a:p>
        </p:txBody>
      </p:sp>
      <p:sp>
        <p:nvSpPr>
          <p:cNvPr id="3" name="Title 2"/>
          <p:cNvSpPr>
            <a:spLocks noGrp="1"/>
          </p:cNvSpPr>
          <p:nvPr>
            <p:ph type="title"/>
          </p:nvPr>
        </p:nvSpPr>
        <p:spPr>
          <a:xfrm>
            <a:off x="0" y="0"/>
            <a:ext cx="9144000" cy="533400"/>
          </a:xfrm>
          <a:solidFill>
            <a:schemeClr val="accent3">
              <a:lumMod val="50000"/>
            </a:schemeClr>
          </a:solidFill>
        </p:spPr>
        <p:txBody>
          <a:bodyPr>
            <a:no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Christ established churches indirectly through the apostles.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8201663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NT Christians knew how to walk by the commandments of the Lord given through the apostles</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1 Finally then, brethren, we urge and exhort in the Lord Jesus that you should abound more and more, just as you received from us how you ought to walk and to please God; 2 for you know what commandments we gave you through the Lord Jesus. </a:t>
            </a:r>
            <a:r>
              <a:rPr lang="en-US" b="1" dirty="0">
                <a:solidFill>
                  <a:schemeClr val="accent3">
                    <a:lumMod val="50000"/>
                  </a:schemeClr>
                </a:solidFill>
                <a:latin typeface="Adobe Gothic Std B" pitchFamily="34" charset="-128"/>
                <a:ea typeface="Adobe Gothic Std B" pitchFamily="34" charset="-128"/>
              </a:rPr>
              <a:t>(1 Thessalonians 4:1-2)</a:t>
            </a: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fontScale="90000"/>
          </a:bodyPr>
          <a:lstStyle/>
          <a:p>
            <a:r>
              <a:rPr lang="en-US" sz="2800" dirty="0">
                <a:solidFill>
                  <a:schemeClr val="bg1"/>
                </a:solidFill>
                <a:latin typeface="Adobe Gothic Std B" pitchFamily="34" charset="-128"/>
                <a:ea typeface="Adobe Gothic Std B" pitchFamily="34" charset="-128"/>
              </a:rPr>
              <a:t>S</a:t>
            </a:r>
            <a:r>
              <a:rPr lang="en-US" sz="2200" dirty="0">
                <a:solidFill>
                  <a:schemeClr val="bg1"/>
                </a:solidFill>
                <a:latin typeface="Adobe Gothic Std B" pitchFamily="34" charset="-128"/>
                <a:ea typeface="Adobe Gothic Std B" pitchFamily="34" charset="-128"/>
              </a:rPr>
              <a:t>cripture - </a:t>
            </a:r>
            <a:r>
              <a:rPr lang="en-US" sz="2200" b="1" dirty="0">
                <a:solidFill>
                  <a:schemeClr val="bg1"/>
                </a:solidFill>
                <a:latin typeface="Adobe Gothic Std B" pitchFamily="34" charset="-128"/>
                <a:ea typeface="Adobe Gothic Std B" pitchFamily="34" charset="-128"/>
              </a:rPr>
              <a:t>Christ established churches indirectly through the apostles.</a:t>
            </a:r>
            <a:endParaRPr lang="en-US" sz="22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42551748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NT Christians knew how to walk by the commandments of the Lord given through the apostles</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36 Or did the word of God come originally from you? Or was it you only that it reached? 37 If anyone thinks himself to be a prophet or spiritual, let him acknowledge that the things which I write to you are the commandments of the Lord. </a:t>
            </a:r>
            <a:r>
              <a:rPr lang="en-US" b="1" dirty="0">
                <a:solidFill>
                  <a:schemeClr val="accent3">
                    <a:lumMod val="50000"/>
                  </a:schemeClr>
                </a:solidFill>
                <a:latin typeface="Adobe Gothic Std B" pitchFamily="34" charset="-128"/>
                <a:ea typeface="Adobe Gothic Std B" pitchFamily="34" charset="-128"/>
              </a:rPr>
              <a:t>(1 Corinthians 14:36-37)</a:t>
            </a: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fontScale="90000"/>
          </a:bodyPr>
          <a:lstStyle/>
          <a:p>
            <a:r>
              <a:rPr lang="en-US" sz="2800" dirty="0">
                <a:solidFill>
                  <a:schemeClr val="bg1"/>
                </a:solidFill>
                <a:latin typeface="Adobe Gothic Std B" pitchFamily="34" charset="-128"/>
                <a:ea typeface="Adobe Gothic Std B" pitchFamily="34" charset="-128"/>
              </a:rPr>
              <a:t>S</a:t>
            </a:r>
            <a:r>
              <a:rPr lang="en-US" sz="2200" dirty="0">
                <a:solidFill>
                  <a:schemeClr val="bg1"/>
                </a:solidFill>
                <a:latin typeface="Adobe Gothic Std B" pitchFamily="34" charset="-128"/>
                <a:ea typeface="Adobe Gothic Std B" pitchFamily="34" charset="-128"/>
              </a:rPr>
              <a:t>cripture - </a:t>
            </a:r>
            <a:r>
              <a:rPr lang="en-US" sz="2200" b="1" dirty="0">
                <a:solidFill>
                  <a:schemeClr val="bg1"/>
                </a:solidFill>
                <a:latin typeface="Adobe Gothic Std B" pitchFamily="34" charset="-128"/>
                <a:ea typeface="Adobe Gothic Std B" pitchFamily="34" charset="-128"/>
              </a:rPr>
              <a:t>Christ established churches indirectly through the apostles.</a:t>
            </a:r>
            <a:endParaRPr lang="en-US" sz="22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7306234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1143000" y="2007296"/>
            <a:ext cx="8077200" cy="4343400"/>
          </a:xfrm>
        </p:spPr>
        <p:txBody>
          <a:bodyPr>
            <a:normAutofit/>
          </a:bodyPr>
          <a:lstStyle/>
          <a:p>
            <a:pPr marL="0" indent="0">
              <a:buNone/>
            </a:pPr>
            <a:r>
              <a:rPr lang="en-US" sz="2800" b="1" dirty="0">
                <a:latin typeface="Adobe Gothic Std B" pitchFamily="34" charset="-128"/>
                <a:ea typeface="Adobe Gothic Std B" pitchFamily="34" charset="-128"/>
              </a:rPr>
              <a:t>Christ established churches indirectly through the apostles.</a:t>
            </a:r>
          </a:p>
          <a:p>
            <a:pPr marL="0" indent="0">
              <a:buNone/>
            </a:pPr>
            <a:endParaRPr lang="en-US" sz="2800" b="1" dirty="0">
              <a:latin typeface="Adobe Gothic Std B" pitchFamily="34" charset="-128"/>
              <a:ea typeface="Adobe Gothic Std B" pitchFamily="34" charset="-128"/>
            </a:endParaRPr>
          </a:p>
          <a:p>
            <a:pPr marL="0" indent="0">
              <a:buNone/>
            </a:pPr>
            <a:r>
              <a:rPr lang="en-US" sz="2800" b="1" dirty="0">
                <a:latin typeface="Adobe Gothic Std B" pitchFamily="34" charset="-128"/>
                <a:ea typeface="Adobe Gothic Std B" pitchFamily="34" charset="-128"/>
              </a:rPr>
              <a:t>The authority of the apostles was to be respected.</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750094" y="2002077"/>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1</a:t>
            </a:r>
          </a:p>
        </p:txBody>
      </p:sp>
      <p:sp>
        <p:nvSpPr>
          <p:cNvPr id="7" name="Oval 6"/>
          <p:cNvSpPr/>
          <p:nvPr/>
        </p:nvSpPr>
        <p:spPr>
          <a:xfrm>
            <a:off x="750094" y="3531296"/>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2</a:t>
            </a:r>
          </a:p>
        </p:txBody>
      </p:sp>
    </p:spTree>
    <p:extLst>
      <p:ext uri="{BB962C8B-B14F-4D97-AF65-F5344CB8AC3E}">
        <p14:creationId xmlns:p14="http://schemas.microsoft.com/office/powerpoint/2010/main" val="34916155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0"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To receive the apostles is to receive Christ</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"He who receives you receives Me, and he who receives Me receives Him who sent Me. </a:t>
            </a:r>
            <a:r>
              <a:rPr lang="en-US" b="1" dirty="0">
                <a:solidFill>
                  <a:schemeClr val="accent3">
                    <a:lumMod val="50000"/>
                  </a:schemeClr>
                </a:solidFill>
                <a:latin typeface="Adobe Gothic Std B" pitchFamily="34" charset="-128"/>
                <a:ea typeface="Adobe Gothic Std B" pitchFamily="34" charset="-128"/>
              </a:rPr>
              <a:t>(Matthew 10:40)</a:t>
            </a:r>
          </a:p>
          <a:p>
            <a:pPr lvl="1">
              <a:buClr>
                <a:schemeClr val="accent3">
                  <a:lumMod val="50000"/>
                </a:schemeClr>
              </a:buClr>
              <a:buSzPct val="110000"/>
              <a:buFont typeface="Arial" pitchFamily="34" charset="0"/>
              <a:buChar char="•"/>
            </a:pPr>
            <a:endParaRPr lang="en-US" b="1" dirty="0">
              <a:latin typeface="Adobe Gothic Std B" pitchFamily="34" charset="-128"/>
              <a:ea typeface="Adobe Gothic Std B" pitchFamily="34" charset="-128"/>
            </a:endParaRPr>
          </a:p>
          <a:p>
            <a:pPr>
              <a:buClr>
                <a:schemeClr val="accent3">
                  <a:lumMod val="50000"/>
                </a:schemeClr>
              </a:buClr>
              <a:buSzPct val="110000"/>
            </a:pPr>
            <a:r>
              <a:rPr lang="en-US" sz="2800" b="1" u="sng" dirty="0">
                <a:latin typeface="Adobe Gothic Std B" pitchFamily="34" charset="-128"/>
                <a:ea typeface="Adobe Gothic Std B" pitchFamily="34" charset="-128"/>
              </a:rPr>
              <a:t>Apostles given keys to kingdom</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"And I will give you the keys of the kingdom of heaven, and whatever you bind on earth will be bound in heaven, and whatever you loose on earth will be loosed in heaven." </a:t>
            </a:r>
            <a:r>
              <a:rPr lang="en-US" b="1" dirty="0">
                <a:solidFill>
                  <a:schemeClr val="accent3">
                    <a:lumMod val="50000"/>
                  </a:schemeClr>
                </a:solidFill>
                <a:latin typeface="Adobe Gothic Std B" pitchFamily="34" charset="-128"/>
                <a:ea typeface="Adobe Gothic Std B" pitchFamily="34" charset="-128"/>
              </a:rPr>
              <a:t>(Matthew 16:19)</a:t>
            </a: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The authority of the apostles was to be respected.</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4287739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5" dur="500"/>
                                        <p:tgtEl>
                                          <p:spTgt spid="8">
                                            <p:txEl>
                                              <p:pRg st="3" end="3"/>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randombar(horizontal)">
                                      <p:cBhvr>
                                        <p:cTn id="18"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Apostles are part of the foundation of the church</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having been built on the foundation of the apostles and prophets, Jesus Christ Himself being the chief cornerstone, </a:t>
            </a:r>
            <a:r>
              <a:rPr lang="en-US" b="1" dirty="0">
                <a:solidFill>
                  <a:schemeClr val="accent3">
                    <a:lumMod val="50000"/>
                  </a:schemeClr>
                </a:solidFill>
                <a:latin typeface="Adobe Gothic Std B" pitchFamily="34" charset="-128"/>
                <a:ea typeface="Adobe Gothic Std B" pitchFamily="34" charset="-128"/>
              </a:rPr>
              <a:t>(Ephesians 2:20)</a:t>
            </a: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The authority of the apostles was to be respected.</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5216860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1066800" y="1981200"/>
            <a:ext cx="8001000" cy="4343400"/>
          </a:xfrm>
        </p:spPr>
        <p:txBody>
          <a:bodyPr>
            <a:normAutofit/>
          </a:bodyPr>
          <a:lstStyle/>
          <a:p>
            <a:pPr marL="0" indent="0">
              <a:buNone/>
            </a:pPr>
            <a:r>
              <a:rPr lang="en-US" sz="2800" b="1" dirty="0">
                <a:latin typeface="Adobe Gothic Std B" pitchFamily="34" charset="-128"/>
                <a:ea typeface="Adobe Gothic Std B" pitchFamily="34" charset="-128"/>
              </a:rPr>
              <a:t>Christ established churches indirectly through the apostles.</a:t>
            </a:r>
          </a:p>
          <a:p>
            <a:pPr marL="0" indent="0">
              <a:buNone/>
            </a:pPr>
            <a:endParaRPr lang="en-US" sz="2800" b="1" dirty="0">
              <a:latin typeface="Adobe Gothic Std B" pitchFamily="34" charset="-128"/>
              <a:ea typeface="Adobe Gothic Std B" pitchFamily="34" charset="-128"/>
            </a:endParaRPr>
          </a:p>
          <a:p>
            <a:pPr marL="0" indent="0">
              <a:buNone/>
            </a:pPr>
            <a:r>
              <a:rPr lang="en-US" sz="2800" b="1" dirty="0">
                <a:latin typeface="Adobe Gothic Std B" pitchFamily="34" charset="-128"/>
                <a:ea typeface="Adobe Gothic Std B" pitchFamily="34" charset="-128"/>
              </a:rPr>
              <a:t>The authority of the apostles was to be respected.</a:t>
            </a:r>
          </a:p>
          <a:p>
            <a:pPr marL="0" indent="0">
              <a:buNone/>
            </a:pPr>
            <a:endParaRPr lang="en-US" sz="2800" b="1" dirty="0">
              <a:latin typeface="Adobe Gothic Std B" pitchFamily="34" charset="-128"/>
              <a:ea typeface="Adobe Gothic Std B" pitchFamily="34" charset="-128"/>
            </a:endParaRPr>
          </a:p>
          <a:p>
            <a:pPr marL="0" indent="0">
              <a:buNone/>
            </a:pPr>
            <a:r>
              <a:rPr lang="en-US" sz="2800" b="1" dirty="0">
                <a:latin typeface="Adobe Gothic Std B" pitchFamily="34" charset="-128"/>
                <a:ea typeface="Adobe Gothic Std B" pitchFamily="34" charset="-128"/>
              </a:rPr>
              <a:t>Apostles never excused disobedience to their commands.</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685800" y="2019301"/>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1</a:t>
            </a:r>
          </a:p>
        </p:txBody>
      </p:sp>
      <p:sp>
        <p:nvSpPr>
          <p:cNvPr id="7" name="Oval 6"/>
          <p:cNvSpPr/>
          <p:nvPr/>
        </p:nvSpPr>
        <p:spPr>
          <a:xfrm>
            <a:off x="685800" y="3467101"/>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2</a:t>
            </a:r>
          </a:p>
        </p:txBody>
      </p:sp>
      <p:sp>
        <p:nvSpPr>
          <p:cNvPr id="10" name="Oval 9"/>
          <p:cNvSpPr/>
          <p:nvPr/>
        </p:nvSpPr>
        <p:spPr>
          <a:xfrm>
            <a:off x="685800" y="4914901"/>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3</a:t>
            </a:r>
          </a:p>
        </p:txBody>
      </p:sp>
    </p:spTree>
    <p:extLst>
      <p:ext uri="{BB962C8B-B14F-4D97-AF65-F5344CB8AC3E}">
        <p14:creationId xmlns:p14="http://schemas.microsoft.com/office/powerpoint/2010/main" val="3575418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5" dur="500"/>
                                        <p:tgtEl>
                                          <p:spTgt spid="8">
                                            <p:txEl>
                                              <p:pRg st="2" end="2"/>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3" dur="500"/>
                                        <p:tgtEl>
                                          <p:spTgt spid="8">
                                            <p:txEl>
                                              <p:pRg st="4" end="4"/>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lnSpcReduction="10000"/>
          </a:bodyPr>
          <a:lstStyle/>
          <a:p>
            <a:pPr>
              <a:buClr>
                <a:schemeClr val="accent3">
                  <a:lumMod val="50000"/>
                </a:schemeClr>
              </a:buClr>
              <a:buSzPct val="110000"/>
            </a:pPr>
            <a:r>
              <a:rPr lang="en-US" sz="2800" b="1" u="sng" dirty="0">
                <a:latin typeface="Adobe Gothic Std B" pitchFamily="34" charset="-128"/>
                <a:ea typeface="Adobe Gothic Std B" pitchFamily="34" charset="-128"/>
              </a:rPr>
              <a:t>Withdraw from disorderly</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But we command you, brethren, in the name of our Lord Jesus Christ, that you withdraw from every brother who walks disorderly and not according to the tradition which he received from us.             </a:t>
            </a:r>
            <a:r>
              <a:rPr lang="en-US" b="1" dirty="0">
                <a:solidFill>
                  <a:schemeClr val="accent3">
                    <a:lumMod val="50000"/>
                  </a:schemeClr>
                </a:solidFill>
                <a:latin typeface="Adobe Gothic Std B" pitchFamily="34" charset="-128"/>
                <a:ea typeface="Adobe Gothic Std B" pitchFamily="34" charset="-128"/>
              </a:rPr>
              <a:t>(2 Thessalonians 3:6)</a:t>
            </a:r>
          </a:p>
          <a:p>
            <a:pPr>
              <a:buClr>
                <a:schemeClr val="accent3">
                  <a:lumMod val="50000"/>
                </a:schemeClr>
              </a:buClr>
              <a:buSzPct val="110000"/>
            </a:pPr>
            <a:endParaRPr lang="en-US" sz="2800" b="1" dirty="0">
              <a:latin typeface="Adobe Gothic Std B" pitchFamily="34" charset="-128"/>
              <a:ea typeface="Adobe Gothic Std B" pitchFamily="34" charset="-128"/>
            </a:endParaRPr>
          </a:p>
          <a:p>
            <a:pPr>
              <a:buClr>
                <a:schemeClr val="accent3">
                  <a:lumMod val="50000"/>
                </a:schemeClr>
              </a:buClr>
              <a:buSzPct val="110000"/>
            </a:pPr>
            <a:r>
              <a:rPr lang="en-US" sz="2800" b="1" u="sng" dirty="0">
                <a:latin typeface="Adobe Gothic Std B" pitchFamily="34" charset="-128"/>
                <a:ea typeface="Adobe Gothic Std B" pitchFamily="34" charset="-128"/>
              </a:rPr>
              <a:t>To lie to the apostles was to lie to God</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"While it remained, was it not your own? And after it was sold, was it not in your own control? Why have you conceived this thing in your heart? You have not lied to men but to God." </a:t>
            </a:r>
            <a:r>
              <a:rPr lang="en-US" b="1" dirty="0">
                <a:solidFill>
                  <a:schemeClr val="accent3">
                    <a:lumMod val="50000"/>
                  </a:schemeClr>
                </a:solidFill>
                <a:latin typeface="Adobe Gothic Std B" pitchFamily="34" charset="-128"/>
                <a:ea typeface="Adobe Gothic Std B" pitchFamily="34" charset="-128"/>
              </a:rPr>
              <a:t>(Acts 5:4)</a:t>
            </a:r>
          </a:p>
          <a:p>
            <a:pPr>
              <a:buClr>
                <a:schemeClr val="accent3">
                  <a:lumMod val="50000"/>
                </a:schemeClr>
              </a:buClr>
              <a:buSzPct val="110000"/>
            </a:pPr>
            <a:endParaRPr lang="en-US" sz="2000"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endParaRPr lang="en-US" sz="1600"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endParaRPr lang="en-US" sz="1600" b="1" dirty="0">
              <a:latin typeface="Adobe Gothic Std B" pitchFamily="34" charset="-128"/>
              <a:ea typeface="Adobe Gothic Std B" pitchFamily="34" charset="-128"/>
            </a:endParaRPr>
          </a:p>
        </p:txBody>
      </p:sp>
      <p:sp>
        <p:nvSpPr>
          <p:cNvPr id="3" name="Title 2"/>
          <p:cNvSpPr>
            <a:spLocks noGrp="1"/>
          </p:cNvSpPr>
          <p:nvPr>
            <p:ph type="title"/>
          </p:nvPr>
        </p:nvSpPr>
        <p:spPr>
          <a:xfrm>
            <a:off x="0" y="0"/>
            <a:ext cx="9144000" cy="533400"/>
          </a:xfrm>
          <a:solidFill>
            <a:schemeClr val="accent3">
              <a:lumMod val="50000"/>
            </a:schemeClr>
          </a:solidFill>
        </p:spPr>
        <p:txBody>
          <a:bodyPr>
            <a:no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Apostles never excused disobedience to their commands.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10176211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5" dur="500"/>
                                        <p:tgtEl>
                                          <p:spTgt spid="8">
                                            <p:txEl>
                                              <p:pRg st="3" end="3"/>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randombar(horizontal)">
                                      <p:cBhvr>
                                        <p:cTn id="18"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Paul was ashamed of Christians not holding fast the truth</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Do not be deceived: "Evil company corrupts good habits." Awake to righteousness, and do not sin; for some do not have the knowledge of God. I speak this to your shame.                               </a:t>
            </a:r>
            <a:r>
              <a:rPr lang="en-US" b="1" dirty="0">
                <a:solidFill>
                  <a:schemeClr val="accent3">
                    <a:lumMod val="50000"/>
                  </a:schemeClr>
                </a:solidFill>
                <a:latin typeface="Adobe Gothic Std B" pitchFamily="34" charset="-128"/>
                <a:ea typeface="Adobe Gothic Std B" pitchFamily="34" charset="-128"/>
              </a:rPr>
              <a:t>(1 Corinthians 15:33-34)</a:t>
            </a:r>
          </a:p>
          <a:p>
            <a:pPr>
              <a:buClr>
                <a:schemeClr val="accent3">
                  <a:lumMod val="50000"/>
                </a:schemeClr>
              </a:buClr>
              <a:buSzPct val="110000"/>
            </a:pPr>
            <a:endParaRPr lang="en-US" sz="2000"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endParaRPr lang="en-US" sz="1600"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endParaRPr lang="en-US" sz="1600" b="1" dirty="0">
              <a:latin typeface="Adobe Gothic Std B" pitchFamily="34" charset="-128"/>
              <a:ea typeface="Adobe Gothic Std B" pitchFamily="34" charset="-128"/>
            </a:endParaRPr>
          </a:p>
        </p:txBody>
      </p:sp>
      <p:sp>
        <p:nvSpPr>
          <p:cNvPr id="3" name="Title 2"/>
          <p:cNvSpPr>
            <a:spLocks noGrp="1"/>
          </p:cNvSpPr>
          <p:nvPr>
            <p:ph type="title"/>
          </p:nvPr>
        </p:nvSpPr>
        <p:spPr>
          <a:xfrm>
            <a:off x="0" y="0"/>
            <a:ext cx="9144000" cy="533400"/>
          </a:xfrm>
          <a:solidFill>
            <a:schemeClr val="accent3">
              <a:lumMod val="50000"/>
            </a:schemeClr>
          </a:solidFill>
        </p:spPr>
        <p:txBody>
          <a:bodyPr>
            <a:no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Apostles never excused disobedience to their commands.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9485558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65281" y="685800"/>
            <a:ext cx="8229600" cy="60198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Paul was afraid of laboring in vain</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I am afraid for you, lest I have labored for you in vain. </a:t>
            </a:r>
            <a:r>
              <a:rPr lang="en-US" b="1" dirty="0">
                <a:solidFill>
                  <a:schemeClr val="accent3">
                    <a:lumMod val="50000"/>
                  </a:schemeClr>
                </a:solidFill>
                <a:latin typeface="Adobe Gothic Std B" pitchFamily="34" charset="-128"/>
                <a:ea typeface="Adobe Gothic Std B" pitchFamily="34" charset="-128"/>
              </a:rPr>
              <a:t>(Galatians 4:11)</a:t>
            </a:r>
          </a:p>
        </p:txBody>
      </p:sp>
      <p:sp>
        <p:nvSpPr>
          <p:cNvPr id="3" name="Title 2"/>
          <p:cNvSpPr>
            <a:spLocks noGrp="1"/>
          </p:cNvSpPr>
          <p:nvPr>
            <p:ph type="title"/>
          </p:nvPr>
        </p:nvSpPr>
        <p:spPr>
          <a:xfrm>
            <a:off x="0" y="0"/>
            <a:ext cx="9144000" cy="533400"/>
          </a:xfrm>
          <a:solidFill>
            <a:schemeClr val="accent3">
              <a:lumMod val="50000"/>
            </a:schemeClr>
          </a:solidFill>
        </p:spPr>
        <p:txBody>
          <a:bodyPr>
            <a:no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Apostles never excused disobedience to their commands.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387027085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1459706" y="1981200"/>
            <a:ext cx="6705600" cy="4343400"/>
          </a:xfrm>
        </p:spPr>
        <p:txBody>
          <a:bodyPr>
            <a:normAutofit/>
          </a:bodyPr>
          <a:lstStyle/>
          <a:p>
            <a:pPr marL="0" indent="0">
              <a:buNone/>
            </a:pPr>
            <a:r>
              <a:rPr lang="en-US" sz="2800" b="1" dirty="0">
                <a:latin typeface="Adobe Gothic Std B" pitchFamily="34" charset="-128"/>
                <a:ea typeface="Adobe Gothic Std B" pitchFamily="34" charset="-128"/>
              </a:rPr>
              <a:t>Apostles commended those obedient to their commands.</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1066800" y="20574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4</a:t>
            </a:r>
          </a:p>
        </p:txBody>
      </p:sp>
    </p:spTree>
    <p:extLst>
      <p:ext uri="{BB962C8B-B14F-4D97-AF65-F5344CB8AC3E}">
        <p14:creationId xmlns:p14="http://schemas.microsoft.com/office/powerpoint/2010/main" val="1185020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680884"/>
            <a:ext cx="8534400" cy="61722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church at Corinth and other congregations were commended for keeping the traditions of the apostles</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sz="2600" b="1" dirty="0">
                <a:latin typeface="Adobe Gothic Std B" pitchFamily="34" charset="-128"/>
                <a:ea typeface="Adobe Gothic Std B" pitchFamily="34" charset="-128"/>
              </a:rPr>
              <a:t>Now I praise you, brethren, that you remember me in all things and keep the traditions just as I delivered them to you.  </a:t>
            </a:r>
            <a:r>
              <a:rPr lang="en-US" sz="2600" b="1" dirty="0">
                <a:solidFill>
                  <a:schemeClr val="accent3">
                    <a:lumMod val="50000"/>
                  </a:schemeClr>
                </a:solidFill>
                <a:latin typeface="Adobe Gothic Std B" pitchFamily="34" charset="-128"/>
                <a:ea typeface="Adobe Gothic Std B" pitchFamily="34" charset="-128"/>
              </a:rPr>
              <a:t>(1 Corinthians 11:2)</a:t>
            </a:r>
          </a:p>
          <a:p>
            <a:pPr marL="457200" lvl="1" indent="0">
              <a:buClr>
                <a:schemeClr val="accent3">
                  <a:lumMod val="50000"/>
                </a:schemeClr>
              </a:buClr>
              <a:buSzPct val="110000"/>
              <a:buNone/>
            </a:pPr>
            <a:endParaRPr lang="en-US" sz="2600"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r>
              <a:rPr lang="en-US" sz="2600" b="1" dirty="0">
                <a:latin typeface="Adobe Gothic Std B" pitchFamily="34" charset="-128"/>
                <a:ea typeface="Adobe Gothic Std B" pitchFamily="34" charset="-128"/>
              </a:rPr>
              <a:t>For though I am absent in the flesh, yet I am with you in spirit, rejoicing to see your good order and the steadfastness of your faith in Christ.  </a:t>
            </a:r>
            <a:r>
              <a:rPr lang="en-US" sz="2600" b="1" dirty="0">
                <a:solidFill>
                  <a:schemeClr val="accent3">
                    <a:lumMod val="50000"/>
                  </a:schemeClr>
                </a:solidFill>
                <a:latin typeface="Adobe Gothic Std B" pitchFamily="34" charset="-128"/>
                <a:ea typeface="Adobe Gothic Std B" pitchFamily="34" charset="-128"/>
              </a:rPr>
              <a:t>(Colossians 2:5)</a:t>
            </a:r>
          </a:p>
        </p:txBody>
      </p:sp>
      <p:sp>
        <p:nvSpPr>
          <p:cNvPr id="3" name="Title 2"/>
          <p:cNvSpPr>
            <a:spLocks noGrp="1"/>
          </p:cNvSpPr>
          <p:nvPr>
            <p:ph type="title"/>
          </p:nvPr>
        </p:nvSpPr>
        <p:spPr>
          <a:xfrm>
            <a:off x="0" y="0"/>
            <a:ext cx="9144000" cy="533400"/>
          </a:xfrm>
          <a:solidFill>
            <a:schemeClr val="accent3">
              <a:lumMod val="50000"/>
            </a:schemeClr>
          </a:solidFill>
        </p:spPr>
        <p:txBody>
          <a:bodyPr>
            <a:no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Apostles never excused disobedience to their commands.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1350865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1371600" y="1981200"/>
            <a:ext cx="6781800" cy="4343400"/>
          </a:xfrm>
        </p:spPr>
        <p:txBody>
          <a:bodyPr>
            <a:normAutofit/>
          </a:bodyPr>
          <a:lstStyle/>
          <a:p>
            <a:pPr marL="0" indent="0">
              <a:buNone/>
            </a:pPr>
            <a:r>
              <a:rPr lang="en-US" sz="2800" b="1" dirty="0">
                <a:latin typeface="Adobe Gothic Std B" pitchFamily="34" charset="-128"/>
                <a:ea typeface="Adobe Gothic Std B" pitchFamily="34" charset="-128"/>
              </a:rPr>
              <a:t>Apostles commended those obedient to their commands.</a:t>
            </a:r>
          </a:p>
          <a:p>
            <a:pPr marL="0" indent="0">
              <a:buNone/>
            </a:pPr>
            <a:endParaRPr lang="en-US" sz="2800" b="1" dirty="0">
              <a:latin typeface="Adobe Gothic Std B" pitchFamily="34" charset="-128"/>
              <a:ea typeface="Adobe Gothic Std B" pitchFamily="34" charset="-128"/>
            </a:endParaRPr>
          </a:p>
          <a:p>
            <a:pPr marL="0" indent="0">
              <a:buNone/>
            </a:pPr>
            <a:r>
              <a:rPr lang="en-US" sz="2800" b="1" dirty="0">
                <a:latin typeface="Adobe Gothic Std B" pitchFamily="34" charset="-128"/>
                <a:ea typeface="Adobe Gothic Std B" pitchFamily="34" charset="-128"/>
              </a:rPr>
              <a:t>There Was uniformity in keeping the practices of the apostles.</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990600" y="20574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4</a:t>
            </a:r>
          </a:p>
        </p:txBody>
      </p:sp>
      <p:sp>
        <p:nvSpPr>
          <p:cNvPr id="10" name="Oval 9"/>
          <p:cNvSpPr/>
          <p:nvPr/>
        </p:nvSpPr>
        <p:spPr>
          <a:xfrm>
            <a:off x="990600" y="35052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5</a:t>
            </a:r>
          </a:p>
        </p:txBody>
      </p:sp>
    </p:spTree>
    <p:extLst>
      <p:ext uri="{BB962C8B-B14F-4D97-AF65-F5344CB8AC3E}">
        <p14:creationId xmlns:p14="http://schemas.microsoft.com/office/powerpoint/2010/main" val="2567395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7" dur="500"/>
                                        <p:tgtEl>
                                          <p:spTgt spid="8">
                                            <p:txEl>
                                              <p:pRg st="2" end="2"/>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680884"/>
            <a:ext cx="8534400" cy="61722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NT church was not defined by its culture, political system, economic system, or climate – neither is the church today.</a:t>
            </a:r>
          </a:p>
          <a:p>
            <a:pPr lvl="1">
              <a:buClr>
                <a:schemeClr val="accent3">
                  <a:lumMod val="50000"/>
                </a:schemeClr>
              </a:buClr>
              <a:buSzPct val="110000"/>
              <a:buFont typeface="Arial" pitchFamily="34" charset="0"/>
              <a:buChar char="•"/>
            </a:pPr>
            <a:r>
              <a:rPr lang="en-US" sz="2600" b="1" dirty="0">
                <a:latin typeface="Adobe Gothic Std B" pitchFamily="34" charset="-128"/>
                <a:ea typeface="Adobe Gothic Std B" pitchFamily="34" charset="-128"/>
              </a:rPr>
              <a:t>For this reason I have sent Timothy to you, who is my beloved and faithful son in the Lord, who will remind you of my ways in Christ, as I teach everywhere in every church.                             </a:t>
            </a:r>
            <a:r>
              <a:rPr lang="en-US" sz="2600" b="1" dirty="0">
                <a:solidFill>
                  <a:schemeClr val="accent3">
                    <a:lumMod val="50000"/>
                  </a:schemeClr>
                </a:solidFill>
                <a:latin typeface="Adobe Gothic Std B" pitchFamily="34" charset="-128"/>
                <a:ea typeface="Adobe Gothic Std B" pitchFamily="34" charset="-128"/>
              </a:rPr>
              <a:t>(1 Corinthians 4:17)</a:t>
            </a:r>
          </a:p>
          <a:p>
            <a:pPr lvl="1">
              <a:buClr>
                <a:schemeClr val="accent3">
                  <a:lumMod val="50000"/>
                </a:schemeClr>
              </a:buClr>
              <a:buSzPct val="110000"/>
              <a:buFont typeface="Arial" pitchFamily="34" charset="0"/>
              <a:buChar char="•"/>
            </a:pPr>
            <a:endParaRPr lang="en-US" sz="2600" b="1" dirty="0">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r>
              <a:rPr lang="en-US" sz="2600" b="1" dirty="0">
                <a:latin typeface="Adobe Gothic Std B" pitchFamily="34" charset="-128"/>
                <a:ea typeface="Adobe Gothic Std B" pitchFamily="34" charset="-128"/>
              </a:rPr>
              <a:t>For this reason I left you in Crete, that you should set in order the things that are lacking, and appoint elders in every city as I commanded you-- </a:t>
            </a:r>
            <a:r>
              <a:rPr lang="en-US" sz="2600" b="1" dirty="0">
                <a:solidFill>
                  <a:schemeClr val="accent3">
                    <a:lumMod val="50000"/>
                  </a:schemeClr>
                </a:solidFill>
                <a:latin typeface="Adobe Gothic Std B" pitchFamily="34" charset="-128"/>
                <a:ea typeface="Adobe Gothic Std B" pitchFamily="34" charset="-128"/>
              </a:rPr>
              <a:t>(Titus 1:5)</a:t>
            </a:r>
          </a:p>
          <a:p>
            <a:pPr lvl="1">
              <a:buClr>
                <a:schemeClr val="accent3">
                  <a:lumMod val="50000"/>
                </a:schemeClr>
              </a:buClr>
              <a:buSzPct val="110000"/>
              <a:buFont typeface="Arial" pitchFamily="34" charset="0"/>
              <a:buChar char="•"/>
            </a:pPr>
            <a:endParaRPr lang="en-US" sz="2600" b="1" dirty="0">
              <a:latin typeface="Adobe Gothic Std B" pitchFamily="34" charset="-128"/>
              <a:ea typeface="Adobe Gothic Std B" pitchFamily="34" charset="-128"/>
            </a:endParaRP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Uniformity in keeping the practices of the apostles.</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4037586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1371600" y="1981200"/>
            <a:ext cx="6781800" cy="4343400"/>
          </a:xfrm>
        </p:spPr>
        <p:txBody>
          <a:bodyPr>
            <a:normAutofit/>
          </a:bodyPr>
          <a:lstStyle/>
          <a:p>
            <a:pPr marL="0" indent="0">
              <a:buNone/>
            </a:pPr>
            <a:r>
              <a:rPr lang="en-US" sz="2800" b="1" dirty="0">
                <a:latin typeface="Adobe Gothic Std B" pitchFamily="34" charset="-128"/>
                <a:ea typeface="Adobe Gothic Std B" pitchFamily="34" charset="-128"/>
              </a:rPr>
              <a:t>Apostles commended those obedient to their commands.</a:t>
            </a:r>
          </a:p>
          <a:p>
            <a:pPr marL="0" indent="0">
              <a:buNone/>
            </a:pPr>
            <a:endParaRPr lang="en-US" sz="2800" b="1" dirty="0">
              <a:latin typeface="Adobe Gothic Std B" pitchFamily="34" charset="-128"/>
              <a:ea typeface="Adobe Gothic Std B" pitchFamily="34" charset="-128"/>
            </a:endParaRPr>
          </a:p>
          <a:p>
            <a:pPr marL="0" indent="0">
              <a:buNone/>
            </a:pPr>
            <a:r>
              <a:rPr lang="en-US" sz="2800" b="1" dirty="0">
                <a:latin typeface="Adobe Gothic Std B" pitchFamily="34" charset="-128"/>
                <a:ea typeface="Adobe Gothic Std B" pitchFamily="34" charset="-128"/>
              </a:rPr>
              <a:t>There was uniformity in keeping the practices of the apostles.</a:t>
            </a:r>
          </a:p>
          <a:p>
            <a:pPr marL="0" indent="0">
              <a:buNone/>
            </a:pPr>
            <a:endParaRPr lang="en-US" sz="2800" b="1" dirty="0">
              <a:latin typeface="Adobe Gothic Std B" pitchFamily="34" charset="-128"/>
              <a:ea typeface="Adobe Gothic Std B" pitchFamily="34" charset="-128"/>
            </a:endParaRPr>
          </a:p>
          <a:p>
            <a:pPr marL="0" indent="0">
              <a:buNone/>
            </a:pPr>
            <a:r>
              <a:rPr lang="en-US" sz="2800" b="1" dirty="0">
                <a:latin typeface="Adobe Gothic Std B" pitchFamily="34" charset="-128"/>
                <a:ea typeface="Adobe Gothic Std B" pitchFamily="34" charset="-128"/>
              </a:rPr>
              <a:t>The Bible teaches approved examples establish authority.</a:t>
            </a:r>
          </a:p>
          <a:p>
            <a:pPr marL="0" indent="0">
              <a:buNone/>
            </a:pPr>
            <a:endParaRPr lang="en-US" sz="2800" b="1" dirty="0">
              <a:latin typeface="Adobe Gothic Std B" pitchFamily="34" charset="-128"/>
              <a:ea typeface="Adobe Gothic Std B" pitchFamily="34" charset="-128"/>
            </a:endParaRP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990600" y="20574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4</a:t>
            </a:r>
          </a:p>
        </p:txBody>
      </p:sp>
      <p:sp>
        <p:nvSpPr>
          <p:cNvPr id="10" name="Oval 9"/>
          <p:cNvSpPr/>
          <p:nvPr/>
        </p:nvSpPr>
        <p:spPr>
          <a:xfrm>
            <a:off x="990600" y="34290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5</a:t>
            </a:r>
          </a:p>
        </p:txBody>
      </p:sp>
      <p:sp>
        <p:nvSpPr>
          <p:cNvPr id="12" name="Oval 11">
            <a:extLst>
              <a:ext uri="{FF2B5EF4-FFF2-40B4-BE49-F238E27FC236}">
                <a16:creationId xmlns:a16="http://schemas.microsoft.com/office/drawing/2014/main" id="{F5838528-F4B7-4362-A57B-252C0141D0DC}"/>
              </a:ext>
            </a:extLst>
          </p:cNvPr>
          <p:cNvSpPr/>
          <p:nvPr/>
        </p:nvSpPr>
        <p:spPr>
          <a:xfrm>
            <a:off x="990600" y="49530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6</a:t>
            </a:r>
          </a:p>
        </p:txBody>
      </p:sp>
    </p:spTree>
    <p:extLst>
      <p:ext uri="{BB962C8B-B14F-4D97-AF65-F5344CB8AC3E}">
        <p14:creationId xmlns:p14="http://schemas.microsoft.com/office/powerpoint/2010/main" val="4201881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randombar(horizontal)">
                                      <p:cBhvr>
                                        <p:cTn id="7" dur="500"/>
                                        <p:tgtEl>
                                          <p:spTgt spid="8">
                                            <p:txEl>
                                              <p:pRg st="4" end="4"/>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680884"/>
            <a:ext cx="8534400" cy="61722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Lord used examples as authority</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solidFill>
                  <a:schemeClr val="tx2">
                    <a:lumMod val="50000"/>
                  </a:schemeClr>
                </a:solidFill>
                <a:latin typeface="Adobe Gothic Std B" pitchFamily="34" charset="-128"/>
                <a:ea typeface="Adobe Gothic Std B" pitchFamily="34" charset="-128"/>
              </a:rPr>
              <a:t>"For I have given you an example, that you should do as I have done to you. "Most assuredly, I say to you, a servant is not greater than his master; nor is he who is sent greater than he who sent him. "If you know these things, blessed are you if you do them. </a:t>
            </a:r>
            <a:r>
              <a:rPr lang="en-US" b="1" dirty="0">
                <a:solidFill>
                  <a:schemeClr val="accent3">
                    <a:lumMod val="50000"/>
                  </a:schemeClr>
                </a:solidFill>
                <a:latin typeface="Adobe Gothic Std B" pitchFamily="34" charset="-128"/>
                <a:ea typeface="Adobe Gothic Std B" pitchFamily="34" charset="-128"/>
              </a:rPr>
              <a:t>(John 13:15-17)</a:t>
            </a:r>
          </a:p>
          <a:p>
            <a:pPr lvl="1">
              <a:buClr>
                <a:schemeClr val="accent3">
                  <a:lumMod val="50000"/>
                </a:schemeClr>
              </a:buClr>
              <a:buSzPct val="110000"/>
              <a:buFont typeface="Arial" pitchFamily="34" charset="0"/>
              <a:buChar char="•"/>
            </a:pPr>
            <a:endParaRPr lang="en-US" b="1" dirty="0">
              <a:solidFill>
                <a:schemeClr val="accent3">
                  <a:lumMod val="50000"/>
                </a:schemeClr>
              </a:solidFill>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endParaRPr lang="en-US" sz="2600" b="1" dirty="0">
              <a:latin typeface="Adobe Gothic Std B" pitchFamily="34" charset="-128"/>
              <a:ea typeface="Adobe Gothic Std B" pitchFamily="34" charset="-128"/>
            </a:endParaRP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The Bible Teaches Approved Examples Establish Authority.</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751796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680884"/>
            <a:ext cx="8534400" cy="61722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Apostles used examples as authority</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latin typeface="Adobe Gothic Std B" pitchFamily="34" charset="-128"/>
                <a:ea typeface="Adobe Gothic Std B" pitchFamily="34" charset="-128"/>
              </a:rPr>
              <a:t>8 So God, who knows the heart, acknowledged them by giving them the Holy Spirit, just as He did to us,                                           9 and made no distinction between us and them, purifying their hearts by faith.                       </a:t>
            </a:r>
            <a:r>
              <a:rPr lang="en-US" b="1" dirty="0">
                <a:solidFill>
                  <a:schemeClr val="accent3">
                    <a:lumMod val="50000"/>
                  </a:schemeClr>
                </a:solidFill>
                <a:latin typeface="Adobe Gothic Std B" pitchFamily="34" charset="-128"/>
                <a:ea typeface="Adobe Gothic Std B" pitchFamily="34" charset="-128"/>
              </a:rPr>
              <a:t>(Acts 15:8-9)</a:t>
            </a:r>
          </a:p>
          <a:p>
            <a:pPr lvl="1">
              <a:buClr>
                <a:schemeClr val="accent3">
                  <a:lumMod val="50000"/>
                </a:schemeClr>
              </a:buClr>
              <a:buSzPct val="110000"/>
              <a:buFont typeface="Arial" pitchFamily="34" charset="0"/>
              <a:buChar char="•"/>
            </a:pPr>
            <a:endParaRPr lang="en-US" b="1" dirty="0">
              <a:latin typeface="Adobe Gothic Std B" pitchFamily="34" charset="-128"/>
              <a:ea typeface="Adobe Gothic Std B" pitchFamily="34" charset="-128"/>
            </a:endParaRP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The Bible Teaches Approved Examples Establish Authority.</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36350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680884"/>
            <a:ext cx="8534400" cy="61722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The Apostles used examples as authority</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solidFill>
                  <a:schemeClr val="tx2">
                    <a:lumMod val="50000"/>
                  </a:schemeClr>
                </a:solidFill>
                <a:latin typeface="Adobe Gothic Std B" pitchFamily="34" charset="-128"/>
                <a:ea typeface="Adobe Gothic Std B" pitchFamily="34" charset="-128"/>
              </a:rPr>
              <a:t>11 But we believe that through the grace of the Lord Jesus Christ we shall be saved in the same manner as they. 12 Then all the multitude kept silent and listened to Barnabas and Paul declaring how many miracles and wonders God had worked through them among the Gentiles.                              </a:t>
            </a:r>
            <a:r>
              <a:rPr lang="en-US" b="1" dirty="0">
                <a:solidFill>
                  <a:schemeClr val="accent3">
                    <a:lumMod val="50000"/>
                  </a:schemeClr>
                </a:solidFill>
                <a:latin typeface="Adobe Gothic Std B" pitchFamily="34" charset="-128"/>
                <a:ea typeface="Adobe Gothic Std B" pitchFamily="34" charset="-128"/>
              </a:rPr>
              <a:t>(Acts 15:11-12)</a:t>
            </a:r>
          </a:p>
          <a:p>
            <a:pPr lvl="1">
              <a:buClr>
                <a:schemeClr val="accent3">
                  <a:lumMod val="50000"/>
                </a:schemeClr>
              </a:buClr>
              <a:buSzPct val="110000"/>
              <a:buFont typeface="Arial" pitchFamily="34" charset="0"/>
              <a:buChar char="•"/>
            </a:pPr>
            <a:endParaRPr lang="en-US" sz="2200" b="1" dirty="0">
              <a:solidFill>
                <a:schemeClr val="accent3">
                  <a:lumMod val="50000"/>
                </a:schemeClr>
              </a:solidFill>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endParaRPr lang="en-US" sz="2600" b="1" dirty="0">
              <a:latin typeface="Adobe Gothic Std B" pitchFamily="34" charset="-128"/>
              <a:ea typeface="Adobe Gothic Std B" pitchFamily="34" charset="-128"/>
            </a:endParaRP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The Bible Teaches Approved Examples Establish Authority.</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1497915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914400" y="1981200"/>
            <a:ext cx="7467600" cy="4343400"/>
          </a:xfrm>
        </p:spPr>
        <p:txBody>
          <a:bodyPr>
            <a:normAutofit/>
          </a:bodyPr>
          <a:lstStyle/>
          <a:p>
            <a:pPr marL="0" indent="0">
              <a:buNone/>
            </a:pPr>
            <a:r>
              <a:rPr lang="en-US" sz="2800" b="1" dirty="0">
                <a:latin typeface="Adobe Gothic Std B" pitchFamily="34" charset="-128"/>
                <a:ea typeface="Adobe Gothic Std B" pitchFamily="34" charset="-128"/>
              </a:rPr>
              <a:t>We have been instructed to follow examples.</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533400" y="19812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a typeface="Adobe Gothic Std B"/>
              </a:rPr>
              <a:t>7</a:t>
            </a:r>
          </a:p>
        </p:txBody>
      </p:sp>
    </p:spTree>
    <p:extLst>
      <p:ext uri="{BB962C8B-B14F-4D97-AF65-F5344CB8AC3E}">
        <p14:creationId xmlns:p14="http://schemas.microsoft.com/office/powerpoint/2010/main" val="4029100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680884"/>
            <a:ext cx="8534400" cy="61722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We have been instructed to follow examples</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solidFill>
                  <a:schemeClr val="tx2">
                    <a:lumMod val="50000"/>
                  </a:schemeClr>
                </a:solidFill>
                <a:latin typeface="Adobe Gothic Std B" pitchFamily="34" charset="-128"/>
                <a:ea typeface="Adobe Gothic Std B" pitchFamily="34" charset="-128"/>
              </a:rPr>
              <a:t>Now these things, brethren, I have figuratively transferred to myself and Apollos for your sakes, that you may learn in us not to think beyond what is written, that none of you may be puffed up on behalf of one against the other.                                      </a:t>
            </a:r>
            <a:r>
              <a:rPr lang="en-US" b="1" dirty="0">
                <a:solidFill>
                  <a:schemeClr val="accent3">
                    <a:lumMod val="50000"/>
                  </a:schemeClr>
                </a:solidFill>
                <a:latin typeface="Adobe Gothic Std B" pitchFamily="34" charset="-128"/>
                <a:ea typeface="Adobe Gothic Std B" pitchFamily="34" charset="-128"/>
              </a:rPr>
              <a:t>(1 Corinthians 4:6)</a:t>
            </a: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The Bible Teaches Approved Examples Establish Authority.</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185584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680884"/>
            <a:ext cx="8534400" cy="6172200"/>
          </a:xfrm>
        </p:spPr>
        <p:txBody>
          <a:bodyPr>
            <a:normAutofit/>
          </a:bodyPr>
          <a:lstStyle/>
          <a:p>
            <a:pPr>
              <a:buClr>
                <a:schemeClr val="accent3">
                  <a:lumMod val="50000"/>
                </a:schemeClr>
              </a:buClr>
              <a:buSzPct val="110000"/>
            </a:pPr>
            <a:r>
              <a:rPr lang="en-US" sz="2800" b="1" u="sng" dirty="0">
                <a:latin typeface="Adobe Gothic Std B" pitchFamily="34" charset="-128"/>
                <a:ea typeface="Adobe Gothic Std B" pitchFamily="34" charset="-128"/>
              </a:rPr>
              <a:t>We have been instructed to follow examples</a:t>
            </a:r>
            <a:r>
              <a:rPr lang="en-US" sz="2800" b="1" dirty="0">
                <a:latin typeface="Adobe Gothic Std B" pitchFamily="34" charset="-128"/>
                <a:ea typeface="Adobe Gothic Std B" pitchFamily="34" charset="-128"/>
              </a:rPr>
              <a:t>.</a:t>
            </a:r>
          </a:p>
          <a:p>
            <a:pPr lvl="1">
              <a:buClr>
                <a:schemeClr val="accent3">
                  <a:lumMod val="50000"/>
                </a:schemeClr>
              </a:buClr>
              <a:buSzPct val="110000"/>
              <a:buFont typeface="Arial" pitchFamily="34" charset="0"/>
              <a:buChar char="•"/>
            </a:pPr>
            <a:r>
              <a:rPr lang="en-US" b="1" dirty="0">
                <a:solidFill>
                  <a:schemeClr val="tx2">
                    <a:lumMod val="50000"/>
                  </a:schemeClr>
                </a:solidFill>
                <a:latin typeface="Adobe Gothic Std B" pitchFamily="34" charset="-128"/>
                <a:ea typeface="Adobe Gothic Std B" pitchFamily="34" charset="-128"/>
              </a:rPr>
              <a:t>Brethren, join in following my example, and note those who so walk, as you have us for a pattern. </a:t>
            </a:r>
            <a:r>
              <a:rPr lang="en-US" b="1" dirty="0">
                <a:solidFill>
                  <a:schemeClr val="accent3">
                    <a:lumMod val="50000"/>
                  </a:schemeClr>
                </a:solidFill>
                <a:latin typeface="Adobe Gothic Std B" pitchFamily="34" charset="-128"/>
                <a:ea typeface="Adobe Gothic Std B" pitchFamily="34" charset="-128"/>
              </a:rPr>
              <a:t>(Philippians 3:17)</a:t>
            </a:r>
          </a:p>
          <a:p>
            <a:pPr lvl="1">
              <a:buClr>
                <a:schemeClr val="accent3">
                  <a:lumMod val="50000"/>
                </a:schemeClr>
              </a:buClr>
              <a:buSzPct val="110000"/>
              <a:buFont typeface="Arial" pitchFamily="34" charset="0"/>
              <a:buChar char="•"/>
            </a:pPr>
            <a:endParaRPr lang="en-US" b="1" dirty="0">
              <a:solidFill>
                <a:schemeClr val="accent3">
                  <a:lumMod val="50000"/>
                </a:schemeClr>
              </a:solidFill>
              <a:latin typeface="Adobe Gothic Std B" pitchFamily="34" charset="-128"/>
              <a:ea typeface="Adobe Gothic Std B" pitchFamily="34" charset="-128"/>
            </a:endParaRPr>
          </a:p>
          <a:p>
            <a:pPr lvl="1">
              <a:buClr>
                <a:schemeClr val="accent3">
                  <a:lumMod val="50000"/>
                </a:schemeClr>
              </a:buClr>
              <a:buSzPct val="110000"/>
              <a:buFont typeface="Arial" pitchFamily="34" charset="0"/>
              <a:buChar char="•"/>
            </a:pPr>
            <a:r>
              <a:rPr lang="en-US" b="1" dirty="0">
                <a:solidFill>
                  <a:schemeClr val="tx2">
                    <a:lumMod val="50000"/>
                  </a:schemeClr>
                </a:solidFill>
                <a:latin typeface="Adobe Gothic Std B" pitchFamily="34" charset="-128"/>
                <a:ea typeface="Adobe Gothic Std B" pitchFamily="34" charset="-128"/>
              </a:rPr>
              <a:t>The things which you learned and received and heard and saw in me, these do, and the God of peace will be with you.                   </a:t>
            </a:r>
            <a:r>
              <a:rPr lang="en-US" b="1" dirty="0">
                <a:solidFill>
                  <a:schemeClr val="accent3">
                    <a:lumMod val="50000"/>
                  </a:schemeClr>
                </a:solidFill>
                <a:latin typeface="Adobe Gothic Std B" pitchFamily="34" charset="-128"/>
                <a:ea typeface="Adobe Gothic Std B" pitchFamily="34" charset="-128"/>
              </a:rPr>
              <a:t>(Philippians 4:9)</a:t>
            </a:r>
          </a:p>
        </p:txBody>
      </p:sp>
      <p:sp>
        <p:nvSpPr>
          <p:cNvPr id="3" name="Title 2"/>
          <p:cNvSpPr>
            <a:spLocks noGrp="1"/>
          </p:cNvSpPr>
          <p:nvPr>
            <p:ph type="title"/>
          </p:nvPr>
        </p:nvSpPr>
        <p:spPr>
          <a:xfrm>
            <a:off x="0" y="0"/>
            <a:ext cx="9144000" cy="533400"/>
          </a:xfrm>
          <a:solidFill>
            <a:schemeClr val="accent3">
              <a:lumMod val="50000"/>
            </a:schemeClr>
          </a:solidFill>
        </p:spPr>
        <p:txBody>
          <a:bodyPr>
            <a:normAutofit/>
          </a:bodyPr>
          <a:lstStyle/>
          <a:p>
            <a:r>
              <a:rPr lang="en-US" sz="2000" dirty="0">
                <a:solidFill>
                  <a:schemeClr val="bg1"/>
                </a:solidFill>
                <a:latin typeface="Adobe Gothic Std B" pitchFamily="34" charset="-128"/>
                <a:ea typeface="Adobe Gothic Std B" pitchFamily="34" charset="-128"/>
              </a:rPr>
              <a:t>Scripture – </a:t>
            </a:r>
            <a:r>
              <a:rPr lang="en-US" sz="2000" b="1" dirty="0">
                <a:solidFill>
                  <a:schemeClr val="bg1"/>
                </a:solidFill>
                <a:latin typeface="Adobe Gothic Std B" pitchFamily="34" charset="-128"/>
                <a:ea typeface="Adobe Gothic Std B" pitchFamily="34" charset="-128"/>
              </a:rPr>
              <a:t>The Bible Teaches Approved Examples Establish Authority.</a:t>
            </a:r>
            <a:endParaRPr lang="en-US" sz="2000" dirty="0">
              <a:solidFill>
                <a:schemeClr val="bg1"/>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2557801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2"/>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The Truth About NT Examples</a:t>
            </a:r>
          </a:p>
        </p:txBody>
      </p:sp>
      <p:sp>
        <p:nvSpPr>
          <p:cNvPr id="8" name="Content Placeholder 7"/>
          <p:cNvSpPr>
            <a:spLocks noGrp="1"/>
          </p:cNvSpPr>
          <p:nvPr>
            <p:ph idx="1"/>
          </p:nvPr>
        </p:nvSpPr>
        <p:spPr>
          <a:xfrm>
            <a:off x="609600" y="1981200"/>
            <a:ext cx="8229600" cy="4343400"/>
          </a:xfrm>
        </p:spPr>
        <p:txBody>
          <a:bodyPr>
            <a:normAutofit/>
          </a:bodyPr>
          <a:lstStyle/>
          <a:p>
            <a:pPr marL="0" indent="0">
              <a:buNone/>
            </a:pPr>
            <a:r>
              <a:rPr lang="en-US" sz="2400" b="1" dirty="0">
                <a:latin typeface="Adobe Gothic Std B" pitchFamily="34" charset="-128"/>
                <a:ea typeface="Adobe Gothic Std B" pitchFamily="34" charset="-128"/>
              </a:rPr>
              <a:t>Guards against uncertainty.</a:t>
            </a:r>
          </a:p>
          <a:p>
            <a:pPr marL="0" indent="0">
              <a:lnSpc>
                <a:spcPct val="150000"/>
              </a:lnSpc>
              <a:buNone/>
            </a:pPr>
            <a:endParaRPr lang="en-US" sz="2400" b="1" dirty="0">
              <a:latin typeface="Adobe Gothic Std B" pitchFamily="34" charset="-128"/>
              <a:ea typeface="Adobe Gothic Std B" pitchFamily="34" charset="-128"/>
            </a:endParaRPr>
          </a:p>
          <a:p>
            <a:pPr marL="0" indent="0">
              <a:lnSpc>
                <a:spcPct val="150000"/>
              </a:lnSpc>
              <a:buNone/>
            </a:pPr>
            <a:r>
              <a:rPr lang="en-US" sz="2400" b="1" dirty="0">
                <a:latin typeface="Adobe Gothic Std B" pitchFamily="34" charset="-128"/>
                <a:ea typeface="Adobe Gothic Std B" pitchFamily="34" charset="-128"/>
              </a:rPr>
              <a:t>Makes all Scripture practical – not speculation, but instructive.</a:t>
            </a:r>
          </a:p>
          <a:p>
            <a:pPr marL="0" indent="0">
              <a:lnSpc>
                <a:spcPct val="150000"/>
              </a:lnSpc>
              <a:buNone/>
            </a:pPr>
            <a:endParaRPr lang="en-US" sz="2400" b="1" dirty="0">
              <a:latin typeface="Adobe Gothic Std B" pitchFamily="34" charset="-128"/>
              <a:ea typeface="Adobe Gothic Std B" pitchFamily="34" charset="-128"/>
            </a:endParaRPr>
          </a:p>
          <a:p>
            <a:pPr marL="0" indent="0">
              <a:lnSpc>
                <a:spcPct val="150000"/>
              </a:lnSpc>
              <a:buNone/>
            </a:pPr>
            <a:r>
              <a:rPr lang="en-US" sz="2400" b="1" dirty="0">
                <a:latin typeface="Adobe Gothic Std B" pitchFamily="34" charset="-128"/>
                <a:ea typeface="Adobe Gothic Std B" pitchFamily="34" charset="-128"/>
              </a:rPr>
              <a:t>Have a precise model for the constitution and government of the church.</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Approved &amp; universal practices in the NT                       are recorded for our learning.</a:t>
            </a:r>
          </a:p>
        </p:txBody>
      </p:sp>
      <p:sp>
        <p:nvSpPr>
          <p:cNvPr id="11" name="Oval 10"/>
          <p:cNvSpPr/>
          <p:nvPr/>
        </p:nvSpPr>
        <p:spPr>
          <a:xfrm>
            <a:off x="228600" y="19812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228600" y="34290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228600" y="52578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71248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0" dur="5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8" dur="500"/>
                                        <p:tgtEl>
                                          <p:spTgt spid="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6"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animBg="1"/>
      <p:bldP spid="10"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endParaRPr lang="en-US" sz="2400" dirty="0">
              <a:solidFill>
                <a:schemeClr val="bg1"/>
              </a:solidFill>
            </a:endParaRPr>
          </a:p>
        </p:txBody>
      </p:sp>
      <p:sp>
        <p:nvSpPr>
          <p:cNvPr id="8" name="Content Placeholder 7"/>
          <p:cNvSpPr>
            <a:spLocks noGrp="1"/>
          </p:cNvSpPr>
          <p:nvPr>
            <p:ph idx="1"/>
          </p:nvPr>
        </p:nvSpPr>
        <p:spPr>
          <a:xfrm>
            <a:off x="609600" y="2514600"/>
            <a:ext cx="4191000" cy="4343400"/>
          </a:xfrm>
        </p:spPr>
        <p:txBody>
          <a:bodyPr>
            <a:noAutofit/>
          </a:bodyPr>
          <a:lstStyle/>
          <a:p>
            <a:pPr marL="0" indent="0">
              <a:buNone/>
            </a:pPr>
            <a:r>
              <a:rPr lang="en-US" sz="2400" b="1" dirty="0">
                <a:latin typeface="Adobe Gothic Std B" pitchFamily="34" charset="-128"/>
                <a:ea typeface="Adobe Gothic Std B" pitchFamily="34" charset="-128"/>
              </a:rPr>
              <a:t>Paul traveled by ship</a:t>
            </a:r>
          </a:p>
          <a:p>
            <a:pPr marL="400050" lvl="1" indent="0">
              <a:buNone/>
            </a:pPr>
            <a:r>
              <a:rPr lang="en-US" sz="2400" b="1" dirty="0">
                <a:solidFill>
                  <a:schemeClr val="accent3">
                    <a:lumMod val="50000"/>
                  </a:schemeClr>
                </a:solidFill>
                <a:latin typeface="Adobe Gothic Std B" pitchFamily="34" charset="-128"/>
                <a:ea typeface="Adobe Gothic Std B" pitchFamily="34" charset="-128"/>
              </a:rPr>
              <a:t>(Acts 20:15)</a:t>
            </a:r>
          </a:p>
          <a:p>
            <a:pPr marL="0" indent="0">
              <a:buNone/>
            </a:pPr>
            <a:endParaRPr lang="en-US" sz="2400" b="1" dirty="0">
              <a:latin typeface="Adobe Gothic Std B" pitchFamily="34" charset="-128"/>
              <a:ea typeface="Adobe Gothic Std B" pitchFamily="34" charset="-128"/>
            </a:endParaRPr>
          </a:p>
          <a:p>
            <a:pPr marL="0" indent="0">
              <a:buNone/>
            </a:pPr>
            <a:r>
              <a:rPr lang="en-US" sz="2400" b="1" dirty="0">
                <a:latin typeface="Adobe Gothic Std B" pitchFamily="34" charset="-128"/>
                <a:ea typeface="Adobe Gothic Std B" pitchFamily="34" charset="-128"/>
              </a:rPr>
              <a:t>Paul healed sick people</a:t>
            </a:r>
          </a:p>
          <a:p>
            <a:pPr marL="400050" lvl="1" indent="0">
              <a:buNone/>
            </a:pPr>
            <a:r>
              <a:rPr lang="en-US" sz="2400" b="1" dirty="0">
                <a:solidFill>
                  <a:schemeClr val="accent3">
                    <a:lumMod val="50000"/>
                  </a:schemeClr>
                </a:solidFill>
                <a:latin typeface="Adobe Gothic Std B" pitchFamily="34" charset="-128"/>
                <a:ea typeface="Adobe Gothic Std B" pitchFamily="34" charset="-128"/>
              </a:rPr>
              <a:t>(Acts 28:8)</a:t>
            </a:r>
          </a:p>
          <a:p>
            <a:pPr marL="0" indent="0">
              <a:buNone/>
            </a:pPr>
            <a:endParaRPr lang="en-US" sz="2400" b="1" dirty="0">
              <a:latin typeface="Adobe Gothic Std B" pitchFamily="34" charset="-128"/>
              <a:ea typeface="Adobe Gothic Std B" pitchFamily="34" charset="-128"/>
            </a:endParaRPr>
          </a:p>
          <a:p>
            <a:pPr marL="0" indent="0">
              <a:buNone/>
            </a:pPr>
            <a:r>
              <a:rPr lang="en-US" sz="2400" b="1" dirty="0">
                <a:latin typeface="Adobe Gothic Std B" pitchFamily="34" charset="-128"/>
                <a:ea typeface="Adobe Gothic Std B" pitchFamily="34" charset="-128"/>
              </a:rPr>
              <a:t>Paul observed the L. S.                in an upper room</a:t>
            </a:r>
          </a:p>
          <a:p>
            <a:pPr marL="400050" lvl="1" indent="0">
              <a:buNone/>
            </a:pPr>
            <a:r>
              <a:rPr lang="en-US" sz="2400" b="1" dirty="0">
                <a:solidFill>
                  <a:schemeClr val="accent3">
                    <a:lumMod val="50000"/>
                  </a:schemeClr>
                </a:solidFill>
                <a:latin typeface="Adobe Gothic Std B" pitchFamily="34" charset="-128"/>
                <a:ea typeface="Adobe Gothic Std B" pitchFamily="34" charset="-128"/>
              </a:rPr>
              <a:t>(Acts 20:7-8)</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Should Every NT Example Be Considered Binding?</a:t>
            </a:r>
          </a:p>
        </p:txBody>
      </p:sp>
      <p:sp>
        <p:nvSpPr>
          <p:cNvPr id="11" name="Oval 10"/>
          <p:cNvSpPr/>
          <p:nvPr/>
        </p:nvSpPr>
        <p:spPr>
          <a:xfrm>
            <a:off x="228600" y="25146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228600" y="39624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228600" y="5410200"/>
            <a:ext cx="392906" cy="381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5105400" y="1828800"/>
            <a:ext cx="2514600" cy="584775"/>
          </a:xfrm>
          <a:prstGeom prst="rect">
            <a:avLst/>
          </a:prstGeom>
          <a:solidFill>
            <a:schemeClr val="accent4">
              <a:lumMod val="50000"/>
            </a:schemeClr>
          </a:solidFill>
        </p:spPr>
        <p:txBody>
          <a:bodyPr wrap="square" rtlCol="0">
            <a:spAutoFit/>
          </a:bodyPr>
          <a:lstStyle/>
          <a:p>
            <a:pPr algn="ctr"/>
            <a:r>
              <a:rPr lang="en-US" sz="3200" b="1" dirty="0">
                <a:solidFill>
                  <a:schemeClr val="bg1"/>
                </a:solidFill>
              </a:rPr>
              <a:t>ANSWER</a:t>
            </a:r>
          </a:p>
        </p:txBody>
      </p:sp>
      <p:sp>
        <p:nvSpPr>
          <p:cNvPr id="12" name="TextBox 11"/>
          <p:cNvSpPr txBox="1"/>
          <p:nvPr/>
        </p:nvSpPr>
        <p:spPr>
          <a:xfrm>
            <a:off x="7772400" y="1752600"/>
            <a:ext cx="1066800" cy="707886"/>
          </a:xfrm>
          <a:prstGeom prst="rect">
            <a:avLst/>
          </a:prstGeom>
          <a:noFill/>
        </p:spPr>
        <p:txBody>
          <a:bodyPr wrap="square" rtlCol="0">
            <a:spAutoFit/>
          </a:bodyPr>
          <a:lstStyle/>
          <a:p>
            <a:r>
              <a:rPr lang="en-US" sz="4000" b="1" dirty="0">
                <a:ln>
                  <a:solidFill>
                    <a:schemeClr val="accent4">
                      <a:lumMod val="50000"/>
                    </a:schemeClr>
                  </a:solidFill>
                </a:ln>
                <a:solidFill>
                  <a:schemeClr val="bg1"/>
                </a:solidFill>
                <a:effectLst>
                  <a:glow rad="38100">
                    <a:schemeClr val="accent4">
                      <a:lumMod val="50000"/>
                      <a:alpha val="40000"/>
                    </a:schemeClr>
                  </a:glow>
                  <a:outerShdw blurRad="139700" dist="88900" dir="5400000" algn="ctr" rotWithShape="0">
                    <a:schemeClr val="accent4">
                      <a:lumMod val="50000"/>
                    </a:schemeClr>
                  </a:outerShdw>
                </a:effectLst>
              </a:rPr>
              <a:t>NO</a:t>
            </a:r>
          </a:p>
        </p:txBody>
      </p:sp>
      <p:sp>
        <p:nvSpPr>
          <p:cNvPr id="14" name="Content Placeholder 7"/>
          <p:cNvSpPr txBox="1">
            <a:spLocks/>
          </p:cNvSpPr>
          <p:nvPr/>
        </p:nvSpPr>
        <p:spPr>
          <a:xfrm>
            <a:off x="4800600" y="2514600"/>
            <a:ext cx="4038600" cy="434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a:latin typeface="Adobe Gothic Std B" pitchFamily="34" charset="-128"/>
                <a:ea typeface="Adobe Gothic Std B" pitchFamily="34" charset="-128"/>
              </a:rPr>
              <a:t>Paul also traveled by foot</a:t>
            </a:r>
          </a:p>
          <a:p>
            <a:pPr marL="400050" lvl="1" indent="0">
              <a:buFont typeface="Arial" pitchFamily="34" charset="0"/>
              <a:buNone/>
            </a:pPr>
            <a:r>
              <a:rPr lang="en-US" sz="2400" b="1" dirty="0">
                <a:solidFill>
                  <a:schemeClr val="accent3">
                    <a:lumMod val="50000"/>
                  </a:schemeClr>
                </a:solidFill>
                <a:latin typeface="Adobe Gothic Std B" pitchFamily="34" charset="-128"/>
                <a:ea typeface="Adobe Gothic Std B" pitchFamily="34" charset="-128"/>
              </a:rPr>
              <a:t>(Acts 20:13)</a:t>
            </a:r>
          </a:p>
          <a:p>
            <a:pPr marL="0" indent="0">
              <a:buFont typeface="Arial" pitchFamily="34" charset="0"/>
              <a:buNone/>
            </a:pPr>
            <a:endParaRPr lang="en-US" sz="2400" b="1" dirty="0">
              <a:latin typeface="Adobe Gothic Std B" pitchFamily="34" charset="-128"/>
              <a:ea typeface="Adobe Gothic Std B" pitchFamily="34" charset="-128"/>
            </a:endParaRPr>
          </a:p>
          <a:p>
            <a:pPr marL="0" indent="0">
              <a:buFont typeface="Arial" pitchFamily="34" charset="0"/>
              <a:buNone/>
            </a:pPr>
            <a:r>
              <a:rPr lang="en-US" sz="2400" b="1" dirty="0">
                <a:latin typeface="Adobe Gothic Std B" pitchFamily="34" charset="-128"/>
                <a:ea typeface="Adobe Gothic Std B" pitchFamily="34" charset="-128"/>
              </a:rPr>
              <a:t>Miracles Ceased</a:t>
            </a:r>
          </a:p>
          <a:p>
            <a:pPr marL="400050" lvl="1" indent="0">
              <a:buFont typeface="Arial" pitchFamily="34" charset="0"/>
              <a:buNone/>
            </a:pPr>
            <a:r>
              <a:rPr lang="en-US" sz="2400" b="1" dirty="0">
                <a:solidFill>
                  <a:schemeClr val="accent3">
                    <a:lumMod val="50000"/>
                  </a:schemeClr>
                </a:solidFill>
                <a:latin typeface="Adobe Gothic Std B" pitchFamily="34" charset="-128"/>
                <a:ea typeface="Adobe Gothic Std B" pitchFamily="34" charset="-128"/>
              </a:rPr>
              <a:t>(1 Cor. 13:10)</a:t>
            </a:r>
          </a:p>
          <a:p>
            <a:pPr marL="0" indent="0">
              <a:buFont typeface="Arial" pitchFamily="34" charset="0"/>
              <a:buNone/>
            </a:pPr>
            <a:endParaRPr lang="en-US" sz="2400" b="1" dirty="0">
              <a:latin typeface="Adobe Gothic Std B" pitchFamily="34" charset="-128"/>
              <a:ea typeface="Adobe Gothic Std B" pitchFamily="34" charset="-128"/>
            </a:endParaRPr>
          </a:p>
          <a:p>
            <a:pPr marL="0" indent="0">
              <a:buFont typeface="Arial" pitchFamily="34" charset="0"/>
              <a:buNone/>
            </a:pPr>
            <a:r>
              <a:rPr lang="en-US" sz="2400" b="1" dirty="0">
                <a:latin typeface="Adobe Gothic Std B" pitchFamily="34" charset="-128"/>
                <a:ea typeface="Adobe Gothic Std B" pitchFamily="34" charset="-128"/>
              </a:rPr>
              <a:t>Location of worship is not important</a:t>
            </a:r>
          </a:p>
          <a:p>
            <a:pPr marL="400050" lvl="1" indent="0">
              <a:buFont typeface="Arial" pitchFamily="34" charset="0"/>
              <a:buNone/>
            </a:pPr>
            <a:r>
              <a:rPr lang="en-US" sz="2400" b="1" dirty="0">
                <a:solidFill>
                  <a:schemeClr val="accent3">
                    <a:lumMod val="50000"/>
                  </a:schemeClr>
                </a:solidFill>
                <a:latin typeface="Adobe Gothic Std B" pitchFamily="34" charset="-128"/>
                <a:ea typeface="Adobe Gothic Std B" pitchFamily="34" charset="-128"/>
              </a:rPr>
              <a:t>(John 4:19-20)</a:t>
            </a:r>
          </a:p>
        </p:txBody>
      </p:sp>
    </p:spTree>
    <p:extLst>
      <p:ext uri="{BB962C8B-B14F-4D97-AF65-F5344CB8AC3E}">
        <p14:creationId xmlns:p14="http://schemas.microsoft.com/office/powerpoint/2010/main" val="25012186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0" dur="500"/>
                                        <p:tgtEl>
                                          <p:spTgt spid="8">
                                            <p:txEl>
                                              <p:pRg st="0" end="0"/>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3" dur="500"/>
                                        <p:tgtEl>
                                          <p:spTgt spid="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randombar(horizontal)">
                                      <p:cBhvr>
                                        <p:cTn id="21" dur="500"/>
                                        <p:tgtEl>
                                          <p:spTgt spid="8">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4" dur="500"/>
                                        <p:tgtEl>
                                          <p:spTgt spid="8">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randombar(horizontal)">
                                      <p:cBhvr>
                                        <p:cTn id="32" dur="500"/>
                                        <p:tgtEl>
                                          <p:spTgt spid="8">
                                            <p:txEl>
                                              <p:pRg st="6" end="6"/>
                                            </p:txEl>
                                          </p:spTgt>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Effect transition="in" filter="randombar(horizontal)">
                                      <p:cBhvr>
                                        <p:cTn id="35" dur="500"/>
                                        <p:tgtEl>
                                          <p:spTgt spid="8">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randombar(horizontal)">
                                      <p:cBhvr>
                                        <p:cTn id="40" dur="500"/>
                                        <p:tgtEl>
                                          <p:spTgt spid="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randombar(horizontal)">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48" dur="500"/>
                                        <p:tgtEl>
                                          <p:spTgt spid="14">
                                            <p:txEl>
                                              <p:pRg st="0" end="0"/>
                                            </p:txEl>
                                          </p:spTgt>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51" dur="500"/>
                                        <p:tgtEl>
                                          <p:spTgt spid="14">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56" dur="500"/>
                                        <p:tgtEl>
                                          <p:spTgt spid="14">
                                            <p:txEl>
                                              <p:pRg st="3" end="3"/>
                                            </p:txEl>
                                          </p:spTgt>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59" dur="500"/>
                                        <p:tgtEl>
                                          <p:spTgt spid="14">
                                            <p:txEl>
                                              <p:pRg st="4" end="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64" dur="500"/>
                                        <p:tgtEl>
                                          <p:spTgt spid="14">
                                            <p:txEl>
                                              <p:pRg st="6" end="6"/>
                                            </p:txEl>
                                          </p:spTgt>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6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1" grpId="0" animBg="1"/>
      <p:bldP spid="10" grpId="0" uiExpand="1" animBg="1"/>
      <p:bldP spid="13" grpId="0" uiExpand="1" animBg="1"/>
      <p:bldP spid="3" grpId="0" animBg="1"/>
      <p:bldP spid="12" grpId="0"/>
      <p:bldP spid="14"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When Should A NT Example Be Binding?</a:t>
            </a:r>
          </a:p>
        </p:txBody>
      </p:sp>
      <p:sp>
        <p:nvSpPr>
          <p:cNvPr id="8" name="Content Placeholder 7"/>
          <p:cNvSpPr>
            <a:spLocks noGrp="1"/>
          </p:cNvSpPr>
          <p:nvPr>
            <p:ph idx="1"/>
          </p:nvPr>
        </p:nvSpPr>
        <p:spPr>
          <a:xfrm>
            <a:off x="152400" y="1905000"/>
            <a:ext cx="5257800" cy="4867275"/>
          </a:xfrm>
        </p:spPr>
        <p:txBody>
          <a:bodyPr>
            <a:normAutofit/>
          </a:bodyPr>
          <a:lstStyle/>
          <a:p>
            <a:pPr marL="0" indent="0">
              <a:lnSpc>
                <a:spcPct val="150000"/>
              </a:lnSpc>
              <a:buNone/>
            </a:pPr>
            <a:r>
              <a:rPr lang="en-US" sz="2400" b="1" dirty="0">
                <a:latin typeface="Adobe Gothic Std B" pitchFamily="34" charset="-128"/>
                <a:ea typeface="Adobe Gothic Std B" pitchFamily="34" charset="-128"/>
              </a:rPr>
              <a:t>Jews on Pentecost </a:t>
            </a:r>
            <a:r>
              <a:rPr lang="en-US" sz="2400" b="1" dirty="0">
                <a:solidFill>
                  <a:schemeClr val="accent3">
                    <a:lumMod val="50000"/>
                  </a:schemeClr>
                </a:solidFill>
                <a:latin typeface="Adobe Gothic Std B" pitchFamily="34" charset="-128"/>
                <a:ea typeface="Adobe Gothic Std B" pitchFamily="34" charset="-128"/>
              </a:rPr>
              <a:t>(Acts 2:37-41)</a:t>
            </a:r>
            <a:endParaRPr lang="en-US" sz="2400" b="1" dirty="0">
              <a:latin typeface="Adobe Gothic Std B" pitchFamily="34" charset="-128"/>
              <a:ea typeface="Adobe Gothic Std B" pitchFamily="34" charset="-128"/>
            </a:endParaRPr>
          </a:p>
          <a:p>
            <a:pPr marL="0" indent="0">
              <a:lnSpc>
                <a:spcPct val="150000"/>
              </a:lnSpc>
              <a:buNone/>
            </a:pPr>
            <a:r>
              <a:rPr lang="en-US" sz="2400" b="1" dirty="0">
                <a:latin typeface="Adobe Gothic Std B" pitchFamily="34" charset="-128"/>
                <a:ea typeface="Adobe Gothic Std B" pitchFamily="34" charset="-128"/>
              </a:rPr>
              <a:t>Samarians </a:t>
            </a:r>
            <a:r>
              <a:rPr lang="en-US" sz="2400" b="1" dirty="0">
                <a:solidFill>
                  <a:schemeClr val="accent3">
                    <a:lumMod val="50000"/>
                  </a:schemeClr>
                </a:solidFill>
                <a:latin typeface="Adobe Gothic Std B" pitchFamily="34" charset="-128"/>
                <a:ea typeface="Adobe Gothic Std B" pitchFamily="34" charset="-128"/>
              </a:rPr>
              <a:t>(Acts 8:5,12)</a:t>
            </a:r>
            <a:endParaRPr lang="en-US" sz="2400" b="1" dirty="0">
              <a:latin typeface="Adobe Gothic Std B" pitchFamily="34" charset="-128"/>
              <a:ea typeface="Adobe Gothic Std B" pitchFamily="34" charset="-128"/>
            </a:endParaRPr>
          </a:p>
          <a:p>
            <a:pPr marL="0" indent="0">
              <a:lnSpc>
                <a:spcPct val="150000"/>
              </a:lnSpc>
              <a:buNone/>
            </a:pPr>
            <a:r>
              <a:rPr lang="en-US" sz="2400" b="1" dirty="0">
                <a:latin typeface="Adobe Gothic Std B" pitchFamily="34" charset="-128"/>
                <a:ea typeface="Adobe Gothic Std B" pitchFamily="34" charset="-128"/>
              </a:rPr>
              <a:t>Ethiopia Eunuch </a:t>
            </a:r>
            <a:r>
              <a:rPr lang="en-US" sz="2400" b="1" dirty="0">
                <a:solidFill>
                  <a:schemeClr val="accent3">
                    <a:lumMod val="50000"/>
                  </a:schemeClr>
                </a:solidFill>
                <a:latin typeface="Adobe Gothic Std B" pitchFamily="34" charset="-128"/>
                <a:ea typeface="Adobe Gothic Std B" pitchFamily="34" charset="-128"/>
              </a:rPr>
              <a:t>(Acts 8:35-38)</a:t>
            </a:r>
          </a:p>
          <a:p>
            <a:pPr marL="0" indent="0">
              <a:lnSpc>
                <a:spcPct val="150000"/>
              </a:lnSpc>
              <a:buNone/>
            </a:pPr>
            <a:r>
              <a:rPr lang="en-US" sz="2400" b="1" dirty="0">
                <a:latin typeface="Adobe Gothic Std B" pitchFamily="34" charset="-128"/>
                <a:ea typeface="Adobe Gothic Std B" pitchFamily="34" charset="-128"/>
              </a:rPr>
              <a:t>Cornelius </a:t>
            </a:r>
            <a:r>
              <a:rPr lang="en-US" sz="2400" b="1" dirty="0">
                <a:solidFill>
                  <a:schemeClr val="accent3">
                    <a:lumMod val="50000"/>
                  </a:schemeClr>
                </a:solidFill>
                <a:latin typeface="Adobe Gothic Std B" pitchFamily="34" charset="-128"/>
                <a:ea typeface="Adobe Gothic Std B" pitchFamily="34" charset="-128"/>
              </a:rPr>
              <a:t>(Acts 10:44-48)</a:t>
            </a:r>
          </a:p>
          <a:p>
            <a:pPr marL="0" indent="0">
              <a:lnSpc>
                <a:spcPct val="150000"/>
              </a:lnSpc>
              <a:buNone/>
            </a:pPr>
            <a:r>
              <a:rPr lang="en-US" sz="2400" b="1" dirty="0">
                <a:latin typeface="Adobe Gothic Std B" pitchFamily="34" charset="-128"/>
                <a:ea typeface="Adobe Gothic Std B" pitchFamily="34" charset="-128"/>
              </a:rPr>
              <a:t>Lydia </a:t>
            </a:r>
            <a:r>
              <a:rPr lang="en-US" sz="2400" b="1" dirty="0">
                <a:solidFill>
                  <a:schemeClr val="accent3">
                    <a:lumMod val="50000"/>
                  </a:schemeClr>
                </a:solidFill>
                <a:latin typeface="Adobe Gothic Std B" pitchFamily="34" charset="-128"/>
                <a:ea typeface="Adobe Gothic Std B" pitchFamily="34" charset="-128"/>
              </a:rPr>
              <a:t>(Acts 16:14-15)</a:t>
            </a:r>
            <a:endParaRPr lang="en-US" sz="2400" b="1" dirty="0">
              <a:latin typeface="Adobe Gothic Std B" pitchFamily="34" charset="-128"/>
              <a:ea typeface="Adobe Gothic Std B" pitchFamily="34" charset="-128"/>
            </a:endParaRPr>
          </a:p>
          <a:p>
            <a:pPr marL="0" indent="0">
              <a:lnSpc>
                <a:spcPct val="150000"/>
              </a:lnSpc>
              <a:buNone/>
            </a:pPr>
            <a:r>
              <a:rPr lang="en-US" sz="2400" b="1" dirty="0">
                <a:latin typeface="Adobe Gothic Std B" pitchFamily="34" charset="-128"/>
                <a:ea typeface="Adobe Gothic Std B" pitchFamily="34" charset="-128"/>
              </a:rPr>
              <a:t>Philippian jailor </a:t>
            </a:r>
            <a:r>
              <a:rPr lang="en-US" sz="2400" b="1" dirty="0">
                <a:solidFill>
                  <a:schemeClr val="accent3">
                    <a:lumMod val="50000"/>
                  </a:schemeClr>
                </a:solidFill>
                <a:latin typeface="Adobe Gothic Std B" pitchFamily="34" charset="-128"/>
                <a:ea typeface="Adobe Gothic Std B" pitchFamily="34" charset="-128"/>
              </a:rPr>
              <a:t>(Acts 16:30-33)</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Examples Must Be Uniform With Other Examples</a:t>
            </a:r>
          </a:p>
        </p:txBody>
      </p:sp>
      <p:sp>
        <p:nvSpPr>
          <p:cNvPr id="5" name="Right Brace 4"/>
          <p:cNvSpPr/>
          <p:nvPr/>
        </p:nvSpPr>
        <p:spPr>
          <a:xfrm>
            <a:off x="5029200" y="1981200"/>
            <a:ext cx="533400" cy="3581400"/>
          </a:xfrm>
          <a:prstGeom prst="rightBrac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Content Placeholder 7"/>
          <p:cNvSpPr txBox="1">
            <a:spLocks/>
          </p:cNvSpPr>
          <p:nvPr/>
        </p:nvSpPr>
        <p:spPr>
          <a:xfrm>
            <a:off x="5410200" y="1905000"/>
            <a:ext cx="3810000" cy="35814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Font typeface="Arial" pitchFamily="34" charset="0"/>
              <a:buNone/>
            </a:pPr>
            <a:r>
              <a:rPr lang="en-US" sz="2400" b="1" dirty="0">
                <a:latin typeface="Adobe Gothic Std B" pitchFamily="34" charset="-128"/>
                <a:ea typeface="Adobe Gothic Std B" pitchFamily="34" charset="-128"/>
              </a:rPr>
              <a:t>Each converted after the </a:t>
            </a:r>
            <a:r>
              <a:rPr lang="en-US" sz="2400" b="1" dirty="0">
                <a:solidFill>
                  <a:schemeClr val="accent2">
                    <a:lumMod val="50000"/>
                  </a:schemeClr>
                </a:solidFill>
                <a:latin typeface="Adobe Gothic Std B" pitchFamily="34" charset="-128"/>
                <a:ea typeface="Adobe Gothic Std B" pitchFamily="34" charset="-128"/>
              </a:rPr>
              <a:t>preaching</a:t>
            </a:r>
            <a:r>
              <a:rPr lang="en-US" sz="2400" b="1" dirty="0">
                <a:solidFill>
                  <a:schemeClr val="accent3">
                    <a:lumMod val="50000"/>
                  </a:schemeClr>
                </a:solidFill>
                <a:latin typeface="Adobe Gothic Std B" pitchFamily="34" charset="-128"/>
                <a:ea typeface="Adobe Gothic Std B" pitchFamily="34" charset="-128"/>
              </a:rPr>
              <a:t> </a:t>
            </a:r>
            <a:r>
              <a:rPr lang="en-US" sz="2400" b="1" dirty="0">
                <a:latin typeface="Adobe Gothic Std B" pitchFamily="34" charset="-128"/>
                <a:ea typeface="Adobe Gothic Std B" pitchFamily="34" charset="-128"/>
              </a:rPr>
              <a:t>of the Gospel, </a:t>
            </a:r>
            <a:r>
              <a:rPr lang="en-US" sz="2400" b="1" dirty="0">
                <a:solidFill>
                  <a:schemeClr val="accent2">
                    <a:lumMod val="50000"/>
                  </a:schemeClr>
                </a:solidFill>
                <a:latin typeface="Adobe Gothic Std B" pitchFamily="34" charset="-128"/>
                <a:ea typeface="Adobe Gothic Std B" pitchFamily="34" charset="-128"/>
              </a:rPr>
              <a:t>learning</a:t>
            </a:r>
            <a:r>
              <a:rPr lang="en-US" sz="2400" b="1" dirty="0">
                <a:latin typeface="Adobe Gothic Std B" pitchFamily="34" charset="-128"/>
                <a:ea typeface="Adobe Gothic Std B" pitchFamily="34" charset="-128"/>
              </a:rPr>
              <a:t> of will of God, and</a:t>
            </a:r>
            <a:r>
              <a:rPr lang="en-US" sz="2400" b="1" i="1" dirty="0">
                <a:latin typeface="Adobe Gothic Std B" pitchFamily="34" charset="-128"/>
                <a:ea typeface="Adobe Gothic Std B" pitchFamily="34" charset="-128"/>
              </a:rPr>
              <a:t> </a:t>
            </a:r>
            <a:r>
              <a:rPr lang="en-US" sz="2400" b="1" dirty="0">
                <a:solidFill>
                  <a:schemeClr val="accent2">
                    <a:lumMod val="50000"/>
                  </a:schemeClr>
                </a:solidFill>
                <a:latin typeface="Adobe Gothic Std B" pitchFamily="34" charset="-128"/>
                <a:ea typeface="Adobe Gothic Std B" pitchFamily="34" charset="-128"/>
              </a:rPr>
              <a:t>obedience</a:t>
            </a:r>
            <a:r>
              <a:rPr lang="en-US" sz="2400" b="1" dirty="0">
                <a:solidFill>
                  <a:schemeClr val="accent3">
                    <a:lumMod val="50000"/>
                  </a:schemeClr>
                </a:solidFill>
                <a:latin typeface="Adobe Gothic Std B" pitchFamily="34" charset="-128"/>
                <a:ea typeface="Adobe Gothic Std B" pitchFamily="34" charset="-128"/>
              </a:rPr>
              <a:t> </a:t>
            </a:r>
            <a:r>
              <a:rPr lang="en-US" sz="2400" b="1" dirty="0">
                <a:latin typeface="Adobe Gothic Std B" pitchFamily="34" charset="-128"/>
                <a:ea typeface="Adobe Gothic Std B" pitchFamily="34" charset="-128"/>
              </a:rPr>
              <a:t>to the Gospel</a:t>
            </a:r>
          </a:p>
        </p:txBody>
      </p:sp>
    </p:spTree>
    <p:extLst>
      <p:ext uri="{BB962C8B-B14F-4D97-AF65-F5344CB8AC3E}">
        <p14:creationId xmlns:p14="http://schemas.microsoft.com/office/powerpoint/2010/main" val="23691599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randombar(horizontal)">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500"/>
                            </p:stCondLst>
                            <p:childTnLst>
                              <p:par>
                                <p:cTn id="39" presetID="14" presetClass="entr" presetSubtype="10" fill="hold" grpId="0" nodeType="afterEffect">
                                  <p:stCondLst>
                                    <p:cond delay="0"/>
                                  </p:stCondLst>
                                  <p:childTnLst>
                                    <p:set>
                                      <p:cBhvr>
                                        <p:cTn id="40"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4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5" grpId="0" animBg="1"/>
      <p:bldP spid="1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When Should A NT Example Be Binding?</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Examples Must Be In Harmony With All That              God Has Said On The Same Subject</a:t>
            </a:r>
          </a:p>
        </p:txBody>
      </p:sp>
      <p:sp>
        <p:nvSpPr>
          <p:cNvPr id="15" name="Content Placeholder 7"/>
          <p:cNvSpPr txBox="1">
            <a:spLocks/>
          </p:cNvSpPr>
          <p:nvPr/>
        </p:nvSpPr>
        <p:spPr>
          <a:xfrm>
            <a:off x="5381625" y="2371725"/>
            <a:ext cx="3810000" cy="128587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b="1" dirty="0">
                <a:latin typeface="Adobe Gothic Std B" pitchFamily="34" charset="-128"/>
                <a:ea typeface="Adobe Gothic Std B" pitchFamily="34" charset="-128"/>
              </a:rPr>
              <a:t>1 Tim. 3:1-7</a:t>
            </a:r>
          </a:p>
          <a:p>
            <a:pPr marL="0" indent="0" algn="ctr">
              <a:buFont typeface="Arial" pitchFamily="34" charset="0"/>
              <a:buNone/>
            </a:pPr>
            <a:r>
              <a:rPr lang="en-US" sz="2400" b="1" dirty="0">
                <a:latin typeface="Adobe Gothic Std B" pitchFamily="34" charset="-128"/>
                <a:ea typeface="Adobe Gothic Std B" pitchFamily="34" charset="-128"/>
              </a:rPr>
              <a:t>Tit. 1:5-9</a:t>
            </a:r>
          </a:p>
          <a:p>
            <a:pPr marL="0" indent="0" algn="ctr">
              <a:buFont typeface="Arial" pitchFamily="34" charset="0"/>
              <a:buNone/>
            </a:pPr>
            <a:r>
              <a:rPr lang="en-US" sz="2400" b="1" dirty="0">
                <a:latin typeface="Adobe Gothic Std B" pitchFamily="34" charset="-128"/>
                <a:ea typeface="Adobe Gothic Std B" pitchFamily="34" charset="-128"/>
              </a:rPr>
              <a:t>Heb. 13:17</a:t>
            </a:r>
          </a:p>
        </p:txBody>
      </p:sp>
      <p:sp>
        <p:nvSpPr>
          <p:cNvPr id="6" name="Rounded Rectangle 5"/>
          <p:cNvSpPr/>
          <p:nvPr/>
        </p:nvSpPr>
        <p:spPr>
          <a:xfrm>
            <a:off x="228600" y="1981200"/>
            <a:ext cx="3429000" cy="18669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latin typeface="Adobe Gothic Std B" pitchFamily="34" charset="-128"/>
                <a:ea typeface="Adobe Gothic Std B" pitchFamily="34" charset="-128"/>
              </a:rPr>
              <a:t>Elders Have Oversight</a:t>
            </a:r>
          </a:p>
          <a:p>
            <a:pPr algn="ctr"/>
            <a:r>
              <a:rPr lang="en-US" sz="3200" b="1" dirty="0">
                <a:latin typeface="Adobe Gothic Std B" pitchFamily="34" charset="-128"/>
                <a:ea typeface="Adobe Gothic Std B" pitchFamily="34" charset="-128"/>
              </a:rPr>
              <a:t>Acts 20:28</a:t>
            </a:r>
          </a:p>
          <a:p>
            <a:pPr algn="ctr"/>
            <a:r>
              <a:rPr lang="en-US" sz="3200" b="1" dirty="0">
                <a:latin typeface="Adobe Gothic Std B" pitchFamily="34" charset="-128"/>
                <a:ea typeface="Adobe Gothic Std B" pitchFamily="34" charset="-128"/>
              </a:rPr>
              <a:t>1 Pet. 5:2</a:t>
            </a:r>
          </a:p>
        </p:txBody>
      </p:sp>
      <p:sp>
        <p:nvSpPr>
          <p:cNvPr id="10" name="Rounded Rectangle 9"/>
          <p:cNvSpPr/>
          <p:nvPr/>
        </p:nvSpPr>
        <p:spPr>
          <a:xfrm>
            <a:off x="266700" y="4105275"/>
            <a:ext cx="3429000" cy="18669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b="1" dirty="0">
                <a:latin typeface="Adobe Gothic Std B" pitchFamily="34" charset="-128"/>
                <a:ea typeface="Adobe Gothic Std B" pitchFamily="34" charset="-128"/>
              </a:rPr>
              <a:t>Observe L.S. on 1</a:t>
            </a:r>
            <a:r>
              <a:rPr lang="en-US" sz="3200" b="1" baseline="30000" dirty="0">
                <a:latin typeface="Adobe Gothic Std B" pitchFamily="34" charset="-128"/>
                <a:ea typeface="Adobe Gothic Std B" pitchFamily="34" charset="-128"/>
              </a:rPr>
              <a:t>st</a:t>
            </a:r>
            <a:r>
              <a:rPr lang="en-US" sz="3200" b="1" dirty="0">
                <a:latin typeface="Adobe Gothic Std B" pitchFamily="34" charset="-128"/>
                <a:ea typeface="Adobe Gothic Std B" pitchFamily="34" charset="-128"/>
              </a:rPr>
              <a:t> Day of Week</a:t>
            </a:r>
          </a:p>
          <a:p>
            <a:pPr algn="ctr"/>
            <a:r>
              <a:rPr lang="en-US" sz="3200" b="1" dirty="0">
                <a:latin typeface="Adobe Gothic Std B" pitchFamily="34" charset="-128"/>
                <a:ea typeface="Adobe Gothic Std B" pitchFamily="34" charset="-128"/>
              </a:rPr>
              <a:t>Acts 20:7</a:t>
            </a:r>
          </a:p>
        </p:txBody>
      </p:sp>
      <p:sp>
        <p:nvSpPr>
          <p:cNvPr id="7" name="Right Arrow 6"/>
          <p:cNvSpPr/>
          <p:nvPr/>
        </p:nvSpPr>
        <p:spPr>
          <a:xfrm>
            <a:off x="3657600" y="2514600"/>
            <a:ext cx="2476500" cy="9144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schemeClr val="accent2">
                    <a:lumMod val="50000"/>
                  </a:schemeClr>
                </a:solidFill>
              </a:rPr>
              <a:t>HARMONY</a:t>
            </a:r>
            <a:endParaRPr lang="en-US" b="1" dirty="0">
              <a:solidFill>
                <a:schemeClr val="accent2">
                  <a:lumMod val="50000"/>
                </a:schemeClr>
              </a:solidFill>
            </a:endParaRPr>
          </a:p>
        </p:txBody>
      </p:sp>
      <p:sp>
        <p:nvSpPr>
          <p:cNvPr id="12" name="Content Placeholder 7"/>
          <p:cNvSpPr txBox="1">
            <a:spLocks/>
          </p:cNvSpPr>
          <p:nvPr/>
        </p:nvSpPr>
        <p:spPr>
          <a:xfrm>
            <a:off x="5381625" y="4340224"/>
            <a:ext cx="3810000" cy="128587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b="1" dirty="0">
                <a:latin typeface="Adobe Gothic Std B" pitchFamily="34" charset="-128"/>
                <a:ea typeface="Adobe Gothic Std B" pitchFamily="34" charset="-128"/>
              </a:rPr>
              <a:t>1 Cor. 11:20</a:t>
            </a:r>
          </a:p>
          <a:p>
            <a:pPr marL="0" indent="0" algn="ctr">
              <a:buFont typeface="Arial" pitchFamily="34" charset="0"/>
              <a:buNone/>
            </a:pPr>
            <a:r>
              <a:rPr lang="en-US" sz="2400" b="1" dirty="0">
                <a:latin typeface="Adobe Gothic Std B" pitchFamily="34" charset="-128"/>
                <a:ea typeface="Adobe Gothic Std B" pitchFamily="34" charset="-128"/>
              </a:rPr>
              <a:t>1 Cor. 11:23-26</a:t>
            </a:r>
          </a:p>
          <a:p>
            <a:pPr marL="0" indent="0" algn="ctr">
              <a:buFont typeface="Arial" pitchFamily="34" charset="0"/>
              <a:buNone/>
            </a:pPr>
            <a:r>
              <a:rPr lang="en-US" sz="2400" b="1" dirty="0">
                <a:latin typeface="Adobe Gothic Std B" pitchFamily="34" charset="-128"/>
                <a:ea typeface="Adobe Gothic Std B" pitchFamily="34" charset="-128"/>
              </a:rPr>
              <a:t>1 Cor. 11:27-29</a:t>
            </a:r>
          </a:p>
        </p:txBody>
      </p:sp>
      <p:sp>
        <p:nvSpPr>
          <p:cNvPr id="11" name="Right Arrow 10"/>
          <p:cNvSpPr/>
          <p:nvPr/>
        </p:nvSpPr>
        <p:spPr>
          <a:xfrm>
            <a:off x="3695700" y="4568030"/>
            <a:ext cx="2438400" cy="941389"/>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chemeClr val="accent4">
                    <a:lumMod val="50000"/>
                  </a:schemeClr>
                </a:solidFill>
              </a:rPr>
              <a:t>HARMONY</a:t>
            </a:r>
          </a:p>
        </p:txBody>
      </p:sp>
    </p:spTree>
    <p:extLst>
      <p:ext uri="{BB962C8B-B14F-4D97-AF65-F5344CB8AC3E}">
        <p14:creationId xmlns:p14="http://schemas.microsoft.com/office/powerpoint/2010/main" val="386318035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7" dur="500"/>
                                        <p:tgtEl>
                                          <p:spTgt spid="15">
                                            <p:txEl>
                                              <p:pRg st="0" end="0"/>
                                            </p:txEl>
                                          </p:spTgt>
                                        </p:tgtEl>
                                      </p:cBhvr>
                                    </p:animEffect>
                                  </p:childTnLst>
                                </p:cTn>
                              </p:par>
                            </p:childTnLst>
                          </p:cTn>
                        </p:par>
                        <p:par>
                          <p:cTn id="18" fill="hold">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21" dur="500"/>
                                        <p:tgtEl>
                                          <p:spTgt spid="15">
                                            <p:txEl>
                                              <p:pRg st="1" end="1"/>
                                            </p:txEl>
                                          </p:spTgt>
                                        </p:tgtEl>
                                      </p:cBhvr>
                                    </p:animEffect>
                                  </p:childTnLst>
                                </p:cTn>
                              </p:par>
                            </p:childTnLst>
                          </p:cTn>
                        </p:par>
                        <p:par>
                          <p:cTn id="22" fill="hold">
                            <p:stCondLst>
                              <p:cond delay="1000"/>
                            </p:stCondLst>
                            <p:childTnLst>
                              <p:par>
                                <p:cTn id="23" presetID="14" presetClass="entr" presetSubtype="10" fill="hold" grpId="0" nodeType="afterEffect">
                                  <p:stCondLst>
                                    <p:cond delay="0"/>
                                  </p:stCondLst>
                                  <p:childTnLst>
                                    <p:set>
                                      <p:cBhvr>
                                        <p:cTn id="24" dur="1" fill="hold">
                                          <p:stCondLst>
                                            <p:cond delay="0"/>
                                          </p:stCondLst>
                                        </p:cTn>
                                        <p:tgtEl>
                                          <p:spTgt spid="15">
                                            <p:txEl>
                                              <p:pRg st="2" end="2"/>
                                            </p:txEl>
                                          </p:spTgt>
                                        </p:tgtEl>
                                        <p:attrNameLst>
                                          <p:attrName>style.visibility</p:attrName>
                                        </p:attrNameLst>
                                      </p:cBhvr>
                                      <p:to>
                                        <p:strVal val="visible"/>
                                      </p:to>
                                    </p:set>
                                    <p:animEffect transition="in" filter="randombar(horizontal)">
                                      <p:cBhvr>
                                        <p:cTn id="25" dur="500"/>
                                        <p:tgtEl>
                                          <p:spTgt spid="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40" dur="500"/>
                                        <p:tgtEl>
                                          <p:spTgt spid="12">
                                            <p:txEl>
                                              <p:pRg st="0" end="0"/>
                                            </p:txEl>
                                          </p:spTgt>
                                        </p:tgtEl>
                                      </p:cBhvr>
                                    </p:animEffect>
                                  </p:childTnLst>
                                </p:cTn>
                              </p:par>
                            </p:childTnLst>
                          </p:cTn>
                        </p:par>
                        <p:par>
                          <p:cTn id="41" fill="hold">
                            <p:stCondLst>
                              <p:cond delay="500"/>
                            </p:stCondLst>
                            <p:childTnLst>
                              <p:par>
                                <p:cTn id="42" presetID="14" presetClass="entr" presetSubtype="10" fill="hold" grpId="0" nodeType="afterEffect">
                                  <p:stCondLst>
                                    <p:cond delay="0"/>
                                  </p:stCondLst>
                                  <p:childTnLst>
                                    <p:set>
                                      <p:cBhvr>
                                        <p:cTn id="43"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44" dur="500"/>
                                        <p:tgtEl>
                                          <p:spTgt spid="12">
                                            <p:txEl>
                                              <p:pRg st="1" end="1"/>
                                            </p:txEl>
                                          </p:spTgt>
                                        </p:tgtEl>
                                      </p:cBhvr>
                                    </p:animEffect>
                                  </p:childTnLst>
                                </p:cTn>
                              </p:par>
                            </p:childTnLst>
                          </p:cTn>
                        </p:par>
                        <p:par>
                          <p:cTn id="45" fill="hold">
                            <p:stCondLst>
                              <p:cond delay="1000"/>
                            </p:stCondLst>
                            <p:childTnLst>
                              <p:par>
                                <p:cTn id="46" presetID="14" presetClass="entr" presetSubtype="10" fill="hold" grpId="0" nodeType="afterEffect">
                                  <p:stCondLst>
                                    <p:cond delay="0"/>
                                  </p:stCondLst>
                                  <p:childTnLst>
                                    <p:set>
                                      <p:cBhvr>
                                        <p:cTn id="47" dur="1" fill="hold">
                                          <p:stCondLst>
                                            <p:cond delay="0"/>
                                          </p:stCondLst>
                                        </p:cTn>
                                        <p:tgtEl>
                                          <p:spTgt spid="12">
                                            <p:txEl>
                                              <p:pRg st="2" end="2"/>
                                            </p:txEl>
                                          </p:spTgt>
                                        </p:tgtEl>
                                        <p:attrNameLst>
                                          <p:attrName>style.visibility</p:attrName>
                                        </p:attrNameLst>
                                      </p:cBhvr>
                                      <p:to>
                                        <p:strVal val="visible"/>
                                      </p:to>
                                    </p:set>
                                    <p:animEffect transition="in" filter="randombar(horizontal)">
                                      <p:cBhvr>
                                        <p:cTn id="48"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6" grpId="0" animBg="1"/>
      <p:bldP spid="10" grpId="0" animBg="1"/>
      <p:bldP spid="7" grpId="0" animBg="1"/>
      <p:bldP spid="12" grpId="0" uiExpand="1" build="p"/>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When Should A NT Example Be Binding?</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Examples Must Be In Harmony With All That              God Has Said On The Same Subject</a:t>
            </a:r>
          </a:p>
        </p:txBody>
      </p:sp>
      <p:sp>
        <p:nvSpPr>
          <p:cNvPr id="15" name="Content Placeholder 7"/>
          <p:cNvSpPr txBox="1">
            <a:spLocks/>
          </p:cNvSpPr>
          <p:nvPr/>
        </p:nvSpPr>
        <p:spPr>
          <a:xfrm>
            <a:off x="533400" y="4724400"/>
            <a:ext cx="5858960" cy="1544378"/>
          </a:xfrm>
          <a:prstGeom prst="rect">
            <a:avLst/>
          </a:prstGeom>
          <a:solidFill>
            <a:schemeClr val="accent1">
              <a:lumMod val="5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b="1" dirty="0">
                <a:solidFill>
                  <a:schemeClr val="bg1"/>
                </a:solidFill>
                <a:latin typeface="Adobe Gothic Std B" pitchFamily="34" charset="-128"/>
                <a:ea typeface="Adobe Gothic Std B" pitchFamily="34" charset="-128"/>
              </a:rPr>
              <a:t>Not An Approved Example</a:t>
            </a:r>
          </a:p>
          <a:p>
            <a:pPr marL="0" indent="0" algn="ctr">
              <a:buFont typeface="Arial" pitchFamily="34" charset="0"/>
              <a:buNone/>
            </a:pPr>
            <a:r>
              <a:rPr lang="en-US" sz="2800" b="1" dirty="0">
                <a:solidFill>
                  <a:schemeClr val="bg1"/>
                </a:solidFill>
                <a:latin typeface="Adobe Gothic Std B" pitchFamily="34" charset="-128"/>
                <a:ea typeface="Adobe Gothic Std B" pitchFamily="34" charset="-128"/>
              </a:rPr>
              <a:t>Not In Harmony With</a:t>
            </a:r>
          </a:p>
          <a:p>
            <a:pPr marL="0" indent="0" algn="ctr">
              <a:buFont typeface="Arial" pitchFamily="34" charset="0"/>
              <a:buNone/>
            </a:pPr>
            <a:r>
              <a:rPr lang="en-US" sz="2800" b="1" dirty="0">
                <a:solidFill>
                  <a:schemeClr val="bg1"/>
                </a:solidFill>
                <a:latin typeface="Adobe Gothic Std B" pitchFamily="34" charset="-128"/>
                <a:ea typeface="Adobe Gothic Std B" pitchFamily="34" charset="-128"/>
              </a:rPr>
              <a:t>Acts 14:23; 20:28; 1 Pet. 5:2</a:t>
            </a:r>
          </a:p>
        </p:txBody>
      </p:sp>
      <p:sp>
        <p:nvSpPr>
          <p:cNvPr id="6" name="Rounded Rectangle 5"/>
          <p:cNvSpPr/>
          <p:nvPr/>
        </p:nvSpPr>
        <p:spPr>
          <a:xfrm>
            <a:off x="228600" y="1981200"/>
            <a:ext cx="5694734" cy="103346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latin typeface="Adobe Gothic Std B" pitchFamily="34" charset="-128"/>
                <a:ea typeface="Adobe Gothic Std B" pitchFamily="34" charset="-128"/>
              </a:rPr>
              <a:t>Church at Antioch Worked Through Another Church  (Acts 11:27-30)</a:t>
            </a:r>
          </a:p>
        </p:txBody>
      </p:sp>
      <p:sp>
        <p:nvSpPr>
          <p:cNvPr id="7" name="Right Arrow 6"/>
          <p:cNvSpPr/>
          <p:nvPr/>
        </p:nvSpPr>
        <p:spPr>
          <a:xfrm>
            <a:off x="2552700" y="3534124"/>
            <a:ext cx="1389434" cy="5334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 name="Rectangle 2"/>
          <p:cNvSpPr/>
          <p:nvPr/>
        </p:nvSpPr>
        <p:spPr>
          <a:xfrm>
            <a:off x="1409700" y="3569792"/>
            <a:ext cx="1143000" cy="533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000" b="1" dirty="0"/>
              <a:t>C</a:t>
            </a:r>
          </a:p>
        </p:txBody>
      </p:sp>
      <p:sp>
        <p:nvSpPr>
          <p:cNvPr id="5" name="Snip Same Side Corner Rectangle 4"/>
          <p:cNvSpPr/>
          <p:nvPr/>
        </p:nvSpPr>
        <p:spPr>
          <a:xfrm>
            <a:off x="1219200" y="3245942"/>
            <a:ext cx="1524000" cy="323850"/>
          </a:xfrm>
          <a:prstGeom prst="snip2SameRect">
            <a:avLst>
              <a:gd name="adj1" fmla="val 50000"/>
              <a:gd name="adj2" fmla="val 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t>Antioch</a:t>
            </a:r>
          </a:p>
        </p:txBody>
      </p:sp>
      <p:sp>
        <p:nvSpPr>
          <p:cNvPr id="13" name="Rectangle 12"/>
          <p:cNvSpPr/>
          <p:nvPr/>
        </p:nvSpPr>
        <p:spPr>
          <a:xfrm>
            <a:off x="4304489" y="3569792"/>
            <a:ext cx="1143000" cy="5334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000" b="1" dirty="0"/>
              <a:t>C</a:t>
            </a:r>
          </a:p>
        </p:txBody>
      </p:sp>
      <p:sp>
        <p:nvSpPr>
          <p:cNvPr id="14" name="Snip Same Side Corner Rectangle 13"/>
          <p:cNvSpPr/>
          <p:nvPr/>
        </p:nvSpPr>
        <p:spPr>
          <a:xfrm>
            <a:off x="4113989" y="3245942"/>
            <a:ext cx="1524000" cy="323850"/>
          </a:xfrm>
          <a:prstGeom prst="snip2SameRect">
            <a:avLst>
              <a:gd name="adj1" fmla="val 50000"/>
              <a:gd name="adj2" fmla="val 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t>Jerusalem</a:t>
            </a:r>
          </a:p>
        </p:txBody>
      </p:sp>
      <p:sp>
        <p:nvSpPr>
          <p:cNvPr id="16" name="Right Arrow 15"/>
          <p:cNvSpPr/>
          <p:nvPr/>
        </p:nvSpPr>
        <p:spPr>
          <a:xfrm rot="1279660">
            <a:off x="5842297" y="4070895"/>
            <a:ext cx="1389434" cy="5334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7" name="Right Arrow 16"/>
          <p:cNvSpPr/>
          <p:nvPr/>
        </p:nvSpPr>
        <p:spPr>
          <a:xfrm>
            <a:off x="5923334" y="3407867"/>
            <a:ext cx="1389434" cy="5334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8" name="Right Arrow 17"/>
          <p:cNvSpPr/>
          <p:nvPr/>
        </p:nvSpPr>
        <p:spPr>
          <a:xfrm rot="19997624">
            <a:off x="5740483" y="2754247"/>
            <a:ext cx="1389434" cy="5334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9" name="Rectangle 18"/>
          <p:cNvSpPr/>
          <p:nvPr/>
        </p:nvSpPr>
        <p:spPr>
          <a:xfrm>
            <a:off x="7636718" y="4572000"/>
            <a:ext cx="1143000" cy="533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t>C</a:t>
            </a:r>
          </a:p>
        </p:txBody>
      </p:sp>
      <p:sp>
        <p:nvSpPr>
          <p:cNvPr id="20" name="Snip Same Side Corner Rectangle 19"/>
          <p:cNvSpPr/>
          <p:nvPr/>
        </p:nvSpPr>
        <p:spPr>
          <a:xfrm>
            <a:off x="7446218" y="4248150"/>
            <a:ext cx="1524000" cy="323850"/>
          </a:xfrm>
          <a:prstGeom prst="snip2Same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Judea</a:t>
            </a:r>
            <a:endParaRPr lang="en-US" b="1" dirty="0"/>
          </a:p>
        </p:txBody>
      </p:sp>
      <p:sp>
        <p:nvSpPr>
          <p:cNvPr id="21" name="Rectangle 20"/>
          <p:cNvSpPr/>
          <p:nvPr/>
        </p:nvSpPr>
        <p:spPr>
          <a:xfrm>
            <a:off x="7636718" y="3597151"/>
            <a:ext cx="1143000" cy="533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t>C</a:t>
            </a:r>
          </a:p>
        </p:txBody>
      </p:sp>
      <p:sp>
        <p:nvSpPr>
          <p:cNvPr id="22" name="Snip Same Side Corner Rectangle 21"/>
          <p:cNvSpPr/>
          <p:nvPr/>
        </p:nvSpPr>
        <p:spPr>
          <a:xfrm>
            <a:off x="7446218" y="3273301"/>
            <a:ext cx="1524000" cy="323850"/>
          </a:xfrm>
          <a:prstGeom prst="snip2Same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Judea</a:t>
            </a:r>
            <a:endParaRPr lang="en-US" b="1" dirty="0"/>
          </a:p>
        </p:txBody>
      </p:sp>
      <p:sp>
        <p:nvSpPr>
          <p:cNvPr id="23" name="Rectangle 22"/>
          <p:cNvSpPr/>
          <p:nvPr/>
        </p:nvSpPr>
        <p:spPr>
          <a:xfrm>
            <a:off x="7625369" y="2632405"/>
            <a:ext cx="1143000" cy="533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t>C</a:t>
            </a:r>
          </a:p>
        </p:txBody>
      </p:sp>
      <p:sp>
        <p:nvSpPr>
          <p:cNvPr id="24" name="Snip Same Side Corner Rectangle 23"/>
          <p:cNvSpPr/>
          <p:nvPr/>
        </p:nvSpPr>
        <p:spPr>
          <a:xfrm>
            <a:off x="7434869" y="2308555"/>
            <a:ext cx="1524000" cy="323850"/>
          </a:xfrm>
          <a:prstGeom prst="snip2Same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Judea</a:t>
            </a:r>
          </a:p>
        </p:txBody>
      </p:sp>
    </p:spTree>
    <p:extLst>
      <p:ext uri="{BB962C8B-B14F-4D97-AF65-F5344CB8AC3E}">
        <p14:creationId xmlns:p14="http://schemas.microsoft.com/office/powerpoint/2010/main" val="20793059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randombar(horizontal)">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animBg="1"/>
      <p:bldP spid="7" grpId="0" animBg="1"/>
      <p:bldP spid="3" grpId="0" animBg="1"/>
      <p:bldP spid="5"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When Should A NT Example Be Binding?</a:t>
            </a:r>
          </a:p>
        </p:txBody>
      </p:sp>
      <p:sp>
        <p:nvSpPr>
          <p:cNvPr id="8" name="Content Placeholder 7"/>
          <p:cNvSpPr>
            <a:spLocks noGrp="1"/>
          </p:cNvSpPr>
          <p:nvPr>
            <p:ph idx="1"/>
          </p:nvPr>
        </p:nvSpPr>
        <p:spPr>
          <a:xfrm>
            <a:off x="152400" y="1905000"/>
            <a:ext cx="4495800" cy="4867275"/>
          </a:xfrm>
          <a:noFill/>
        </p:spPr>
        <p:txBody>
          <a:bodyPr>
            <a:normAutofit/>
          </a:bodyPr>
          <a:lstStyle/>
          <a:p>
            <a:pPr marL="0" indent="0">
              <a:lnSpc>
                <a:spcPct val="150000"/>
              </a:lnSpc>
              <a:buNone/>
            </a:pPr>
            <a:r>
              <a:rPr lang="en-US" sz="2400" b="1" u="sng" dirty="0">
                <a:solidFill>
                  <a:schemeClr val="accent2">
                    <a:lumMod val="75000"/>
                  </a:schemeClr>
                </a:solidFill>
                <a:latin typeface="Adobe Gothic Std B" pitchFamily="34" charset="-128"/>
                <a:ea typeface="Adobe Gothic Std B" pitchFamily="34" charset="-128"/>
              </a:rPr>
              <a:t>Universal Application:</a:t>
            </a:r>
          </a:p>
          <a:p>
            <a:pPr>
              <a:buClr>
                <a:schemeClr val="accent3">
                  <a:lumMod val="50000"/>
                </a:schemeClr>
              </a:buClr>
            </a:pPr>
            <a:r>
              <a:rPr lang="en-US" sz="2400" b="1" dirty="0">
                <a:latin typeface="Adobe Gothic Std B" pitchFamily="34" charset="-128"/>
                <a:ea typeface="Adobe Gothic Std B" pitchFamily="34" charset="-128"/>
              </a:rPr>
              <a:t>Bible baptism is immersion in water    </a:t>
            </a:r>
            <a:r>
              <a:rPr lang="en-US" sz="2400" b="1" dirty="0">
                <a:solidFill>
                  <a:schemeClr val="accent3">
                    <a:lumMod val="50000"/>
                  </a:schemeClr>
                </a:solidFill>
                <a:latin typeface="Adobe Gothic Std B" pitchFamily="34" charset="-128"/>
                <a:ea typeface="Adobe Gothic Std B" pitchFamily="34" charset="-128"/>
              </a:rPr>
              <a:t>(Acts 8:35-38)</a:t>
            </a:r>
          </a:p>
          <a:p>
            <a:pPr>
              <a:buClr>
                <a:schemeClr val="accent3">
                  <a:lumMod val="50000"/>
                </a:schemeClr>
              </a:buClr>
            </a:pPr>
            <a:endParaRPr lang="en-US" sz="2400" b="1" dirty="0">
              <a:solidFill>
                <a:schemeClr val="accent3">
                  <a:lumMod val="50000"/>
                </a:schemeClr>
              </a:solidFill>
              <a:latin typeface="Adobe Gothic Std B" pitchFamily="34" charset="-128"/>
              <a:ea typeface="Adobe Gothic Std B" pitchFamily="34" charset="-128"/>
            </a:endParaRPr>
          </a:p>
          <a:p>
            <a:pPr>
              <a:buClr>
                <a:schemeClr val="accent3">
                  <a:lumMod val="50000"/>
                </a:schemeClr>
              </a:buClr>
            </a:pPr>
            <a:r>
              <a:rPr lang="en-US" sz="2400" b="1" dirty="0">
                <a:latin typeface="Adobe Gothic Std B" pitchFamily="34" charset="-128"/>
                <a:ea typeface="Adobe Gothic Std B" pitchFamily="34" charset="-128"/>
              </a:rPr>
              <a:t>Observance of the L.S. on  1</a:t>
            </a:r>
            <a:r>
              <a:rPr lang="en-US" sz="2400" b="1" baseline="30000" dirty="0">
                <a:latin typeface="Adobe Gothic Std B" pitchFamily="34" charset="-128"/>
                <a:ea typeface="Adobe Gothic Std B" pitchFamily="34" charset="-128"/>
              </a:rPr>
              <a:t>st</a:t>
            </a:r>
            <a:r>
              <a:rPr lang="en-US" sz="2400" b="1" dirty="0">
                <a:latin typeface="Adobe Gothic Std B" pitchFamily="34" charset="-128"/>
                <a:ea typeface="Adobe Gothic Std B" pitchFamily="34" charset="-128"/>
              </a:rPr>
              <a:t> day of every week                 </a:t>
            </a:r>
            <a:r>
              <a:rPr lang="en-US" sz="2400" b="1" dirty="0">
                <a:solidFill>
                  <a:schemeClr val="accent3">
                    <a:lumMod val="50000"/>
                  </a:schemeClr>
                </a:solidFill>
                <a:latin typeface="Adobe Gothic Std B" pitchFamily="34" charset="-128"/>
                <a:ea typeface="Adobe Gothic Std B" pitchFamily="34" charset="-128"/>
              </a:rPr>
              <a:t>(Acts 20:7)</a:t>
            </a:r>
          </a:p>
          <a:p>
            <a:pPr>
              <a:buClr>
                <a:schemeClr val="accent3">
                  <a:lumMod val="50000"/>
                </a:schemeClr>
              </a:buClr>
            </a:pPr>
            <a:endParaRPr lang="en-US" sz="2400" b="1" dirty="0">
              <a:solidFill>
                <a:schemeClr val="accent3">
                  <a:lumMod val="50000"/>
                </a:schemeClr>
              </a:solidFill>
              <a:latin typeface="Adobe Gothic Std B" pitchFamily="34" charset="-128"/>
              <a:ea typeface="Adobe Gothic Std B" pitchFamily="34" charset="-128"/>
            </a:endParaRPr>
          </a:p>
          <a:p>
            <a:pPr>
              <a:buClr>
                <a:schemeClr val="accent3">
                  <a:lumMod val="50000"/>
                </a:schemeClr>
              </a:buClr>
            </a:pPr>
            <a:r>
              <a:rPr lang="en-US" sz="2400" b="1" dirty="0">
                <a:latin typeface="Adobe Gothic Std B" pitchFamily="34" charset="-128"/>
                <a:ea typeface="Adobe Gothic Std B" pitchFamily="34" charset="-128"/>
              </a:rPr>
              <a:t>Autonomy of the local church  </a:t>
            </a:r>
            <a:r>
              <a:rPr lang="en-US" sz="2400" b="1" dirty="0">
                <a:solidFill>
                  <a:schemeClr val="accent3">
                    <a:lumMod val="50000"/>
                  </a:schemeClr>
                </a:solidFill>
                <a:latin typeface="Adobe Gothic Std B" pitchFamily="34" charset="-128"/>
                <a:ea typeface="Adobe Gothic Std B" pitchFamily="34" charset="-128"/>
              </a:rPr>
              <a:t>(Acts 14:23)</a:t>
            </a:r>
          </a:p>
          <a:p>
            <a:pPr marL="0" indent="0">
              <a:lnSpc>
                <a:spcPct val="150000"/>
              </a:lnSpc>
              <a:buNone/>
            </a:pPr>
            <a:endParaRPr lang="en-US" sz="2400" b="1" dirty="0">
              <a:solidFill>
                <a:schemeClr val="accent3">
                  <a:lumMod val="50000"/>
                </a:schemeClr>
              </a:solidFill>
              <a:latin typeface="Adobe Gothic Std B" pitchFamily="34" charset="-128"/>
              <a:ea typeface="Adobe Gothic Std B" pitchFamily="34" charset="-128"/>
            </a:endParaRP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Must Be Able To Apply Examples Universally</a:t>
            </a:r>
          </a:p>
        </p:txBody>
      </p:sp>
      <p:sp>
        <p:nvSpPr>
          <p:cNvPr id="10" name="Content Placeholder 7"/>
          <p:cNvSpPr txBox="1">
            <a:spLocks/>
          </p:cNvSpPr>
          <p:nvPr/>
        </p:nvSpPr>
        <p:spPr>
          <a:xfrm>
            <a:off x="4800600" y="1905000"/>
            <a:ext cx="4038600" cy="4867275"/>
          </a:xfrm>
          <a:prstGeom prst="rect">
            <a:avLst/>
          </a:prstGeom>
          <a:solidFill>
            <a:schemeClr val="tx2">
              <a:lumMod val="25000"/>
              <a:lumOff val="7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pPr>
            <a:r>
              <a:rPr lang="en-US" sz="2600" b="1" u="sng" dirty="0">
                <a:solidFill>
                  <a:schemeClr val="accent2">
                    <a:lumMod val="75000"/>
                  </a:schemeClr>
                </a:solidFill>
                <a:latin typeface="Adobe Gothic Std B" pitchFamily="34" charset="-128"/>
                <a:ea typeface="Adobe Gothic Std B" pitchFamily="34" charset="-128"/>
              </a:rPr>
              <a:t>Do These?</a:t>
            </a:r>
          </a:p>
          <a:p>
            <a:pPr>
              <a:buClr>
                <a:schemeClr val="accent3">
                  <a:lumMod val="50000"/>
                </a:schemeClr>
              </a:buClr>
            </a:pPr>
            <a:r>
              <a:rPr lang="en-US" sz="2400" b="1" dirty="0">
                <a:latin typeface="Adobe Gothic Std B" pitchFamily="34" charset="-128"/>
                <a:ea typeface="Adobe Gothic Std B" pitchFamily="34" charset="-128"/>
              </a:rPr>
              <a:t>Washing feet                              </a:t>
            </a:r>
            <a:r>
              <a:rPr lang="en-US" sz="2400" b="1" dirty="0">
                <a:solidFill>
                  <a:schemeClr val="accent3">
                    <a:lumMod val="50000"/>
                  </a:schemeClr>
                </a:solidFill>
                <a:latin typeface="Adobe Gothic Std B" pitchFamily="34" charset="-128"/>
                <a:ea typeface="Adobe Gothic Std B" pitchFamily="34" charset="-128"/>
              </a:rPr>
              <a:t>(John 13:15-17)</a:t>
            </a:r>
          </a:p>
          <a:p>
            <a:pPr>
              <a:buClr>
                <a:schemeClr val="accent3">
                  <a:lumMod val="50000"/>
                </a:schemeClr>
              </a:buClr>
            </a:pPr>
            <a:endParaRPr lang="en-US" sz="2400" b="1" dirty="0">
              <a:solidFill>
                <a:schemeClr val="accent3">
                  <a:lumMod val="50000"/>
                </a:schemeClr>
              </a:solidFill>
              <a:latin typeface="Adobe Gothic Std B" pitchFamily="34" charset="-128"/>
              <a:ea typeface="Adobe Gothic Std B" pitchFamily="34" charset="-128"/>
            </a:endParaRPr>
          </a:p>
          <a:p>
            <a:pPr>
              <a:buClr>
                <a:schemeClr val="accent3">
                  <a:lumMod val="50000"/>
                </a:schemeClr>
              </a:buClr>
            </a:pPr>
            <a:r>
              <a:rPr lang="en-US" sz="2400" b="1" dirty="0">
                <a:latin typeface="Adobe Gothic Std B" pitchFamily="34" charset="-128"/>
                <a:ea typeface="Adobe Gothic Std B" pitchFamily="34" charset="-128"/>
              </a:rPr>
              <a:t>Observe the L.S. in an upper room                               </a:t>
            </a:r>
            <a:r>
              <a:rPr lang="en-US" sz="2400" b="1" dirty="0">
                <a:solidFill>
                  <a:schemeClr val="accent3">
                    <a:lumMod val="50000"/>
                  </a:schemeClr>
                </a:solidFill>
                <a:latin typeface="Adobe Gothic Std B" pitchFamily="34" charset="-128"/>
                <a:ea typeface="Adobe Gothic Std B" pitchFamily="34" charset="-128"/>
              </a:rPr>
              <a:t>(</a:t>
            </a:r>
            <a:r>
              <a:rPr lang="en-US" sz="2400" b="1" dirty="0" err="1">
                <a:solidFill>
                  <a:schemeClr val="accent3">
                    <a:lumMod val="50000"/>
                  </a:schemeClr>
                </a:solidFill>
                <a:latin typeface="Adobe Gothic Std B" pitchFamily="34" charset="-128"/>
                <a:ea typeface="Adobe Gothic Std B" pitchFamily="34" charset="-128"/>
              </a:rPr>
              <a:t>Mrk</a:t>
            </a:r>
            <a:r>
              <a:rPr lang="en-US" sz="2400" b="1" dirty="0">
                <a:solidFill>
                  <a:schemeClr val="accent3">
                    <a:lumMod val="50000"/>
                  </a:schemeClr>
                </a:solidFill>
                <a:latin typeface="Adobe Gothic Std B" pitchFamily="34" charset="-128"/>
                <a:ea typeface="Adobe Gothic Std B" pitchFamily="34" charset="-128"/>
              </a:rPr>
              <a:t>. 14:12-15)</a:t>
            </a:r>
          </a:p>
          <a:p>
            <a:pPr>
              <a:buClr>
                <a:schemeClr val="accent3">
                  <a:lumMod val="50000"/>
                </a:schemeClr>
              </a:buClr>
            </a:pPr>
            <a:endParaRPr lang="en-US" sz="2400" b="1" dirty="0">
              <a:solidFill>
                <a:schemeClr val="accent3">
                  <a:lumMod val="50000"/>
                </a:schemeClr>
              </a:solidFill>
              <a:latin typeface="Adobe Gothic Std B" pitchFamily="34" charset="-128"/>
              <a:ea typeface="Adobe Gothic Std B" pitchFamily="34" charset="-128"/>
            </a:endParaRPr>
          </a:p>
          <a:p>
            <a:pPr>
              <a:buClr>
                <a:schemeClr val="accent3">
                  <a:lumMod val="50000"/>
                </a:schemeClr>
              </a:buClr>
            </a:pPr>
            <a:r>
              <a:rPr lang="en-US" sz="2400" b="1" dirty="0">
                <a:latin typeface="Adobe Gothic Std B" pitchFamily="34" charset="-128"/>
                <a:ea typeface="Adobe Gothic Std B" pitchFamily="34" charset="-128"/>
              </a:rPr>
              <a:t>Greet with a holy kiss </a:t>
            </a:r>
            <a:r>
              <a:rPr lang="en-US" sz="2400" b="1" dirty="0">
                <a:solidFill>
                  <a:schemeClr val="accent3">
                    <a:lumMod val="50000"/>
                  </a:schemeClr>
                </a:solidFill>
                <a:latin typeface="Adobe Gothic Std B" pitchFamily="34" charset="-128"/>
                <a:ea typeface="Adobe Gothic Std B" pitchFamily="34" charset="-128"/>
              </a:rPr>
              <a:t>(Rom. 16:16)</a:t>
            </a:r>
          </a:p>
          <a:p>
            <a:pPr marL="0" indent="0">
              <a:lnSpc>
                <a:spcPct val="150000"/>
              </a:lnSpc>
              <a:buFont typeface="Arial" pitchFamily="34" charset="0"/>
              <a:buNone/>
            </a:pPr>
            <a:endParaRPr lang="en-US" sz="2400" b="1" dirty="0">
              <a:solidFill>
                <a:schemeClr val="accent3">
                  <a:lumMod val="50000"/>
                </a:schemeClr>
              </a:solidFill>
              <a:latin typeface="Adobe Gothic Std B" pitchFamily="34" charset="-128"/>
              <a:ea typeface="Adobe Gothic Std B" pitchFamily="34" charset="-128"/>
            </a:endParaRPr>
          </a:p>
        </p:txBody>
      </p:sp>
    </p:spTree>
    <p:extLst>
      <p:ext uri="{BB962C8B-B14F-4D97-AF65-F5344CB8AC3E}">
        <p14:creationId xmlns:p14="http://schemas.microsoft.com/office/powerpoint/2010/main" val="32165932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randombar(horizontal)">
                                      <p:cBhvr>
                                        <p:cTn id="22" dur="500"/>
                                        <p:tgtEl>
                                          <p:spTgt spid="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bg/>
                                          </p:spTgt>
                                        </p:tgtEl>
                                        <p:attrNameLst>
                                          <p:attrName>style.visibility</p:attrName>
                                        </p:attrNameLst>
                                      </p:cBhvr>
                                      <p:to>
                                        <p:strVal val="visible"/>
                                      </p:to>
                                    </p:set>
                                    <p:animEffect transition="in" filter="randombar(horizontal)">
                                      <p:cBhvr>
                                        <p:cTn id="27" dur="500"/>
                                        <p:tgtEl>
                                          <p:spTgt spid="10">
                                            <p:bg/>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30" dur="500"/>
                                        <p:tgtEl>
                                          <p:spTgt spid="10">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35" dur="500"/>
                                        <p:tgtEl>
                                          <p:spTgt spid="10">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10">
                                            <p:txEl>
                                              <p:pRg st="3" end="3"/>
                                            </p:txEl>
                                          </p:spTgt>
                                        </p:tgtEl>
                                        <p:attrNameLst>
                                          <p:attrName>style.visibility</p:attrName>
                                        </p:attrNameLst>
                                      </p:cBhvr>
                                      <p:to>
                                        <p:strVal val="visible"/>
                                      </p:to>
                                    </p:set>
                                    <p:animEffect transition="in" filter="randombar(horizontal)">
                                      <p:cBhvr>
                                        <p:cTn id="40" dur="500"/>
                                        <p:tgtEl>
                                          <p:spTgt spid="10">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10">
                                            <p:txEl>
                                              <p:pRg st="5" end="5"/>
                                            </p:txEl>
                                          </p:spTgt>
                                        </p:tgtEl>
                                        <p:attrNameLst>
                                          <p:attrName>style.visibility</p:attrName>
                                        </p:attrNameLst>
                                      </p:cBhvr>
                                      <p:to>
                                        <p:strVal val="visible"/>
                                      </p:to>
                                    </p:set>
                                    <p:animEffect transition="in" filter="randombar(horizontal)">
                                      <p:cBhvr>
                                        <p:cTn id="45"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0"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When Should A NT Example Be Binding?</a:t>
            </a:r>
          </a:p>
        </p:txBody>
      </p:sp>
      <p:sp>
        <p:nvSpPr>
          <p:cNvPr id="8" name="Content Placeholder 7"/>
          <p:cNvSpPr>
            <a:spLocks noGrp="1"/>
          </p:cNvSpPr>
          <p:nvPr>
            <p:ph idx="1"/>
          </p:nvPr>
        </p:nvSpPr>
        <p:spPr>
          <a:xfrm>
            <a:off x="349469" y="1905000"/>
            <a:ext cx="2590800" cy="4038600"/>
          </a:xfrm>
          <a:solidFill>
            <a:schemeClr val="accent2">
              <a:lumMod val="50000"/>
            </a:schemeClr>
          </a:solidFill>
        </p:spPr>
        <p:txBody>
          <a:bodyPr>
            <a:normAutofit/>
          </a:bodyPr>
          <a:lstStyle/>
          <a:p>
            <a:pPr marL="0" indent="0" algn="ctr">
              <a:lnSpc>
                <a:spcPct val="150000"/>
              </a:lnSpc>
              <a:buNone/>
            </a:pPr>
            <a:r>
              <a:rPr lang="en-US" sz="2800" b="1" u="sng" dirty="0">
                <a:solidFill>
                  <a:schemeClr val="bg1"/>
                </a:solidFill>
                <a:ea typeface="Adobe Gothic Std B" pitchFamily="34" charset="-128"/>
              </a:rPr>
              <a:t>God’s Will</a:t>
            </a:r>
          </a:p>
          <a:p>
            <a:pPr marL="0" indent="0" algn="ctr">
              <a:buNone/>
            </a:pPr>
            <a:r>
              <a:rPr lang="en-US" sz="2400" b="1" dirty="0">
                <a:solidFill>
                  <a:schemeClr val="bg1"/>
                </a:solidFill>
                <a:latin typeface="Adobe Gothic Std B" pitchFamily="34" charset="-128"/>
                <a:ea typeface="Adobe Gothic Std B" pitchFamily="34" charset="-128"/>
              </a:rPr>
              <a:t>Baptized            (Acts 2:41)</a:t>
            </a:r>
          </a:p>
          <a:p>
            <a:pPr marL="0" indent="0" algn="ctr">
              <a:buNone/>
            </a:pPr>
            <a:endParaRPr lang="en-US" sz="2400" b="1" dirty="0">
              <a:solidFill>
                <a:schemeClr val="bg1"/>
              </a:solidFill>
              <a:latin typeface="+mj-lt"/>
              <a:ea typeface="Adobe Gothic Std B" pitchFamily="34" charset="-128"/>
            </a:endParaRPr>
          </a:p>
          <a:p>
            <a:pPr marL="0" indent="0" algn="ctr">
              <a:buNone/>
            </a:pPr>
            <a:r>
              <a:rPr lang="en-US" sz="2400" b="1" dirty="0">
                <a:solidFill>
                  <a:schemeClr val="bg1"/>
                </a:solidFill>
                <a:latin typeface="+mj-lt"/>
                <a:ea typeface="Adobe Gothic Std B" pitchFamily="34" charset="-128"/>
              </a:rPr>
              <a:t>Lord’s Supper          (1 Cor. 11:23-26)</a:t>
            </a:r>
          </a:p>
          <a:p>
            <a:pPr marL="0" indent="0" algn="ctr">
              <a:buNone/>
            </a:pPr>
            <a:endParaRPr lang="en-US" sz="2400" b="1" dirty="0">
              <a:solidFill>
                <a:schemeClr val="bg1"/>
              </a:solidFill>
              <a:latin typeface="Adobe Gothic Std B" pitchFamily="34" charset="-128"/>
              <a:ea typeface="Adobe Gothic Std B" pitchFamily="34" charset="-128"/>
            </a:endParaRPr>
          </a:p>
          <a:p>
            <a:pPr marL="0" indent="0" algn="ctr">
              <a:buNone/>
            </a:pPr>
            <a:r>
              <a:rPr lang="en-US" sz="2400" b="1" dirty="0">
                <a:solidFill>
                  <a:schemeClr val="bg1"/>
                </a:solidFill>
                <a:latin typeface="Adobe Gothic Std B" pitchFamily="34" charset="-128"/>
                <a:ea typeface="Adobe Gothic Std B" pitchFamily="34" charset="-128"/>
              </a:rPr>
              <a:t>Assembling (Heb. 10:25)</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Examples Must Be Relevant To Doing God’s Will</a:t>
            </a:r>
          </a:p>
        </p:txBody>
      </p:sp>
      <p:sp>
        <p:nvSpPr>
          <p:cNvPr id="7" name="Content Placeholder 7"/>
          <p:cNvSpPr txBox="1">
            <a:spLocks/>
          </p:cNvSpPr>
          <p:nvPr/>
        </p:nvSpPr>
        <p:spPr>
          <a:xfrm>
            <a:off x="3276600" y="1905000"/>
            <a:ext cx="2590800" cy="4038600"/>
          </a:xfrm>
          <a:prstGeom prst="rect">
            <a:avLst/>
          </a:prstGeom>
          <a:solidFill>
            <a:schemeClr val="accent3">
              <a:lumMod val="50000"/>
            </a:schemeClr>
          </a:solidFill>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Font typeface="Arial" pitchFamily="34" charset="0"/>
              <a:buNone/>
            </a:pPr>
            <a:r>
              <a:rPr lang="en-US" sz="2800" b="1" u="sng" dirty="0">
                <a:solidFill>
                  <a:schemeClr val="bg1"/>
                </a:solidFill>
                <a:ea typeface="Adobe Gothic Std B" pitchFamily="34" charset="-128"/>
              </a:rPr>
              <a:t>Essential</a:t>
            </a:r>
          </a:p>
          <a:p>
            <a:pPr marL="0" indent="0" algn="ctr">
              <a:buFont typeface="Arial" pitchFamily="34" charset="0"/>
              <a:buNone/>
            </a:pPr>
            <a:r>
              <a:rPr lang="en-US" sz="2400" b="1" dirty="0">
                <a:solidFill>
                  <a:schemeClr val="bg1"/>
                </a:solidFill>
                <a:latin typeface="Adobe Gothic Std B" pitchFamily="34" charset="-128"/>
                <a:ea typeface="Adobe Gothic Std B" pitchFamily="34" charset="-128"/>
              </a:rPr>
              <a:t>Water, Immersion</a:t>
            </a:r>
          </a:p>
          <a:p>
            <a:pPr marL="0" indent="0" algn="ctr">
              <a:lnSpc>
                <a:spcPct val="150000"/>
              </a:lnSpc>
              <a:buFont typeface="Arial" pitchFamily="34" charset="0"/>
              <a:buNone/>
            </a:pPr>
            <a:endParaRPr lang="en-US" sz="2400" b="1" dirty="0">
              <a:solidFill>
                <a:schemeClr val="bg1"/>
              </a:solidFill>
              <a:latin typeface="Adobe Gothic Std B" pitchFamily="34" charset="-128"/>
              <a:ea typeface="Adobe Gothic Std B" pitchFamily="34" charset="-128"/>
            </a:endParaRPr>
          </a:p>
          <a:p>
            <a:pPr marL="0" indent="0" algn="ctr">
              <a:lnSpc>
                <a:spcPct val="150000"/>
              </a:lnSpc>
              <a:buFont typeface="Arial" pitchFamily="34" charset="0"/>
              <a:buNone/>
            </a:pPr>
            <a:r>
              <a:rPr lang="en-US" sz="2400" b="1" dirty="0">
                <a:solidFill>
                  <a:schemeClr val="bg1"/>
                </a:solidFill>
                <a:latin typeface="Adobe Gothic Std B" pitchFamily="34" charset="-128"/>
                <a:ea typeface="Adobe Gothic Std B" pitchFamily="34" charset="-128"/>
              </a:rPr>
              <a:t>Containers</a:t>
            </a:r>
          </a:p>
          <a:p>
            <a:pPr marL="0" indent="0" algn="ctr">
              <a:lnSpc>
                <a:spcPct val="150000"/>
              </a:lnSpc>
              <a:buFont typeface="Arial" pitchFamily="34" charset="0"/>
              <a:buNone/>
            </a:pPr>
            <a:endParaRPr lang="en-US" sz="2400" b="1" dirty="0">
              <a:solidFill>
                <a:schemeClr val="bg1"/>
              </a:solidFill>
              <a:latin typeface="Adobe Gothic Std B" pitchFamily="34" charset="-128"/>
              <a:ea typeface="Adobe Gothic Std B" pitchFamily="34" charset="-128"/>
            </a:endParaRPr>
          </a:p>
          <a:p>
            <a:pPr marL="0" indent="0" algn="ctr">
              <a:buFont typeface="Arial" pitchFamily="34" charset="0"/>
              <a:buNone/>
            </a:pPr>
            <a:r>
              <a:rPr lang="en-US" sz="2400" b="1" dirty="0">
                <a:solidFill>
                  <a:schemeClr val="bg1"/>
                </a:solidFill>
                <a:latin typeface="Adobe Gothic Std B" pitchFamily="34" charset="-128"/>
                <a:ea typeface="Adobe Gothic Std B" pitchFamily="34" charset="-128"/>
              </a:rPr>
              <a:t>Together,                 In Spirit &amp; Truth</a:t>
            </a:r>
          </a:p>
        </p:txBody>
      </p:sp>
      <p:sp>
        <p:nvSpPr>
          <p:cNvPr id="11" name="Content Placeholder 7"/>
          <p:cNvSpPr txBox="1">
            <a:spLocks/>
          </p:cNvSpPr>
          <p:nvPr/>
        </p:nvSpPr>
        <p:spPr>
          <a:xfrm>
            <a:off x="6172200" y="1905000"/>
            <a:ext cx="2590800" cy="4038600"/>
          </a:xfrm>
          <a:prstGeom prst="rect">
            <a:avLst/>
          </a:prstGeom>
          <a:solidFill>
            <a:schemeClr val="accent1">
              <a:lumMod val="5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Font typeface="Arial" pitchFamily="34" charset="0"/>
              <a:buNone/>
            </a:pPr>
            <a:r>
              <a:rPr lang="en-US" sz="2800" b="1" u="sng" dirty="0">
                <a:solidFill>
                  <a:schemeClr val="bg1"/>
                </a:solidFill>
                <a:ea typeface="Adobe Gothic Std B" pitchFamily="34" charset="-128"/>
              </a:rPr>
              <a:t>Incidental</a:t>
            </a:r>
          </a:p>
          <a:p>
            <a:pPr marL="0" indent="0" algn="ctr">
              <a:buFont typeface="Arial" pitchFamily="34" charset="0"/>
              <a:buNone/>
            </a:pPr>
            <a:r>
              <a:rPr lang="en-US" sz="2400" b="1" dirty="0">
                <a:solidFill>
                  <a:schemeClr val="bg1"/>
                </a:solidFill>
                <a:latin typeface="Adobe Gothic Std B" pitchFamily="34" charset="-128"/>
                <a:ea typeface="Adobe Gothic Std B" pitchFamily="34" charset="-128"/>
              </a:rPr>
              <a:t>Hot, Cold, Running, Pool</a:t>
            </a:r>
          </a:p>
          <a:p>
            <a:pPr marL="0" indent="0" algn="ctr">
              <a:buFont typeface="Arial" pitchFamily="34" charset="0"/>
              <a:buNone/>
            </a:pPr>
            <a:endParaRPr lang="en-US" sz="2400" b="1" dirty="0">
              <a:solidFill>
                <a:schemeClr val="bg1"/>
              </a:solidFill>
              <a:latin typeface="Adobe Gothic Std B" pitchFamily="34" charset="-128"/>
              <a:ea typeface="Adobe Gothic Std B" pitchFamily="34" charset="-128"/>
            </a:endParaRPr>
          </a:p>
          <a:p>
            <a:pPr marL="0" indent="0" algn="ctr">
              <a:buFont typeface="Arial" pitchFamily="34" charset="0"/>
              <a:buNone/>
            </a:pPr>
            <a:r>
              <a:rPr lang="en-US" sz="2400" b="1" dirty="0">
                <a:solidFill>
                  <a:schemeClr val="bg1"/>
                </a:solidFill>
                <a:latin typeface="Adobe Gothic Std B" pitchFamily="34" charset="-128"/>
                <a:ea typeface="Adobe Gothic Std B" pitchFamily="34" charset="-128"/>
              </a:rPr>
              <a:t>Number , Glass, Plastic</a:t>
            </a:r>
          </a:p>
          <a:p>
            <a:pPr marL="0" indent="0" algn="ctr">
              <a:buFont typeface="Arial" pitchFamily="34" charset="0"/>
              <a:buNone/>
            </a:pPr>
            <a:endParaRPr lang="en-US" sz="2400" b="1" dirty="0">
              <a:solidFill>
                <a:schemeClr val="bg1"/>
              </a:solidFill>
              <a:latin typeface="Adobe Gothic Std B" pitchFamily="34" charset="-128"/>
              <a:ea typeface="Adobe Gothic Std B" pitchFamily="34" charset="-128"/>
            </a:endParaRPr>
          </a:p>
          <a:p>
            <a:pPr marL="0" indent="0" algn="ctr">
              <a:buFont typeface="Arial" pitchFamily="34" charset="0"/>
              <a:buNone/>
            </a:pPr>
            <a:r>
              <a:rPr lang="en-US" sz="2400" b="1" dirty="0">
                <a:solidFill>
                  <a:schemeClr val="bg1"/>
                </a:solidFill>
                <a:latin typeface="Adobe Gothic Std B" pitchFamily="34" charset="-128"/>
                <a:ea typeface="Adobe Gothic Std B" pitchFamily="34" charset="-128"/>
              </a:rPr>
              <a:t>Outside, Inside, House, Etc.</a:t>
            </a:r>
          </a:p>
        </p:txBody>
      </p:sp>
      <p:sp>
        <p:nvSpPr>
          <p:cNvPr id="3" name="TextBox 2"/>
          <p:cNvSpPr txBox="1"/>
          <p:nvPr/>
        </p:nvSpPr>
        <p:spPr>
          <a:xfrm>
            <a:off x="3429000" y="5943600"/>
            <a:ext cx="2286000" cy="954107"/>
          </a:xfrm>
          <a:prstGeom prst="rect">
            <a:avLst/>
          </a:prstGeom>
          <a:noFill/>
        </p:spPr>
        <p:txBody>
          <a:bodyPr wrap="square" rtlCol="0">
            <a:spAutoFit/>
          </a:bodyPr>
          <a:lstStyle/>
          <a:p>
            <a:pPr algn="ctr"/>
            <a:r>
              <a:rPr lang="en-US" sz="2800" b="1" dirty="0">
                <a:solidFill>
                  <a:schemeClr val="accent3">
                    <a:lumMod val="50000"/>
                  </a:schemeClr>
                </a:solidFill>
              </a:rPr>
              <a:t>Must Be Followed</a:t>
            </a:r>
          </a:p>
        </p:txBody>
      </p:sp>
      <p:sp>
        <p:nvSpPr>
          <p:cNvPr id="12" name="TextBox 11"/>
          <p:cNvSpPr txBox="1"/>
          <p:nvPr/>
        </p:nvSpPr>
        <p:spPr>
          <a:xfrm>
            <a:off x="6172200" y="5943600"/>
            <a:ext cx="2590800" cy="954107"/>
          </a:xfrm>
          <a:prstGeom prst="rect">
            <a:avLst/>
          </a:prstGeom>
          <a:noFill/>
        </p:spPr>
        <p:txBody>
          <a:bodyPr wrap="square" rtlCol="0">
            <a:spAutoFit/>
          </a:bodyPr>
          <a:lstStyle/>
          <a:p>
            <a:pPr algn="ctr"/>
            <a:r>
              <a:rPr lang="en-US" sz="2800" b="1" dirty="0">
                <a:solidFill>
                  <a:schemeClr val="accent1">
                    <a:lumMod val="50000"/>
                  </a:schemeClr>
                </a:solidFill>
              </a:rPr>
              <a:t>Must Not Bind On Others</a:t>
            </a:r>
          </a:p>
        </p:txBody>
      </p:sp>
    </p:spTree>
    <p:extLst>
      <p:ext uri="{BB962C8B-B14F-4D97-AF65-F5344CB8AC3E}">
        <p14:creationId xmlns:p14="http://schemas.microsoft.com/office/powerpoint/2010/main" val="30672726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randombar(horizontal)">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bg/>
                                          </p:spTgt>
                                        </p:tgtEl>
                                        <p:attrNameLst>
                                          <p:attrName>style.visibility</p:attrName>
                                        </p:attrNameLst>
                                      </p:cBhvr>
                                      <p:to>
                                        <p:strVal val="visible"/>
                                      </p:to>
                                    </p:set>
                                    <p:animEffect transition="in" filter="randombar(horizontal)">
                                      <p:cBhvr>
                                        <p:cTn id="22" dur="500"/>
                                        <p:tgtEl>
                                          <p:spTgt spid="7">
                                            <p:bg/>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randombar(horizontal)">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1">
                                            <p:bg/>
                                          </p:spTgt>
                                        </p:tgtEl>
                                        <p:attrNameLst>
                                          <p:attrName>style.visibility</p:attrName>
                                        </p:attrNameLst>
                                      </p:cBhvr>
                                      <p:to>
                                        <p:strVal val="visible"/>
                                      </p:to>
                                    </p:set>
                                    <p:animEffect transition="in" filter="randombar(horizontal)">
                                      <p:cBhvr>
                                        <p:cTn id="37" dur="500"/>
                                        <p:tgtEl>
                                          <p:spTgt spid="11">
                                            <p:bg/>
                                          </p:spTgt>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40" dur="5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45" dur="500"/>
                                        <p:tgtEl>
                                          <p:spTgt spid="11">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8">
                                            <p:txEl>
                                              <p:pRg st="3" end="3"/>
                                            </p:txEl>
                                          </p:spTgt>
                                        </p:tgtEl>
                                        <p:attrNameLst>
                                          <p:attrName>style.visibility</p:attrName>
                                        </p:attrNameLst>
                                      </p:cBhvr>
                                      <p:to>
                                        <p:strVal val="visible"/>
                                      </p:to>
                                    </p:set>
                                    <p:animEffect transition="in" filter="randombar(horizontal)">
                                      <p:cBhvr>
                                        <p:cTn id="50" dur="500"/>
                                        <p:tgtEl>
                                          <p:spTgt spid="8">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7">
                                            <p:txEl>
                                              <p:pRg st="3" end="3"/>
                                            </p:txEl>
                                          </p:spTgt>
                                        </p:tgtEl>
                                        <p:attrNameLst>
                                          <p:attrName>style.visibility</p:attrName>
                                        </p:attrNameLst>
                                      </p:cBhvr>
                                      <p:to>
                                        <p:strVal val="visible"/>
                                      </p:to>
                                    </p:set>
                                    <p:animEffect transition="in" filter="randombar(horizontal)">
                                      <p:cBhvr>
                                        <p:cTn id="55" dur="500"/>
                                        <p:tgtEl>
                                          <p:spTgt spid="7">
                                            <p:txEl>
                                              <p:pRg st="3" end="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11">
                                            <p:txEl>
                                              <p:pRg st="3" end="3"/>
                                            </p:txEl>
                                          </p:spTgt>
                                        </p:tgtEl>
                                        <p:attrNameLst>
                                          <p:attrName>style.visibility</p:attrName>
                                        </p:attrNameLst>
                                      </p:cBhvr>
                                      <p:to>
                                        <p:strVal val="visible"/>
                                      </p:to>
                                    </p:set>
                                    <p:animEffect transition="in" filter="randombar(horizontal)">
                                      <p:cBhvr>
                                        <p:cTn id="60" dur="500"/>
                                        <p:tgtEl>
                                          <p:spTgt spid="11">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8">
                                            <p:txEl>
                                              <p:pRg st="5" end="5"/>
                                            </p:txEl>
                                          </p:spTgt>
                                        </p:tgtEl>
                                        <p:attrNameLst>
                                          <p:attrName>style.visibility</p:attrName>
                                        </p:attrNameLst>
                                      </p:cBhvr>
                                      <p:to>
                                        <p:strVal val="visible"/>
                                      </p:to>
                                    </p:set>
                                    <p:animEffect transition="in" filter="randombar(horizontal)">
                                      <p:cBhvr>
                                        <p:cTn id="65" dur="500"/>
                                        <p:tgtEl>
                                          <p:spTgt spid="8">
                                            <p:txEl>
                                              <p:pRg st="5" end="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7">
                                            <p:txEl>
                                              <p:pRg st="5" end="5"/>
                                            </p:txEl>
                                          </p:spTgt>
                                        </p:tgtEl>
                                        <p:attrNameLst>
                                          <p:attrName>style.visibility</p:attrName>
                                        </p:attrNameLst>
                                      </p:cBhvr>
                                      <p:to>
                                        <p:strVal val="visible"/>
                                      </p:to>
                                    </p:set>
                                    <p:animEffect transition="in" filter="randombar(horizontal)">
                                      <p:cBhvr>
                                        <p:cTn id="70" dur="500"/>
                                        <p:tgtEl>
                                          <p:spTgt spid="7">
                                            <p:txEl>
                                              <p:pRg st="5" end="5"/>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11">
                                            <p:txEl>
                                              <p:pRg st="5" end="5"/>
                                            </p:txEl>
                                          </p:spTgt>
                                        </p:tgtEl>
                                        <p:attrNameLst>
                                          <p:attrName>style.visibility</p:attrName>
                                        </p:attrNameLst>
                                      </p:cBhvr>
                                      <p:to>
                                        <p:strVal val="visible"/>
                                      </p:to>
                                    </p:set>
                                    <p:animEffect transition="in" filter="randombar(horizontal)">
                                      <p:cBhvr>
                                        <p:cTn id="75" dur="500"/>
                                        <p:tgtEl>
                                          <p:spTgt spid="11">
                                            <p:txEl>
                                              <p:pRg st="5" end="5"/>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grpId="0" nodeType="click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randombar(horizontal)">
                                      <p:cBhvr>
                                        <p:cTn id="80" dur="500"/>
                                        <p:tgtEl>
                                          <p:spTgt spid="3"/>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randombar(horizontal)">
                                      <p:cBhvr>
                                        <p:cTn id="8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animBg="1"/>
      <p:bldP spid="7" grpId="0" uiExpand="1" build="p" animBg="1"/>
      <p:bldP spid="11" grpId="0" uiExpand="1" build="p" animBg="1"/>
      <p:bldP spid="3"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34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0" y="0"/>
            <a:ext cx="9144000" cy="533400"/>
          </a:xfrm>
        </p:spPr>
        <p:txBody>
          <a:bodyPr>
            <a:normAutofit/>
          </a:bodyPr>
          <a:lstStyle/>
          <a:p>
            <a:r>
              <a:rPr lang="en-US" sz="2400" dirty="0">
                <a:solidFill>
                  <a:schemeClr val="bg1"/>
                </a:solidFill>
              </a:rPr>
              <a:t>When Should A NT Example Be Binding?</a:t>
            </a:r>
          </a:p>
        </p:txBody>
      </p:sp>
      <p:sp>
        <p:nvSpPr>
          <p:cNvPr id="9" name="Rectangle 8"/>
          <p:cNvSpPr/>
          <p:nvPr/>
        </p:nvSpPr>
        <p:spPr>
          <a:xfrm>
            <a:off x="0" y="762000"/>
            <a:ext cx="9144000" cy="990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Examples Must Establish Principle Without Presuming</a:t>
            </a:r>
          </a:p>
        </p:txBody>
      </p:sp>
      <p:sp>
        <p:nvSpPr>
          <p:cNvPr id="15" name="Content Placeholder 7"/>
          <p:cNvSpPr txBox="1">
            <a:spLocks/>
          </p:cNvSpPr>
          <p:nvPr/>
        </p:nvSpPr>
        <p:spPr>
          <a:xfrm>
            <a:off x="248487" y="4724400"/>
            <a:ext cx="6397631" cy="2133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800" b="1" dirty="0">
                <a:latin typeface="Adobe Gothic Std B" pitchFamily="34" charset="-128"/>
                <a:ea typeface="Adobe Gothic Std B" pitchFamily="34" charset="-128"/>
              </a:rPr>
              <a:t>Principle:</a:t>
            </a:r>
          </a:p>
          <a:p>
            <a:pPr marL="0" indent="0">
              <a:buFont typeface="Arial" pitchFamily="34" charset="0"/>
              <a:buNone/>
            </a:pPr>
            <a:r>
              <a:rPr lang="en-US" sz="2800" b="1" dirty="0">
                <a:latin typeface="Adobe Gothic Std B" pitchFamily="34" charset="-128"/>
                <a:ea typeface="Adobe Gothic Std B" pitchFamily="34" charset="-128"/>
              </a:rPr>
              <a:t>	Each church did its own 	work autonomously</a:t>
            </a:r>
          </a:p>
          <a:p>
            <a:pPr marL="0" indent="0">
              <a:buFont typeface="Arial" pitchFamily="34" charset="0"/>
              <a:buNone/>
            </a:pPr>
            <a:r>
              <a:rPr lang="en-US" sz="2800" b="1" dirty="0">
                <a:solidFill>
                  <a:schemeClr val="accent3">
                    <a:lumMod val="50000"/>
                  </a:schemeClr>
                </a:solidFill>
                <a:latin typeface="Adobe Gothic Std B" pitchFamily="34" charset="-128"/>
                <a:ea typeface="Adobe Gothic Std B" pitchFamily="34" charset="-128"/>
              </a:rPr>
              <a:t>	(Acts 14:23; 20:28; </a:t>
            </a:r>
            <a:r>
              <a:rPr lang="en-US" sz="2800" b="1" dirty="0" err="1">
                <a:solidFill>
                  <a:schemeClr val="accent3">
                    <a:lumMod val="50000"/>
                  </a:schemeClr>
                </a:solidFill>
                <a:latin typeface="Adobe Gothic Std B" pitchFamily="34" charset="-128"/>
                <a:ea typeface="Adobe Gothic Std B" pitchFamily="34" charset="-128"/>
              </a:rPr>
              <a:t>Php</a:t>
            </a:r>
            <a:r>
              <a:rPr lang="en-US" sz="2800" b="1" dirty="0">
                <a:solidFill>
                  <a:schemeClr val="accent3">
                    <a:lumMod val="50000"/>
                  </a:schemeClr>
                </a:solidFill>
                <a:latin typeface="Adobe Gothic Std B" pitchFamily="34" charset="-128"/>
                <a:ea typeface="Adobe Gothic Std B" pitchFamily="34" charset="-128"/>
              </a:rPr>
              <a:t>. 4:15)</a:t>
            </a:r>
          </a:p>
        </p:txBody>
      </p:sp>
      <p:sp>
        <p:nvSpPr>
          <p:cNvPr id="6" name="Rounded Rectangle 5"/>
          <p:cNvSpPr/>
          <p:nvPr/>
        </p:nvSpPr>
        <p:spPr>
          <a:xfrm>
            <a:off x="228600" y="1981200"/>
            <a:ext cx="4343400" cy="103346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latin typeface="Adobe Gothic Std B" pitchFamily="34" charset="-128"/>
                <a:ea typeface="Adobe Gothic Std B" pitchFamily="34" charset="-128"/>
              </a:rPr>
              <a:t>Church at Antioch Worked Through Another Church</a:t>
            </a:r>
          </a:p>
          <a:p>
            <a:pPr algn="ctr"/>
            <a:r>
              <a:rPr lang="en-US" sz="2400" b="1" dirty="0">
                <a:latin typeface="Adobe Gothic Std B" pitchFamily="34" charset="-128"/>
                <a:ea typeface="Adobe Gothic Std B" pitchFamily="34" charset="-128"/>
              </a:rPr>
              <a:t>Acts 11:27-30</a:t>
            </a:r>
          </a:p>
        </p:txBody>
      </p:sp>
      <p:sp>
        <p:nvSpPr>
          <p:cNvPr id="7" name="Right Arrow 6"/>
          <p:cNvSpPr/>
          <p:nvPr/>
        </p:nvSpPr>
        <p:spPr>
          <a:xfrm>
            <a:off x="1562100" y="3534124"/>
            <a:ext cx="1389434" cy="5334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 name="Rectangle 2"/>
          <p:cNvSpPr/>
          <p:nvPr/>
        </p:nvSpPr>
        <p:spPr>
          <a:xfrm>
            <a:off x="419100" y="3569792"/>
            <a:ext cx="1143000" cy="533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000" b="1" dirty="0"/>
              <a:t>C</a:t>
            </a:r>
          </a:p>
        </p:txBody>
      </p:sp>
      <p:sp>
        <p:nvSpPr>
          <p:cNvPr id="5" name="Snip Same Side Corner Rectangle 4"/>
          <p:cNvSpPr/>
          <p:nvPr/>
        </p:nvSpPr>
        <p:spPr>
          <a:xfrm>
            <a:off x="228600" y="3245942"/>
            <a:ext cx="1524000" cy="323850"/>
          </a:xfrm>
          <a:prstGeom prst="snip2SameRect">
            <a:avLst>
              <a:gd name="adj1" fmla="val 50000"/>
              <a:gd name="adj2" fmla="val 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a:t>Antioch</a:t>
            </a:r>
          </a:p>
        </p:txBody>
      </p:sp>
      <p:sp>
        <p:nvSpPr>
          <p:cNvPr id="13" name="Rectangle 12"/>
          <p:cNvSpPr/>
          <p:nvPr/>
        </p:nvSpPr>
        <p:spPr>
          <a:xfrm>
            <a:off x="3313889" y="3569792"/>
            <a:ext cx="1143000" cy="5334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000" b="1" dirty="0"/>
              <a:t>C</a:t>
            </a:r>
          </a:p>
        </p:txBody>
      </p:sp>
      <p:sp>
        <p:nvSpPr>
          <p:cNvPr id="14" name="Snip Same Side Corner Rectangle 13"/>
          <p:cNvSpPr/>
          <p:nvPr/>
        </p:nvSpPr>
        <p:spPr>
          <a:xfrm>
            <a:off x="3123389" y="3245942"/>
            <a:ext cx="1524000" cy="323850"/>
          </a:xfrm>
          <a:prstGeom prst="snip2SameRect">
            <a:avLst>
              <a:gd name="adj1" fmla="val 50000"/>
              <a:gd name="adj2" fmla="val 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dirty="0"/>
              <a:t>Jerusalem</a:t>
            </a:r>
          </a:p>
        </p:txBody>
      </p:sp>
      <p:sp>
        <p:nvSpPr>
          <p:cNvPr id="16" name="Right Arrow 15"/>
          <p:cNvSpPr/>
          <p:nvPr/>
        </p:nvSpPr>
        <p:spPr>
          <a:xfrm rot="1279660">
            <a:off x="4851697" y="4070895"/>
            <a:ext cx="1389434" cy="5334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7" name="Right Arrow 16"/>
          <p:cNvSpPr/>
          <p:nvPr/>
        </p:nvSpPr>
        <p:spPr>
          <a:xfrm>
            <a:off x="4932734" y="3407867"/>
            <a:ext cx="1389434" cy="5334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8" name="Right Arrow 17"/>
          <p:cNvSpPr/>
          <p:nvPr/>
        </p:nvSpPr>
        <p:spPr>
          <a:xfrm rot="19997624">
            <a:off x="4749883" y="2754247"/>
            <a:ext cx="1389434" cy="53340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9" name="Rectangle 18"/>
          <p:cNvSpPr/>
          <p:nvPr/>
        </p:nvSpPr>
        <p:spPr>
          <a:xfrm>
            <a:off x="6646118" y="4572000"/>
            <a:ext cx="1143000" cy="533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t>C</a:t>
            </a:r>
          </a:p>
        </p:txBody>
      </p:sp>
      <p:sp>
        <p:nvSpPr>
          <p:cNvPr id="20" name="Snip Same Side Corner Rectangle 19"/>
          <p:cNvSpPr/>
          <p:nvPr/>
        </p:nvSpPr>
        <p:spPr>
          <a:xfrm>
            <a:off x="6455618" y="4248150"/>
            <a:ext cx="1524000" cy="323850"/>
          </a:xfrm>
          <a:prstGeom prst="snip2Same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Judea</a:t>
            </a:r>
          </a:p>
        </p:txBody>
      </p:sp>
      <p:sp>
        <p:nvSpPr>
          <p:cNvPr id="21" name="Rectangle 20"/>
          <p:cNvSpPr/>
          <p:nvPr/>
        </p:nvSpPr>
        <p:spPr>
          <a:xfrm>
            <a:off x="6646118" y="3597151"/>
            <a:ext cx="1143000" cy="533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t>C</a:t>
            </a:r>
          </a:p>
        </p:txBody>
      </p:sp>
      <p:sp>
        <p:nvSpPr>
          <p:cNvPr id="22" name="Snip Same Side Corner Rectangle 21"/>
          <p:cNvSpPr/>
          <p:nvPr/>
        </p:nvSpPr>
        <p:spPr>
          <a:xfrm>
            <a:off x="6455618" y="3273301"/>
            <a:ext cx="1524000" cy="323850"/>
          </a:xfrm>
          <a:prstGeom prst="snip2Same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Judea</a:t>
            </a:r>
          </a:p>
        </p:txBody>
      </p:sp>
      <p:sp>
        <p:nvSpPr>
          <p:cNvPr id="23" name="Rectangle 22"/>
          <p:cNvSpPr/>
          <p:nvPr/>
        </p:nvSpPr>
        <p:spPr>
          <a:xfrm>
            <a:off x="6634769" y="2632405"/>
            <a:ext cx="1143000" cy="533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t>C</a:t>
            </a:r>
          </a:p>
        </p:txBody>
      </p:sp>
      <p:sp>
        <p:nvSpPr>
          <p:cNvPr id="24" name="Snip Same Side Corner Rectangle 23"/>
          <p:cNvSpPr/>
          <p:nvPr/>
        </p:nvSpPr>
        <p:spPr>
          <a:xfrm>
            <a:off x="6444269" y="2308555"/>
            <a:ext cx="1524000" cy="323850"/>
          </a:xfrm>
          <a:prstGeom prst="snip2SameRect">
            <a:avLst>
              <a:gd name="adj1" fmla="val 50000"/>
              <a:gd name="adj2" fmla="val 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Judea</a:t>
            </a:r>
          </a:p>
        </p:txBody>
      </p:sp>
      <p:sp>
        <p:nvSpPr>
          <p:cNvPr id="8" name="TextBox 7"/>
          <p:cNvSpPr txBox="1"/>
          <p:nvPr/>
        </p:nvSpPr>
        <p:spPr>
          <a:xfrm>
            <a:off x="8153400" y="2194679"/>
            <a:ext cx="838200" cy="3139321"/>
          </a:xfrm>
          <a:prstGeom prst="rect">
            <a:avLst/>
          </a:prstGeom>
          <a:solidFill>
            <a:schemeClr val="accent1">
              <a:lumMod val="50000"/>
            </a:schemeClr>
          </a:solidFill>
        </p:spPr>
        <p:txBody>
          <a:bodyPr wrap="square" rtlCol="0">
            <a:spAutoFit/>
          </a:bodyPr>
          <a:lstStyle/>
          <a:p>
            <a:pPr algn="ctr"/>
            <a:r>
              <a:rPr lang="en-US" b="1" dirty="0">
                <a:solidFill>
                  <a:schemeClr val="bg1"/>
                </a:solidFill>
              </a:rPr>
              <a:t>P</a:t>
            </a:r>
          </a:p>
          <a:p>
            <a:pPr algn="ctr"/>
            <a:r>
              <a:rPr lang="en-US" b="1" dirty="0">
                <a:solidFill>
                  <a:schemeClr val="bg1"/>
                </a:solidFill>
              </a:rPr>
              <a:t>R</a:t>
            </a:r>
          </a:p>
          <a:p>
            <a:pPr algn="ctr"/>
            <a:r>
              <a:rPr lang="en-US" b="1" dirty="0">
                <a:solidFill>
                  <a:schemeClr val="bg1"/>
                </a:solidFill>
              </a:rPr>
              <a:t>E</a:t>
            </a:r>
          </a:p>
          <a:p>
            <a:pPr algn="ctr"/>
            <a:r>
              <a:rPr lang="en-US" b="1" dirty="0">
                <a:solidFill>
                  <a:schemeClr val="bg1"/>
                </a:solidFill>
              </a:rPr>
              <a:t>S</a:t>
            </a:r>
          </a:p>
          <a:p>
            <a:pPr algn="ctr"/>
            <a:r>
              <a:rPr lang="en-US" b="1" dirty="0">
                <a:solidFill>
                  <a:schemeClr val="bg1"/>
                </a:solidFill>
              </a:rPr>
              <a:t>U</a:t>
            </a:r>
          </a:p>
          <a:p>
            <a:pPr algn="ctr"/>
            <a:r>
              <a:rPr lang="en-US" b="1" dirty="0">
                <a:solidFill>
                  <a:schemeClr val="bg1"/>
                </a:solidFill>
              </a:rPr>
              <a:t>M</a:t>
            </a:r>
          </a:p>
          <a:p>
            <a:pPr algn="ctr"/>
            <a:r>
              <a:rPr lang="en-US" b="1" dirty="0">
                <a:solidFill>
                  <a:schemeClr val="bg1"/>
                </a:solidFill>
              </a:rPr>
              <a:t>P</a:t>
            </a:r>
          </a:p>
          <a:p>
            <a:pPr algn="ctr"/>
            <a:r>
              <a:rPr lang="en-US" b="1" dirty="0">
                <a:solidFill>
                  <a:schemeClr val="bg1"/>
                </a:solidFill>
              </a:rPr>
              <a:t>T</a:t>
            </a:r>
          </a:p>
          <a:p>
            <a:pPr algn="ctr"/>
            <a:r>
              <a:rPr lang="en-US" b="1" dirty="0">
                <a:solidFill>
                  <a:schemeClr val="bg1"/>
                </a:solidFill>
              </a:rPr>
              <a:t>I</a:t>
            </a:r>
          </a:p>
          <a:p>
            <a:pPr algn="ctr"/>
            <a:r>
              <a:rPr lang="en-US" b="1" dirty="0">
                <a:solidFill>
                  <a:schemeClr val="bg1"/>
                </a:solidFill>
              </a:rPr>
              <a:t>O</a:t>
            </a:r>
          </a:p>
          <a:p>
            <a:pPr algn="ctr"/>
            <a:r>
              <a:rPr lang="en-US" b="1" dirty="0">
                <a:solidFill>
                  <a:schemeClr val="bg1"/>
                </a:solidFill>
              </a:rPr>
              <a:t>N</a:t>
            </a:r>
          </a:p>
        </p:txBody>
      </p:sp>
    </p:spTree>
    <p:extLst>
      <p:ext uri="{BB962C8B-B14F-4D97-AF65-F5344CB8AC3E}">
        <p14:creationId xmlns:p14="http://schemas.microsoft.com/office/powerpoint/2010/main" val="7552184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randombar(horizontal)">
                                      <p:cBhvr>
                                        <p:cTn id="36" dur="500"/>
                                        <p:tgtEl>
                                          <p:spTgt spid="24"/>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randombar(horizontal)">
                                      <p:cBhvr>
                                        <p:cTn id="39" dur="500"/>
                                        <p:tgtEl>
                                          <p:spTgt spid="2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500"/>
                                        <p:tgtEl>
                                          <p:spTgt spid="2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horizontal)">
                                      <p:cBhvr>
                                        <p:cTn id="48" dur="500"/>
                                        <p:tgtEl>
                                          <p:spTgt spid="20"/>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randombar(horizontal)">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61" dur="500"/>
                                        <p:tgtEl>
                                          <p:spTgt spid="15">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4" presetClass="entr" presetSubtype="10" fill="hold" grpId="0" nodeType="clickEffect">
                                  <p:stCondLst>
                                    <p:cond delay="0"/>
                                  </p:stCondLst>
                                  <p:childTnLst>
                                    <p:set>
                                      <p:cBhvr>
                                        <p:cTn id="65"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66" dur="500"/>
                                        <p:tgtEl>
                                          <p:spTgt spid="15">
                                            <p:txEl>
                                              <p:pRg st="1" end="1"/>
                                            </p:txEl>
                                          </p:spTgt>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5">
                                            <p:txEl>
                                              <p:pRg st="2" end="2"/>
                                            </p:txEl>
                                          </p:spTgt>
                                        </p:tgtEl>
                                        <p:attrNameLst>
                                          <p:attrName>style.visibility</p:attrName>
                                        </p:attrNameLst>
                                      </p:cBhvr>
                                      <p:to>
                                        <p:strVal val="visible"/>
                                      </p:to>
                                    </p:set>
                                    <p:animEffect transition="in" filter="randombar(horizontal)">
                                      <p:cBhvr>
                                        <p:cTn id="69"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6" grpId="0" animBg="1"/>
      <p:bldP spid="7" grpId="0" animBg="1"/>
      <p:bldP spid="3" grpId="0" animBg="1"/>
      <p:bldP spid="5"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P spid="8" grpId="0" animBg="1"/>
    </p:bldLst>
  </p:timing>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1736</TotalTime>
  <Words>2599</Words>
  <Application>Microsoft Office PowerPoint</Application>
  <PresentationFormat>On-screen Show (4:3)</PresentationFormat>
  <Paragraphs>287</Paragraphs>
  <Slides>38</Slides>
  <Notes>6</Notes>
  <HiddenSlides>18</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Adobe Gothic Std B</vt:lpstr>
      <vt:lpstr>Arial</vt:lpstr>
      <vt:lpstr>Calibri</vt:lpstr>
      <vt:lpstr>Microsoft Sans Serif</vt:lpstr>
      <vt:lpstr>Office Theme</vt:lpstr>
      <vt:lpstr>Finding the  First Century Church in the  Twenty First Century</vt:lpstr>
      <vt:lpstr>All Scripture is given by inspiration of God, and is profitable for doctrine, for reproof, for correction, for instruction in righteousness, that the man of God may be complete, thoroughly equipped for every good work.                                                                               (2 Timothy 3:16-17)</vt:lpstr>
      <vt:lpstr>“Speak As The Oracles Of God” (1 Pet. 4:11)</vt:lpstr>
      <vt:lpstr>Must We Do What The  New Testament Church Did?</vt:lpstr>
      <vt:lpstr>False Ideas About NT Examples</vt:lpstr>
      <vt:lpstr>False Ideas About NT Examples</vt:lpstr>
      <vt:lpstr>The Truth About NT Examples</vt:lpstr>
      <vt:lpstr>Scripture - Christ established churches indirectly through the apostles.</vt:lpstr>
      <vt:lpstr>Scripture - Christ established churches indirectly through the apostles.</vt:lpstr>
      <vt:lpstr>Scripture - Christ established churches indirectly through the apostles.</vt:lpstr>
      <vt:lpstr>Scripture - Christ established churches indirectly through the apostles.</vt:lpstr>
      <vt:lpstr>Scripture - Christ established churches indirectly through the apostles.</vt:lpstr>
      <vt:lpstr>The Truth About NT Examples</vt:lpstr>
      <vt:lpstr>Scripture - The authority of the apostles was to be respected.</vt:lpstr>
      <vt:lpstr>Scripture - The authority of the apostles was to be respected.</vt:lpstr>
      <vt:lpstr>The Truth About NT Examples</vt:lpstr>
      <vt:lpstr>Scripture - Apostles never excused disobedience to their commands.</vt:lpstr>
      <vt:lpstr>Scripture - Apostles never excused disobedience to their commands.</vt:lpstr>
      <vt:lpstr>Scripture - Apostles never excused disobedience to their commands.</vt:lpstr>
      <vt:lpstr>The Truth About NT Examples</vt:lpstr>
      <vt:lpstr>Scripture - Apostles never excused disobedience to their commands.</vt:lpstr>
      <vt:lpstr>The Truth About NT Examples</vt:lpstr>
      <vt:lpstr>Scripture - Uniformity in keeping the practices of the apostles.</vt:lpstr>
      <vt:lpstr>The Truth About NT Examples</vt:lpstr>
      <vt:lpstr>Scripture – The Bible Teaches Approved Examples Establish Authority.</vt:lpstr>
      <vt:lpstr>Scripture – The Bible Teaches Approved Examples Establish Authority.</vt:lpstr>
      <vt:lpstr>Scripture – The Bible Teaches Approved Examples Establish Authority.</vt:lpstr>
      <vt:lpstr>The Truth About NT Examples</vt:lpstr>
      <vt:lpstr>Scripture – The Bible Teaches Approved Examples Establish Authority.</vt:lpstr>
      <vt:lpstr>Scripture – The Bible Teaches Approved Examples Establish Authority.</vt:lpstr>
      <vt:lpstr>The Truth About NT Examples</vt:lpstr>
      <vt:lpstr>PowerPoint Presentation</vt:lpstr>
      <vt:lpstr>When Should A NT Example Be Binding?</vt:lpstr>
      <vt:lpstr>When Should A NT Example Be Binding?</vt:lpstr>
      <vt:lpstr>When Should A NT Example Be Binding?</vt:lpstr>
      <vt:lpstr>When Should A NT Example Be Binding?</vt:lpstr>
      <vt:lpstr>When Should A NT Example Be Binding?</vt:lpstr>
      <vt:lpstr>When Should A NT Example Be Binding?</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Must  We Do What The  New Testament Church  Did?</dc:title>
  <dc:creator>Steve-PC</dc:creator>
  <cp:lastModifiedBy>Steve Curtis</cp:lastModifiedBy>
  <cp:revision>69</cp:revision>
  <cp:lastPrinted>2012-04-29T13:03:54Z</cp:lastPrinted>
  <dcterms:created xsi:type="dcterms:W3CDTF">2012-04-15T04:07:27Z</dcterms:created>
  <dcterms:modified xsi:type="dcterms:W3CDTF">2020-03-08T20:45:00Z</dcterms:modified>
</cp:coreProperties>
</file>