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1" r:id="rId1"/>
    <p:sldMasterId id="2147483732" r:id="rId2"/>
    <p:sldMasterId id="2147483744" r:id="rId3"/>
    <p:sldMasterId id="2147483768" r:id="rId4"/>
  </p:sldMasterIdLst>
  <p:sldIdLst>
    <p:sldId id="257" r:id="rId5"/>
    <p:sldId id="259" r:id="rId6"/>
    <p:sldId id="269" r:id="rId7"/>
    <p:sldId id="258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82" r:id="rId21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Arial Nova" panose="020B0504020202020204" pitchFamily="34" charset="0"/>
      <p:regular r:id="rId26"/>
      <p:bold r:id="rId27"/>
      <p:italic r:id="rId28"/>
      <p:boldItalic r:id="rId29"/>
    </p:embeddedFont>
    <p:embeddedFont>
      <p:font typeface="Avenir Next LT Pro" panose="020B0504020202020204" pitchFamily="34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000000"/>
    <a:srgbClr val="E6E6E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13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2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5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6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6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2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7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3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9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5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7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4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1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0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63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9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3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25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3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2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1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50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7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1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5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4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63149" y="337603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8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30" r:id="rId5"/>
    <p:sldLayoutId id="2147483724" r:id="rId6"/>
    <p:sldLayoutId id="2147483725" r:id="rId7"/>
    <p:sldLayoutId id="2147483726" r:id="rId8"/>
    <p:sldLayoutId id="2147483729" r:id="rId9"/>
    <p:sldLayoutId id="2147483727" r:id="rId10"/>
    <p:sldLayoutId id="214748372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71775" y="346229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33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8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CF08E-233C-44EF-B8FD-318DA66FD975}"/>
              </a:ext>
            </a:extLst>
          </p:cNvPr>
          <p:cNvSpPr txBox="1">
            <a:spLocks/>
          </p:cNvSpPr>
          <p:nvPr/>
        </p:nvSpPr>
        <p:spPr>
          <a:xfrm>
            <a:off x="924830" y="678479"/>
            <a:ext cx="4023360" cy="32041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>
                <a:latin typeface="Arial Nova" panose="020B0504020202020204" pitchFamily="34" charset="0"/>
              </a:rPr>
              <a:t>My Servants The Prophets</a:t>
            </a:r>
            <a:br>
              <a:rPr lang="en-US" sz="4800" b="1">
                <a:latin typeface="Arial Nova" panose="020B0504020202020204" pitchFamily="34" charset="0"/>
              </a:rPr>
            </a:br>
            <a:br>
              <a:rPr lang="en-US" sz="4800">
                <a:latin typeface="Arial Nova" panose="020B0504020202020204" pitchFamily="34" charset="0"/>
              </a:rPr>
            </a:br>
            <a:r>
              <a:rPr lang="en-US" sz="4000" i="1">
                <a:latin typeface="Arial Nova" panose="020B0504020202020204" pitchFamily="34" charset="0"/>
              </a:rPr>
              <a:t>A Study of the Major Prophets</a:t>
            </a:r>
            <a:endParaRPr lang="en-US" sz="4800" i="1" dirty="0">
              <a:latin typeface="Arial Nova" panose="020B05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16CBC-5824-4484-BE2B-BC7A3726FAFD}"/>
              </a:ext>
            </a:extLst>
          </p:cNvPr>
          <p:cNvSpPr txBox="1">
            <a:spLocks/>
          </p:cNvSpPr>
          <p:nvPr/>
        </p:nvSpPr>
        <p:spPr>
          <a:xfrm>
            <a:off x="2560320" y="4856508"/>
            <a:ext cx="4023359" cy="1208141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Isaiah</a:t>
            </a:r>
          </a:p>
          <a:p>
            <a:pPr marL="0" indent="0" algn="ctr">
              <a:buNone/>
            </a:pPr>
            <a:r>
              <a:rPr lang="en-US" sz="2100" dirty="0">
                <a:latin typeface="Arial Nova" panose="020B0504020202020204" pitchFamily="34" charset="0"/>
              </a:rPr>
              <a:t>Lesson 2</a:t>
            </a:r>
          </a:p>
          <a:p>
            <a:pPr marL="0" indent="0" algn="ctr">
              <a:buNone/>
            </a:pPr>
            <a:r>
              <a:rPr lang="en-US" sz="2100" dirty="0">
                <a:latin typeface="Arial Nova" panose="020B0504020202020204" pitchFamily="34" charset="0"/>
              </a:rPr>
              <a:t>Chapters 24-39</a:t>
            </a:r>
            <a:endParaRPr lang="en-US" dirty="0">
              <a:latin typeface="Arial Nova" panose="020B0504020202020204" pitchFamily="34" charset="0"/>
            </a:endParaRPr>
          </a:p>
        </p:txBody>
      </p:sp>
      <p:pic>
        <p:nvPicPr>
          <p:cNvPr id="5" name="Picture 4" descr="Prophet.jpg">
            <a:extLst>
              <a:ext uri="{FF2B5EF4-FFF2-40B4-BE49-F238E27FC236}">
                <a16:creationId xmlns:a16="http://schemas.microsoft.com/office/drawing/2014/main" id="{FF8882DB-EE98-4148-A9DA-421C809C1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024"/>
          <a:stretch/>
        </p:blipFill>
        <p:spPr>
          <a:xfrm>
            <a:off x="5070110" y="678479"/>
            <a:ext cx="3474913" cy="3780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FDB71B-D71D-4FFE-B08C-3EFD09DB5D2A}"/>
              </a:ext>
            </a:extLst>
          </p:cNvPr>
          <p:cNvCxnSpPr/>
          <p:nvPr/>
        </p:nvCxnSpPr>
        <p:spPr>
          <a:xfrm>
            <a:off x="863867" y="4459285"/>
            <a:ext cx="749635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4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Isaiah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21A81-FBCB-4E6E-9A4C-6A9D8C9DD531}"/>
              </a:ext>
            </a:extLst>
          </p:cNvPr>
          <p:cNvSpPr txBox="1"/>
          <p:nvPr/>
        </p:nvSpPr>
        <p:spPr>
          <a:xfrm>
            <a:off x="757646" y="1025434"/>
            <a:ext cx="762870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Judgment from God - </a:t>
            </a:r>
            <a:r>
              <a:rPr lang="en-US" sz="2400" b="1" i="1" u="sng" dirty="0">
                <a:latin typeface="Arial Narrow" panose="020B0606020202030204" pitchFamily="34" charset="0"/>
                <a:cs typeface="Arial" panose="020B0604020202020204" pitchFamily="34" charset="0"/>
              </a:rPr>
              <a:t>Assyrian Period: Conflict and Victory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(1-39)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(1-12)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(13-23)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</a:t>
            </a: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  <a:sym typeface="WP TypographicSymbols"/>
              </a:rPr>
              <a:t>’</a:t>
            </a: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 people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 (24-27)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(28-35)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Historical interlude concerning Hezekiah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(36-39)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Victory over Assyria (36-37)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His sin with Babylon (38-39)</a:t>
            </a:r>
          </a:p>
          <a:p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 startAt="2"/>
            </a:pP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Comfort from God - </a:t>
            </a:r>
            <a:r>
              <a:rPr lang="en-US" sz="2400" b="1" i="1" u="sng" dirty="0">
                <a:latin typeface="Arial Narrow" panose="020B0606020202030204" pitchFamily="34" charset="0"/>
                <a:cs typeface="Arial" panose="020B0604020202020204" pitchFamily="34" charset="0"/>
              </a:rPr>
              <a:t>Hope for Troublesome Times - The Remnant Returns</a:t>
            </a:r>
            <a:r>
              <a:rPr lang="en-US" sz="24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(40-66)</a:t>
            </a:r>
          </a:p>
          <a:p>
            <a:pPr marL="514350" indent="-514350">
              <a:buFont typeface="+mj-lt"/>
              <a:buAutoNum type="romanUcPeriod" startAt="2"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Deliverance from Babylonian captivity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(40-48)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Suffering servant 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(49-57)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Future glory</a:t>
            </a: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 (58-66)</a:t>
            </a:r>
          </a:p>
          <a:p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59BC2A-906C-488E-9945-7C76CBE8EABF}"/>
              </a:ext>
            </a:extLst>
          </p:cNvPr>
          <p:cNvSpPr txBox="1"/>
          <p:nvPr/>
        </p:nvSpPr>
        <p:spPr>
          <a:xfrm>
            <a:off x="6146800" y="5901003"/>
            <a:ext cx="299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Adapted from Homer Hailey, Warren </a:t>
            </a:r>
            <a:r>
              <a:rPr lang="en-US" dirty="0" err="1">
                <a:latin typeface="Arial Narrow" panose="020B0606020202030204" pitchFamily="34" charset="0"/>
                <a:cs typeface="Arial" panose="020B0604020202020204" pitchFamily="34" charset="0"/>
              </a:rPr>
              <a:t>Weirsbe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 and others</a:t>
            </a:r>
          </a:p>
        </p:txBody>
      </p:sp>
    </p:spTree>
    <p:extLst>
      <p:ext uri="{BB962C8B-B14F-4D97-AF65-F5344CB8AC3E}">
        <p14:creationId xmlns:p14="http://schemas.microsoft.com/office/powerpoint/2010/main" val="402788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Isaiah</a:t>
            </a:r>
          </a:p>
          <a:p>
            <a:pPr algn="ctr"/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Chapters 24-39</a:t>
            </a:r>
          </a:p>
        </p:txBody>
      </p:sp>
    </p:spTree>
    <p:extLst>
      <p:ext uri="{BB962C8B-B14F-4D97-AF65-F5344CB8AC3E}">
        <p14:creationId xmlns:p14="http://schemas.microsoft.com/office/powerpoint/2010/main" val="298632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48D90C-0FDE-4262-9CFD-DE474D6B8A05}"/>
              </a:ext>
            </a:extLst>
          </p:cNvPr>
          <p:cNvSpPr/>
          <p:nvPr/>
        </p:nvSpPr>
        <p:spPr>
          <a:xfrm>
            <a:off x="1219200" y="629193"/>
            <a:ext cx="6783977" cy="12518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Bullseye">
            <a:extLst>
              <a:ext uri="{FF2B5EF4-FFF2-40B4-BE49-F238E27FC236}">
                <a16:creationId xmlns:a16="http://schemas.microsoft.com/office/drawing/2014/main" id="{93681F58-8E34-475C-9792-C919BAB2B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64" y="629193"/>
            <a:ext cx="1119051" cy="11190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0E2AEA-4E51-4B9C-BCBC-F23385166D94}"/>
              </a:ext>
            </a:extLst>
          </p:cNvPr>
          <p:cNvSpPr txBox="1"/>
          <p:nvPr/>
        </p:nvSpPr>
        <p:spPr>
          <a:xfrm>
            <a:off x="3030578" y="896330"/>
            <a:ext cx="4711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Point of this Section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9C674-889E-480F-8438-B7089C66738D}"/>
              </a:ext>
            </a:extLst>
          </p:cNvPr>
          <p:cNvSpPr txBox="1"/>
          <p:nvPr/>
        </p:nvSpPr>
        <p:spPr>
          <a:xfrm>
            <a:off x="760548" y="2461290"/>
            <a:ext cx="770128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Two Points:</a:t>
            </a:r>
          </a:p>
          <a:p>
            <a:pPr algn="ctr"/>
            <a:endParaRPr lang="en-US" b="1" u="sng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God Judges the Nations (24-27)</a:t>
            </a:r>
          </a:p>
          <a:p>
            <a:pPr marL="457200" indent="-457200" algn="l">
              <a:buFont typeface="+mj-lt"/>
              <a:buAutoNum type="arabicPeriod"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God Judges his people (28-35)</a:t>
            </a:r>
          </a:p>
        </p:txBody>
      </p:sp>
    </p:spTree>
    <p:extLst>
      <p:ext uri="{BB962C8B-B14F-4D97-AF65-F5344CB8AC3E}">
        <p14:creationId xmlns:p14="http://schemas.microsoft.com/office/powerpoint/2010/main" val="176148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Sin is the reason for judgment (24)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Earth will be empty &amp; people scattered (v.1)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No one exempt (vv. 2-3)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Judgment because of sin (vv. 4-6)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How bad it will be (vv. 7-23)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Like city destroyed and left in ruins (v. 12)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Like a drunkard falls and doesn’t rise again (v. 20)</a:t>
            </a:r>
            <a:endParaRPr lang="en-US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11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Sin is the reason for judgment (24)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Four songs (25-26) – </a:t>
            </a: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praise for victory over nations</a:t>
            </a:r>
            <a:endParaRPr lang="en-US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Song of praise for God’s power and mercy (25:1-5)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Song of rejoicing for feast on Mt. Zion (25:6-8)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Song of rejoicing because of salvation God promises (25:9-12)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Song for a strong city (26)</a:t>
            </a:r>
            <a:endParaRPr lang="en-US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25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Sin is the reason for judgment (24)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Four songs (25-26)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Destruction of the nations and restoration of a remnant (27)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Destruction of the nations (v. 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Restoration of a remnant (vv. 2-13)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A new vineyard (vv. 2-6)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Israel’s punishment (destruction) is not complete (vv. 7-9)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Yet, sinful Israel will be forsaken (vv. 10-11)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The gathering of Israel (vv. 12-13)</a:t>
            </a:r>
          </a:p>
        </p:txBody>
      </p:sp>
    </p:spTree>
    <p:extLst>
      <p:ext uri="{BB962C8B-B14F-4D97-AF65-F5344CB8AC3E}">
        <p14:creationId xmlns:p14="http://schemas.microsoft.com/office/powerpoint/2010/main" val="422247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(28-35)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Woes upon Ephraim and Judah (28)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Ephraim will be brought down because of pride (vv. 1-6)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Jerusalem had made a covenant with death that will fail (vv. 7-22)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God’s purpose and plans illustrated with farming (vv. 23-29)</a:t>
            </a:r>
          </a:p>
        </p:txBody>
      </p:sp>
    </p:spTree>
    <p:extLst>
      <p:ext uri="{BB962C8B-B14F-4D97-AF65-F5344CB8AC3E}">
        <p14:creationId xmlns:p14="http://schemas.microsoft.com/office/powerpoint/2010/main" val="37882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(28-35)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Woes upon Ephraim and Judah (28)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Ariel (Jerusalem) for blind formalism (29:1-14)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Jerusalem will be punished, but delivered (vv. 1-8)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The problem is that Jerusalem is blinded by her formalism (vv. 9-14)</a:t>
            </a:r>
          </a:p>
        </p:txBody>
      </p:sp>
    </p:spTree>
    <p:extLst>
      <p:ext uri="{BB962C8B-B14F-4D97-AF65-F5344CB8AC3E}">
        <p14:creationId xmlns:p14="http://schemas.microsoft.com/office/powerpoint/2010/main" val="268168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(28-35)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Woes upon Ephraim and Judah (28)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Ariel (Jerusalem) for blind formalism (29:1-14)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those who think they can hide from God (29:15-24)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Judah thinks its plans are hidden from God (vv. 15-16)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A brighter future und the Messiah (vv. 17-24)</a:t>
            </a:r>
          </a:p>
        </p:txBody>
      </p:sp>
    </p:spTree>
    <p:extLst>
      <p:ext uri="{BB962C8B-B14F-4D97-AF65-F5344CB8AC3E}">
        <p14:creationId xmlns:p14="http://schemas.microsoft.com/office/powerpoint/2010/main" val="291419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(28-35)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Woes upon Ephraim and Judah (28)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Ariel (Jerusalem) for blind formalism (29:1-14)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those who think they can hide from God (29:15-24)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 rebellious people (30)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Judah has confidence in Egypt and not God (vv. 1-17)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The future will be different (vv. 18-26)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God will deal with Assyria (vv. 27-33)</a:t>
            </a:r>
          </a:p>
        </p:txBody>
      </p:sp>
    </p:spTree>
    <p:extLst>
      <p:ext uri="{BB962C8B-B14F-4D97-AF65-F5344CB8AC3E}">
        <p14:creationId xmlns:p14="http://schemas.microsoft.com/office/powerpoint/2010/main" val="294184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(28-35)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Woes upon Ephraim and Judah (28)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Ariel (Jerusalem) for blind formalism (29:1-14)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those who think they can hide from God (29:15-24)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 rebellious people (30)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those who rely on horses &amp; chariots of Egypt (31-32)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It is foolish to trust in Egypt (31)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A king reigns in righteousness (32:1-8)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Problem of complacency (32:9-20)</a:t>
            </a:r>
          </a:p>
        </p:txBody>
      </p:sp>
    </p:spTree>
    <p:extLst>
      <p:ext uri="{BB962C8B-B14F-4D97-AF65-F5344CB8AC3E}">
        <p14:creationId xmlns:p14="http://schemas.microsoft.com/office/powerpoint/2010/main" val="55831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(28-35)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Woes upon Ephraim and Judah (28)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Ariel (Jerusalem) for blind formalism (29:1-14)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those who think they can hide from God (29:15-24)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 rebellious people (30)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those who rely on horses &amp; chariots of Egypt (31-32)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Assyria – the foe of God’s people (33)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Assyria will fall and Judah delivered (vv. 1-16)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The king in his beauty will bring peace and safety (vv. 17-24)</a:t>
            </a:r>
          </a:p>
        </p:txBody>
      </p:sp>
    </p:spTree>
    <p:extLst>
      <p:ext uri="{BB962C8B-B14F-4D97-AF65-F5344CB8AC3E}">
        <p14:creationId xmlns:p14="http://schemas.microsoft.com/office/powerpoint/2010/main" val="101145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(28-35)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Woes upon Ephraim and Judah (28)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Ariel (Jerusalem) for blind formalism (29:1-14)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those who think they can hide from God (29:15-24)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 rebellious people (30)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those who rely on horses &amp; chariots of Egypt (31-32)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Woe to Assyria – the foe of God’s people (33)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Judgment on the nations versus joy for redeemed (34-35)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Judgment on the nations (34)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Redeemed will be blessed with joyfulness (35)</a:t>
            </a:r>
          </a:p>
        </p:txBody>
      </p:sp>
    </p:spTree>
    <p:extLst>
      <p:ext uri="{BB962C8B-B14F-4D97-AF65-F5344CB8AC3E}">
        <p14:creationId xmlns:p14="http://schemas.microsoft.com/office/powerpoint/2010/main" val="222235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(28-35)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Historical interlude concerning Hezekiah (36-39)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Victory over Assyria (36-37)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Sennacherib’s arrogant threat against Judah (36)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God defends Jerusalem because of Hezekiah’s plea (37)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Hezekiah seeks assurance from Isaiah (vv. 1-7)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Sennacherib’s threatening letter and Hezekiah’s response (vv. 8-20)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The Lord’s response to Hezekiah’s prayer (vv. 21-38)</a:t>
            </a:r>
          </a:p>
        </p:txBody>
      </p:sp>
    </p:spTree>
    <p:extLst>
      <p:ext uri="{BB962C8B-B14F-4D97-AF65-F5344CB8AC3E}">
        <p14:creationId xmlns:p14="http://schemas.microsoft.com/office/powerpoint/2010/main" val="158333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FB5CC8-F04F-462A-975F-6D3BF6827079}"/>
              </a:ext>
            </a:extLst>
          </p:cNvPr>
          <p:cNvSpPr txBox="1"/>
          <p:nvPr/>
        </p:nvSpPr>
        <p:spPr>
          <a:xfrm>
            <a:off x="701040" y="497840"/>
            <a:ext cx="78841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Judah and Jerusalem (1-12)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Prophecy Against the Nations (13-23)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World Judgment and Deliverance of God’s People (24-27)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Woes Against the Sins of the People (28-35)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Historical interlude concerning Hezekiah (36-39)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Victory over Assyria (36-37)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His sin with Babylon (38-39)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Hezekiah’s sickness and his life extended (38)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Becomes sick, but promise 15 more years (vv. 1-8, 21-22)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Prayer of thanksgiving (vv. 9-20)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Arial Narrow" panose="020B0606020202030204" pitchFamily="34" charset="0"/>
                <a:cs typeface="Arial" panose="020B0604020202020204" pitchFamily="34" charset="0"/>
              </a:rPr>
              <a:t>Hezekiah’s sin with Babylon (39)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Hezekiah displays all his treasures to men of Babylon (vv. 1-2)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Hezekiah is rebuked by Isaiah (vv. 3-8)</a:t>
            </a:r>
          </a:p>
        </p:txBody>
      </p:sp>
    </p:spTree>
    <p:extLst>
      <p:ext uri="{BB962C8B-B14F-4D97-AF65-F5344CB8AC3E}">
        <p14:creationId xmlns:p14="http://schemas.microsoft.com/office/powerpoint/2010/main" val="30265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Isaiah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Chapters 24-39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F5496-CDA6-4AA4-A44D-22126789B033}"/>
              </a:ext>
            </a:extLst>
          </p:cNvPr>
          <p:cNvSpPr txBox="1"/>
          <p:nvPr/>
        </p:nvSpPr>
        <p:spPr>
          <a:xfrm>
            <a:off x="1158240" y="680720"/>
            <a:ext cx="307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Lessons Learned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61F9B7-99CF-4858-A5EC-2A4ADA9470C3}"/>
              </a:ext>
            </a:extLst>
          </p:cNvPr>
          <p:cNvSpPr txBox="1"/>
          <p:nvPr/>
        </p:nvSpPr>
        <p:spPr>
          <a:xfrm>
            <a:off x="1071880" y="3351828"/>
            <a:ext cx="700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God rules in the kingdoms of men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Sin among God’s people will not be ignored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Trust must be in Lord and not strength of man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Pride leads to destruction (nations &amp; people)</a:t>
            </a:r>
          </a:p>
        </p:txBody>
      </p:sp>
    </p:spTree>
    <p:extLst>
      <p:ext uri="{BB962C8B-B14F-4D97-AF65-F5344CB8AC3E}">
        <p14:creationId xmlns:p14="http://schemas.microsoft.com/office/powerpoint/2010/main" val="30108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1_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err="1" smtClean="0">
            <a:latin typeface="Arial Narrow" panose="020B060602020203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5369</TotalTime>
  <Words>1442</Words>
  <Application>Microsoft Office PowerPoint</Application>
  <PresentationFormat>On-screen Show (4:3)</PresentationFormat>
  <Paragraphs>166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 Nova</vt:lpstr>
      <vt:lpstr>Avenir Next LT Pro</vt:lpstr>
      <vt:lpstr>Arial Narrow</vt:lpstr>
      <vt:lpstr>Calibri</vt:lpstr>
      <vt:lpstr>Calibri Light</vt:lpstr>
      <vt:lpstr>Arial</vt:lpstr>
      <vt:lpstr>AccentBoxVTI</vt:lpstr>
      <vt:lpstr>1_AccentBoxVTI</vt:lpstr>
      <vt:lpstr>5_Office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62</cp:revision>
  <dcterms:created xsi:type="dcterms:W3CDTF">2020-01-23T16:47:22Z</dcterms:created>
  <dcterms:modified xsi:type="dcterms:W3CDTF">2020-02-02T21:46:38Z</dcterms:modified>
</cp:coreProperties>
</file>