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31" r:id="rId1"/>
    <p:sldMasterId id="2147483732" r:id="rId2"/>
    <p:sldMasterId id="2147483744" r:id="rId3"/>
    <p:sldMasterId id="2147483768" r:id="rId4"/>
  </p:sldMasterIdLst>
  <p:sldIdLst>
    <p:sldId id="257" r:id="rId5"/>
    <p:sldId id="260" r:id="rId6"/>
    <p:sldId id="262" r:id="rId7"/>
    <p:sldId id="263" r:id="rId8"/>
    <p:sldId id="264" r:id="rId9"/>
    <p:sldId id="265" r:id="rId10"/>
    <p:sldId id="266" r:id="rId11"/>
    <p:sldId id="259" r:id="rId12"/>
    <p:sldId id="267" r:id="rId13"/>
    <p:sldId id="268" r:id="rId14"/>
    <p:sldId id="269" r:id="rId15"/>
    <p:sldId id="258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740" r:id="rId30"/>
  </p:sldIdLst>
  <p:sldSz cx="9144000" cy="6858000" type="screen4x3"/>
  <p:notesSz cx="6858000" cy="9144000"/>
  <p:embeddedFontLst>
    <p:embeddedFont>
      <p:font typeface="Arial Narrow" panose="020B0606020202030204" pitchFamily="34" charset="0"/>
      <p:regular r:id="rId31"/>
      <p:bold r:id="rId32"/>
      <p:italic r:id="rId33"/>
      <p:boldItalic r:id="rId34"/>
    </p:embeddedFont>
    <p:embeddedFont>
      <p:font typeface="Arial Nova" panose="020B0504020202020204" pitchFamily="34" charset="0"/>
      <p:regular r:id="rId35"/>
      <p:bold r:id="rId36"/>
      <p:italic r:id="rId37"/>
      <p:boldItalic r:id="rId38"/>
    </p:embeddedFont>
    <p:embeddedFont>
      <p:font typeface="Avenir Next LT Pro" panose="020B0504020202020204" pitchFamily="34" charset="0"/>
      <p:regular r:id="rId39"/>
      <p:bold r:id="rId40"/>
      <p:italic r:id="rId41"/>
      <p:boldItalic r:id="rId42"/>
    </p:embeddedFont>
    <p:embeddedFont>
      <p:font typeface="Calibri" panose="020F0502020204030204" pitchFamily="34" charset="0"/>
      <p:regular r:id="rId43"/>
      <p:bold r:id="rId44"/>
      <p:italic r:id="rId45"/>
      <p:boldItalic r:id="rId46"/>
    </p:embeddedFont>
    <p:embeddedFont>
      <p:font typeface="Calibri Light" panose="020F0302020204030204" pitchFamily="34" charset="0"/>
      <p:regular r:id="rId47"/>
      <p:italic r:id="rId4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2626"/>
    <a:srgbClr val="000000"/>
    <a:srgbClr val="E6E6E6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6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9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47" Type="http://schemas.openxmlformats.org/officeDocument/2006/relationships/font" Target="fonts/font17.fntdata"/><Relationship Id="rId50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font" Target="fonts/font16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font" Target="fonts/font15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6.fntdata"/><Relationship Id="rId49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1.fntdata"/><Relationship Id="rId44" Type="http://schemas.openxmlformats.org/officeDocument/2006/relationships/font" Target="fonts/font14.fntdata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5.fntdata"/><Relationship Id="rId43" Type="http://schemas.openxmlformats.org/officeDocument/2006/relationships/font" Target="fonts/font13.fntdata"/><Relationship Id="rId48" Type="http://schemas.openxmlformats.org/officeDocument/2006/relationships/font" Target="fonts/font18.fntdata"/><Relationship Id="rId8" Type="http://schemas.openxmlformats.org/officeDocument/2006/relationships/slide" Target="slides/slide4.xml"/><Relationship Id="rId51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2054" y="1124712"/>
            <a:ext cx="8277606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2054" y="4727448"/>
            <a:ext cx="8277606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2054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1/26/2020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52260" y="6356351"/>
            <a:ext cx="20574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624870" y="434802"/>
            <a:ext cx="146304" cy="5280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433989" y="4501201"/>
            <a:ext cx="8276022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121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418657" y="0"/>
            <a:ext cx="8375585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425196" y="0"/>
            <a:ext cx="836676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374126" y="787352"/>
            <a:ext cx="96012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548640"/>
            <a:ext cx="7626096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76" y="2478024"/>
            <a:ext cx="7626096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676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05372" y="6356351"/>
            <a:ext cx="20574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059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418658" y="4981421"/>
            <a:ext cx="8351217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374126" y="5118581"/>
            <a:ext cx="109728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338" y="640080"/>
            <a:ext cx="8167878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936" y="5102352"/>
            <a:ext cx="795528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261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418657" y="0"/>
            <a:ext cx="8375585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425196" y="0"/>
            <a:ext cx="836676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374126" y="787352"/>
            <a:ext cx="96012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548640"/>
            <a:ext cx="7626096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6676" y="2478024"/>
            <a:ext cx="370332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59452" y="2478024"/>
            <a:ext cx="370332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676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1/26/2020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05372" y="6356351"/>
            <a:ext cx="20574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562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418657" y="0"/>
            <a:ext cx="8375585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425196" y="0"/>
            <a:ext cx="836676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374126" y="787352"/>
            <a:ext cx="96012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548640"/>
            <a:ext cx="7626096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76" y="2372650"/>
            <a:ext cx="370332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6676" y="3203688"/>
            <a:ext cx="370332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59452" y="2372650"/>
            <a:ext cx="370332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59452" y="3203688"/>
            <a:ext cx="370332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676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1/26/2020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05372" y="6356351"/>
            <a:ext cx="20574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027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499390" y="1533525"/>
            <a:ext cx="8187797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456813" y="2971798"/>
            <a:ext cx="96012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244" y="1938528"/>
            <a:ext cx="7632954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1/26/2020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338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1/26/2020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10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418658" y="1162033"/>
            <a:ext cx="2805555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374126" y="1618375"/>
            <a:ext cx="109728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510" y="1709928"/>
            <a:ext cx="2324862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3894" y="1709928"/>
            <a:ext cx="5047488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1510" y="3429000"/>
            <a:ext cx="2324862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1510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1/26/2020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671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418658" y="1162033"/>
            <a:ext cx="2805555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374126" y="1618375"/>
            <a:ext cx="109728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510" y="1709928"/>
            <a:ext cx="2324862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723894" y="1161288"/>
            <a:ext cx="5047488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1510" y="3438144"/>
            <a:ext cx="2324862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1510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1/26/2020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70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439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820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2054" y="1124712"/>
            <a:ext cx="8277606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2054" y="4727448"/>
            <a:ext cx="8277606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2054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1/26/2020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52260" y="6356351"/>
            <a:ext cx="20574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624870" y="434802"/>
            <a:ext cx="146304" cy="5280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433989" y="4501201"/>
            <a:ext cx="8276022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581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418657" y="0"/>
            <a:ext cx="8375585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425196" y="0"/>
            <a:ext cx="836676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374126" y="787352"/>
            <a:ext cx="96012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548640"/>
            <a:ext cx="7626096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76" y="2478024"/>
            <a:ext cx="7626096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676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05372" y="6356351"/>
            <a:ext cx="20574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693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418658" y="4981421"/>
            <a:ext cx="8351217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374126" y="5118581"/>
            <a:ext cx="109728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338" y="640080"/>
            <a:ext cx="8167878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936" y="5102352"/>
            <a:ext cx="795528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82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418657" y="0"/>
            <a:ext cx="8375585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425196" y="0"/>
            <a:ext cx="836676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374126" y="787352"/>
            <a:ext cx="96012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548640"/>
            <a:ext cx="7626096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6676" y="2478024"/>
            <a:ext cx="370332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59452" y="2478024"/>
            <a:ext cx="370332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676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1/26/2020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05372" y="6356351"/>
            <a:ext cx="20574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46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418657" y="0"/>
            <a:ext cx="8375585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425196" y="0"/>
            <a:ext cx="836676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374126" y="787352"/>
            <a:ext cx="96012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548640"/>
            <a:ext cx="7626096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76" y="2372650"/>
            <a:ext cx="370332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6676" y="3203688"/>
            <a:ext cx="370332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59452" y="2372650"/>
            <a:ext cx="370332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59452" y="3203688"/>
            <a:ext cx="370332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676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1/26/2020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05372" y="6356351"/>
            <a:ext cx="20574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918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499390" y="1533525"/>
            <a:ext cx="8187797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456813" y="2971798"/>
            <a:ext cx="96012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244" y="1938528"/>
            <a:ext cx="7632954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1/26/2020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559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1/26/2020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070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418658" y="1162033"/>
            <a:ext cx="2805555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374126" y="1618375"/>
            <a:ext cx="109728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510" y="1709928"/>
            <a:ext cx="2324862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3894" y="1709928"/>
            <a:ext cx="5047488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1510" y="3429000"/>
            <a:ext cx="2324862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1510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1/26/2020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89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418658" y="1162033"/>
            <a:ext cx="2805555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374126" y="1618375"/>
            <a:ext cx="109728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510" y="1709928"/>
            <a:ext cx="2324862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723894" y="1161288"/>
            <a:ext cx="5047488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1510" y="3438144"/>
            <a:ext cx="2324862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1510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1/26/2020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44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94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810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F4FC5A-5D43-469D-BA8D-592A15F008C6}" type="datetimeFigureOut">
              <a:rPr lang="en-US"/>
              <a:pPr>
                <a:defRPr/>
              </a:pPr>
              <a:t>1/26/2020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4E386D-87E6-4D49-8829-2D1419513C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105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CEC876-80B2-471A-AE9B-B80DF281412C}" type="datetimeFigureOut">
              <a:rPr lang="en-US"/>
              <a:pPr>
                <a:defRPr/>
              </a:pPr>
              <a:t>1/26/2020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3940F7-F04E-46B2-91B2-BD21F2FA417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759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0A8D1C-B0D9-40BA-B7EC-B9EFF85CF7AD}" type="datetimeFigureOut">
              <a:rPr lang="en-US"/>
              <a:pPr>
                <a:defRPr/>
              </a:pPr>
              <a:t>1/26/2020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D7A9D1-13CC-4D56-A425-1BA0837BD63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0636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29C39-B8E2-416B-8294-358A10AD89FB}" type="datetimeFigureOut">
              <a:rPr lang="en-US"/>
              <a:pPr>
                <a:defRPr/>
              </a:pPr>
              <a:t>1/26/2020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480DB2-4E13-4734-9C24-47DC79ADD0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293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83DD06-3BDE-4DFA-96C9-AE48F74035AF}" type="datetimeFigureOut">
              <a:rPr lang="en-US"/>
              <a:pPr>
                <a:defRPr/>
              </a:pPr>
              <a:t>1/26/2020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50E728-C92F-46FE-95CC-F669B268D9F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820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8ADF40-EC34-4EB8-9A7B-59DCC3F23508}" type="datetimeFigureOut">
              <a:rPr lang="en-US"/>
              <a:pPr>
                <a:defRPr/>
              </a:pPr>
              <a:t>1/26/2020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7AD794-116A-46A2-A9FC-832497B210B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039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6CBF91-4D3A-4E6A-806F-391E9C550485}" type="datetimeFigureOut">
              <a:rPr lang="en-US"/>
              <a:pPr>
                <a:defRPr/>
              </a:pPr>
              <a:t>1/26/2020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F32983-0A8F-40C4-8664-6401412E84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1252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42A3B4-FEB9-4CCB-8BEC-18D6BAB8CC00}" type="datetimeFigureOut">
              <a:rPr lang="en-US"/>
              <a:pPr>
                <a:defRPr/>
              </a:pPr>
              <a:t>1/26/2020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C3EE87-D65B-46A8-98C4-7C8D0CECA82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049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57AEA6-4D67-449C-876A-BF9923BAB370}" type="datetimeFigureOut">
              <a:rPr lang="en-US"/>
              <a:pPr>
                <a:defRPr/>
              </a:pPr>
              <a:t>1/26/2020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08E3C2-95F4-4660-8EBE-3E99E839BE5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487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6EF155-50EE-41AF-B822-ECD18D4D0982}" type="datetimeFigureOut">
              <a:rPr lang="en-US"/>
              <a:pPr>
                <a:defRPr/>
              </a:pPr>
              <a:t>1/26/2020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B9B674-211D-41BC-99D9-523EF738A33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2433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0705C2-23BA-43B6-A315-B73D9FAF4F9C}" type="datetimeFigureOut">
              <a:rPr lang="en-US"/>
              <a:pPr>
                <a:defRPr/>
              </a:pPr>
              <a:t>1/26/2020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96B326-E97D-4EA6-8C5F-535D008CF6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220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5875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211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952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502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1/26/2020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953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1/26/2020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3674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1/26/2020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1237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168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350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345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379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1/26/2020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43B000F-F3F3-4995-9C43-B4D2648E4C54}"/>
              </a:ext>
            </a:extLst>
          </p:cNvPr>
          <p:cNvSpPr/>
          <p:nvPr userDrawn="1"/>
        </p:nvSpPr>
        <p:spPr>
          <a:xfrm>
            <a:off x="463149" y="337603"/>
            <a:ext cx="8238478" cy="6205491"/>
          </a:xfrm>
          <a:prstGeom prst="roundRect">
            <a:avLst>
              <a:gd name="adj" fmla="val 3506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687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30" r:id="rId5"/>
    <p:sldLayoutId id="2147483724" r:id="rId6"/>
    <p:sldLayoutId id="2147483725" r:id="rId7"/>
    <p:sldLayoutId id="2147483726" r:id="rId8"/>
    <p:sldLayoutId id="2147483729" r:id="rId9"/>
    <p:sldLayoutId id="2147483727" r:id="rId10"/>
    <p:sldLayoutId id="2147483728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1/26/2020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43B000F-F3F3-4995-9C43-B4D2648E4C54}"/>
              </a:ext>
            </a:extLst>
          </p:cNvPr>
          <p:cNvSpPr/>
          <p:nvPr userDrawn="1"/>
        </p:nvSpPr>
        <p:spPr>
          <a:xfrm>
            <a:off x="471775" y="346229"/>
            <a:ext cx="8238478" cy="6205491"/>
          </a:xfrm>
          <a:prstGeom prst="roundRect">
            <a:avLst>
              <a:gd name="adj" fmla="val 3506"/>
            </a:avLst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89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818C05A-1434-44EA-AC28-4112CAAF04E1}" type="datetimeFigureOut">
              <a:rPr lang="en-US"/>
              <a:pPr>
                <a:defRPr/>
              </a:pPr>
              <a:t>1/26/2020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22D4F40-4301-436E-979E-AF66EA187D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grpSp>
        <p:nvGrpSpPr>
          <p:cNvPr id="3079" name="Group 10"/>
          <p:cNvGrpSpPr>
            <a:grpSpLocks/>
          </p:cNvGrpSpPr>
          <p:nvPr userDrawn="1"/>
        </p:nvGrpSpPr>
        <p:grpSpPr bwMode="auto">
          <a:xfrm rot="5400000">
            <a:off x="8191500" y="38100"/>
            <a:ext cx="609600" cy="1295400"/>
            <a:chOff x="228600" y="0"/>
            <a:chExt cx="6096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3080" name="Group 18"/>
          <p:cNvGrpSpPr>
            <a:grpSpLocks/>
          </p:cNvGrpSpPr>
          <p:nvPr userDrawn="1"/>
        </p:nvGrpSpPr>
        <p:grpSpPr bwMode="auto">
          <a:xfrm rot="5400000">
            <a:off x="342900" y="38100"/>
            <a:ext cx="609600" cy="1295400"/>
            <a:chOff x="228600" y="0"/>
            <a:chExt cx="609600" cy="6858000"/>
          </a:xfrm>
        </p:grpSpPr>
        <p:sp>
          <p:nvSpPr>
            <p:cNvPr id="20" name="Rectangle 19"/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26337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8793283-4566-4043-B1CB-AA3553EF92C3}"/>
              </a:ext>
            </a:extLst>
          </p:cNvPr>
          <p:cNvSpPr/>
          <p:nvPr userDrawn="1"/>
        </p:nvSpPr>
        <p:spPr>
          <a:xfrm>
            <a:off x="628650" y="365126"/>
            <a:ext cx="7886700" cy="6228714"/>
          </a:xfrm>
          <a:custGeom>
            <a:avLst/>
            <a:gdLst>
              <a:gd name="connsiteX0" fmla="*/ 0 w 7886700"/>
              <a:gd name="connsiteY0" fmla="*/ 184681 h 6228714"/>
              <a:gd name="connsiteX1" fmla="*/ 184681 w 7886700"/>
              <a:gd name="connsiteY1" fmla="*/ 0 h 6228714"/>
              <a:gd name="connsiteX2" fmla="*/ 642555 w 7886700"/>
              <a:gd name="connsiteY2" fmla="*/ 0 h 6228714"/>
              <a:gd name="connsiteX3" fmla="*/ 1476296 w 7886700"/>
              <a:gd name="connsiteY3" fmla="*/ 0 h 6228714"/>
              <a:gd name="connsiteX4" fmla="*/ 1934171 w 7886700"/>
              <a:gd name="connsiteY4" fmla="*/ 0 h 6228714"/>
              <a:gd name="connsiteX5" fmla="*/ 2692738 w 7886700"/>
              <a:gd name="connsiteY5" fmla="*/ 0 h 6228714"/>
              <a:gd name="connsiteX6" fmla="*/ 3300959 w 7886700"/>
              <a:gd name="connsiteY6" fmla="*/ 0 h 6228714"/>
              <a:gd name="connsiteX7" fmla="*/ 3758834 w 7886700"/>
              <a:gd name="connsiteY7" fmla="*/ 0 h 6228714"/>
              <a:gd name="connsiteX8" fmla="*/ 4592575 w 7886700"/>
              <a:gd name="connsiteY8" fmla="*/ 0 h 6228714"/>
              <a:gd name="connsiteX9" fmla="*/ 5050449 w 7886700"/>
              <a:gd name="connsiteY9" fmla="*/ 0 h 6228714"/>
              <a:gd name="connsiteX10" fmla="*/ 5733843 w 7886700"/>
              <a:gd name="connsiteY10" fmla="*/ 0 h 6228714"/>
              <a:gd name="connsiteX11" fmla="*/ 6492411 w 7886700"/>
              <a:gd name="connsiteY11" fmla="*/ 0 h 6228714"/>
              <a:gd name="connsiteX12" fmla="*/ 7702019 w 7886700"/>
              <a:gd name="connsiteY12" fmla="*/ 0 h 6228714"/>
              <a:gd name="connsiteX13" fmla="*/ 7886700 w 7886700"/>
              <a:gd name="connsiteY13" fmla="*/ 184681 h 6228714"/>
              <a:gd name="connsiteX14" fmla="*/ 7886700 w 7886700"/>
              <a:gd name="connsiteY14" fmla="*/ 718533 h 6228714"/>
              <a:gd name="connsiteX15" fmla="*/ 7886700 w 7886700"/>
              <a:gd name="connsiteY15" fmla="*/ 1428166 h 6228714"/>
              <a:gd name="connsiteX16" fmla="*/ 7886700 w 7886700"/>
              <a:gd name="connsiteY16" fmla="*/ 1903424 h 6228714"/>
              <a:gd name="connsiteX17" fmla="*/ 7886700 w 7886700"/>
              <a:gd name="connsiteY17" fmla="*/ 2671650 h 6228714"/>
              <a:gd name="connsiteX18" fmla="*/ 7886700 w 7886700"/>
              <a:gd name="connsiteY18" fmla="*/ 3381283 h 6228714"/>
              <a:gd name="connsiteX19" fmla="*/ 7886700 w 7886700"/>
              <a:gd name="connsiteY19" fmla="*/ 4149509 h 6228714"/>
              <a:gd name="connsiteX20" fmla="*/ 7886700 w 7886700"/>
              <a:gd name="connsiteY20" fmla="*/ 4624768 h 6228714"/>
              <a:gd name="connsiteX21" fmla="*/ 7886700 w 7886700"/>
              <a:gd name="connsiteY21" fmla="*/ 5217213 h 6228714"/>
              <a:gd name="connsiteX22" fmla="*/ 7886700 w 7886700"/>
              <a:gd name="connsiteY22" fmla="*/ 6044033 h 6228714"/>
              <a:gd name="connsiteX23" fmla="*/ 7702019 w 7886700"/>
              <a:gd name="connsiteY23" fmla="*/ 6228714 h 6228714"/>
              <a:gd name="connsiteX24" fmla="*/ 7093798 w 7886700"/>
              <a:gd name="connsiteY24" fmla="*/ 6228714 h 6228714"/>
              <a:gd name="connsiteX25" fmla="*/ 6485577 w 7886700"/>
              <a:gd name="connsiteY25" fmla="*/ 6228714 h 6228714"/>
              <a:gd name="connsiteX26" fmla="*/ 6027703 w 7886700"/>
              <a:gd name="connsiteY26" fmla="*/ 6228714 h 6228714"/>
              <a:gd name="connsiteX27" fmla="*/ 5193962 w 7886700"/>
              <a:gd name="connsiteY27" fmla="*/ 6228714 h 6228714"/>
              <a:gd name="connsiteX28" fmla="*/ 4435394 w 7886700"/>
              <a:gd name="connsiteY28" fmla="*/ 6228714 h 6228714"/>
              <a:gd name="connsiteX29" fmla="*/ 3902346 w 7886700"/>
              <a:gd name="connsiteY29" fmla="*/ 6228714 h 6228714"/>
              <a:gd name="connsiteX30" fmla="*/ 3369299 w 7886700"/>
              <a:gd name="connsiteY30" fmla="*/ 6228714 h 6228714"/>
              <a:gd name="connsiteX31" fmla="*/ 2535558 w 7886700"/>
              <a:gd name="connsiteY31" fmla="*/ 6228714 h 6228714"/>
              <a:gd name="connsiteX32" fmla="*/ 1776990 w 7886700"/>
              <a:gd name="connsiteY32" fmla="*/ 6228714 h 6228714"/>
              <a:gd name="connsiteX33" fmla="*/ 1319116 w 7886700"/>
              <a:gd name="connsiteY33" fmla="*/ 6228714 h 6228714"/>
              <a:gd name="connsiteX34" fmla="*/ 184681 w 7886700"/>
              <a:gd name="connsiteY34" fmla="*/ 6228714 h 6228714"/>
              <a:gd name="connsiteX35" fmla="*/ 0 w 7886700"/>
              <a:gd name="connsiteY35" fmla="*/ 6044033 h 6228714"/>
              <a:gd name="connsiteX36" fmla="*/ 0 w 7886700"/>
              <a:gd name="connsiteY36" fmla="*/ 5275807 h 6228714"/>
              <a:gd name="connsiteX37" fmla="*/ 0 w 7886700"/>
              <a:gd name="connsiteY37" fmla="*/ 4741955 h 6228714"/>
              <a:gd name="connsiteX38" fmla="*/ 0 w 7886700"/>
              <a:gd name="connsiteY38" fmla="*/ 4032322 h 6228714"/>
              <a:gd name="connsiteX39" fmla="*/ 0 w 7886700"/>
              <a:gd name="connsiteY39" fmla="*/ 3381283 h 6228714"/>
              <a:gd name="connsiteX40" fmla="*/ 0 w 7886700"/>
              <a:gd name="connsiteY40" fmla="*/ 2906024 h 6228714"/>
              <a:gd name="connsiteX41" fmla="*/ 0 w 7886700"/>
              <a:gd name="connsiteY41" fmla="*/ 2196392 h 6228714"/>
              <a:gd name="connsiteX42" fmla="*/ 0 w 7886700"/>
              <a:gd name="connsiteY42" fmla="*/ 1486759 h 6228714"/>
              <a:gd name="connsiteX43" fmla="*/ 0 w 7886700"/>
              <a:gd name="connsiteY43" fmla="*/ 835720 h 6228714"/>
              <a:gd name="connsiteX44" fmla="*/ 0 w 7886700"/>
              <a:gd name="connsiteY44" fmla="*/ 184681 h 6228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7886700" h="6228714" fill="none" extrusionOk="0">
                <a:moveTo>
                  <a:pt x="0" y="184681"/>
                </a:moveTo>
                <a:cubicBezTo>
                  <a:pt x="11720" y="80117"/>
                  <a:pt x="71331" y="17967"/>
                  <a:pt x="184681" y="0"/>
                </a:cubicBezTo>
                <a:cubicBezTo>
                  <a:pt x="368906" y="-8839"/>
                  <a:pt x="512985" y="9131"/>
                  <a:pt x="642555" y="0"/>
                </a:cubicBezTo>
                <a:cubicBezTo>
                  <a:pt x="772125" y="-9131"/>
                  <a:pt x="1101053" y="3208"/>
                  <a:pt x="1476296" y="0"/>
                </a:cubicBezTo>
                <a:cubicBezTo>
                  <a:pt x="1851539" y="-3208"/>
                  <a:pt x="1838337" y="8022"/>
                  <a:pt x="1934171" y="0"/>
                </a:cubicBezTo>
                <a:cubicBezTo>
                  <a:pt x="2030006" y="-8022"/>
                  <a:pt x="2336843" y="-23931"/>
                  <a:pt x="2692738" y="0"/>
                </a:cubicBezTo>
                <a:cubicBezTo>
                  <a:pt x="3048633" y="23931"/>
                  <a:pt x="3142989" y="-12892"/>
                  <a:pt x="3300959" y="0"/>
                </a:cubicBezTo>
                <a:cubicBezTo>
                  <a:pt x="3458929" y="12892"/>
                  <a:pt x="3561863" y="-21433"/>
                  <a:pt x="3758834" y="0"/>
                </a:cubicBezTo>
                <a:cubicBezTo>
                  <a:pt x="3955806" y="21433"/>
                  <a:pt x="4235288" y="-6665"/>
                  <a:pt x="4592575" y="0"/>
                </a:cubicBezTo>
                <a:cubicBezTo>
                  <a:pt x="4949862" y="6665"/>
                  <a:pt x="4880769" y="-4367"/>
                  <a:pt x="5050449" y="0"/>
                </a:cubicBezTo>
                <a:cubicBezTo>
                  <a:pt x="5220129" y="4367"/>
                  <a:pt x="5395237" y="-19108"/>
                  <a:pt x="5733843" y="0"/>
                </a:cubicBezTo>
                <a:cubicBezTo>
                  <a:pt x="6072449" y="19108"/>
                  <a:pt x="6160264" y="20541"/>
                  <a:pt x="6492411" y="0"/>
                </a:cubicBezTo>
                <a:cubicBezTo>
                  <a:pt x="6824558" y="-20541"/>
                  <a:pt x="7334269" y="54011"/>
                  <a:pt x="7702019" y="0"/>
                </a:cubicBezTo>
                <a:cubicBezTo>
                  <a:pt x="7819170" y="10411"/>
                  <a:pt x="7896074" y="93517"/>
                  <a:pt x="7886700" y="184681"/>
                </a:cubicBezTo>
                <a:cubicBezTo>
                  <a:pt x="7895280" y="317112"/>
                  <a:pt x="7889848" y="561816"/>
                  <a:pt x="7886700" y="718533"/>
                </a:cubicBezTo>
                <a:cubicBezTo>
                  <a:pt x="7883552" y="875250"/>
                  <a:pt x="7900346" y="1228845"/>
                  <a:pt x="7886700" y="1428166"/>
                </a:cubicBezTo>
                <a:cubicBezTo>
                  <a:pt x="7873054" y="1627487"/>
                  <a:pt x="7884191" y="1685177"/>
                  <a:pt x="7886700" y="1903424"/>
                </a:cubicBezTo>
                <a:cubicBezTo>
                  <a:pt x="7889209" y="2121671"/>
                  <a:pt x="7898563" y="2434295"/>
                  <a:pt x="7886700" y="2671650"/>
                </a:cubicBezTo>
                <a:cubicBezTo>
                  <a:pt x="7874837" y="2909005"/>
                  <a:pt x="7892258" y="3175117"/>
                  <a:pt x="7886700" y="3381283"/>
                </a:cubicBezTo>
                <a:cubicBezTo>
                  <a:pt x="7881142" y="3587449"/>
                  <a:pt x="7904816" y="3936291"/>
                  <a:pt x="7886700" y="4149509"/>
                </a:cubicBezTo>
                <a:cubicBezTo>
                  <a:pt x="7868584" y="4362727"/>
                  <a:pt x="7902127" y="4424729"/>
                  <a:pt x="7886700" y="4624768"/>
                </a:cubicBezTo>
                <a:cubicBezTo>
                  <a:pt x="7871273" y="4824807"/>
                  <a:pt x="7900579" y="5041863"/>
                  <a:pt x="7886700" y="5217213"/>
                </a:cubicBezTo>
                <a:cubicBezTo>
                  <a:pt x="7872821" y="5392563"/>
                  <a:pt x="7900902" y="5816037"/>
                  <a:pt x="7886700" y="6044033"/>
                </a:cubicBezTo>
                <a:cubicBezTo>
                  <a:pt x="7905333" y="6144589"/>
                  <a:pt x="7803943" y="6226053"/>
                  <a:pt x="7702019" y="6228714"/>
                </a:cubicBezTo>
                <a:cubicBezTo>
                  <a:pt x="7473737" y="6250251"/>
                  <a:pt x="7346584" y="6232216"/>
                  <a:pt x="7093798" y="6228714"/>
                </a:cubicBezTo>
                <a:cubicBezTo>
                  <a:pt x="6841012" y="6225212"/>
                  <a:pt x="6771487" y="6235053"/>
                  <a:pt x="6485577" y="6228714"/>
                </a:cubicBezTo>
                <a:cubicBezTo>
                  <a:pt x="6199667" y="6222375"/>
                  <a:pt x="6203238" y="6208489"/>
                  <a:pt x="6027703" y="6228714"/>
                </a:cubicBezTo>
                <a:cubicBezTo>
                  <a:pt x="5852168" y="6248939"/>
                  <a:pt x="5366730" y="6270253"/>
                  <a:pt x="5193962" y="6228714"/>
                </a:cubicBezTo>
                <a:cubicBezTo>
                  <a:pt x="5021194" y="6187175"/>
                  <a:pt x="4748429" y="6198575"/>
                  <a:pt x="4435394" y="6228714"/>
                </a:cubicBezTo>
                <a:cubicBezTo>
                  <a:pt x="4122359" y="6258853"/>
                  <a:pt x="4131036" y="6232151"/>
                  <a:pt x="3902346" y="6228714"/>
                </a:cubicBezTo>
                <a:cubicBezTo>
                  <a:pt x="3673656" y="6225277"/>
                  <a:pt x="3528376" y="6224884"/>
                  <a:pt x="3369299" y="6228714"/>
                </a:cubicBezTo>
                <a:cubicBezTo>
                  <a:pt x="3210222" y="6232544"/>
                  <a:pt x="2864981" y="6196375"/>
                  <a:pt x="2535558" y="6228714"/>
                </a:cubicBezTo>
                <a:cubicBezTo>
                  <a:pt x="2206135" y="6261053"/>
                  <a:pt x="2079480" y="6193018"/>
                  <a:pt x="1776990" y="6228714"/>
                </a:cubicBezTo>
                <a:cubicBezTo>
                  <a:pt x="1474500" y="6264410"/>
                  <a:pt x="1495701" y="6235446"/>
                  <a:pt x="1319116" y="6228714"/>
                </a:cubicBezTo>
                <a:cubicBezTo>
                  <a:pt x="1142531" y="6221982"/>
                  <a:pt x="476217" y="6224752"/>
                  <a:pt x="184681" y="6228714"/>
                </a:cubicBezTo>
                <a:cubicBezTo>
                  <a:pt x="99170" y="6230550"/>
                  <a:pt x="-19247" y="6132841"/>
                  <a:pt x="0" y="6044033"/>
                </a:cubicBezTo>
                <a:cubicBezTo>
                  <a:pt x="30574" y="5736569"/>
                  <a:pt x="-34351" y="5523649"/>
                  <a:pt x="0" y="5275807"/>
                </a:cubicBezTo>
                <a:cubicBezTo>
                  <a:pt x="34351" y="5027965"/>
                  <a:pt x="20138" y="4850290"/>
                  <a:pt x="0" y="4741955"/>
                </a:cubicBezTo>
                <a:cubicBezTo>
                  <a:pt x="-20138" y="4633620"/>
                  <a:pt x="-23003" y="4290369"/>
                  <a:pt x="0" y="4032322"/>
                </a:cubicBezTo>
                <a:cubicBezTo>
                  <a:pt x="23003" y="3774275"/>
                  <a:pt x="-10959" y="3528671"/>
                  <a:pt x="0" y="3381283"/>
                </a:cubicBezTo>
                <a:cubicBezTo>
                  <a:pt x="10959" y="3233895"/>
                  <a:pt x="-16974" y="3082627"/>
                  <a:pt x="0" y="2906024"/>
                </a:cubicBezTo>
                <a:cubicBezTo>
                  <a:pt x="16974" y="2729421"/>
                  <a:pt x="27389" y="2412761"/>
                  <a:pt x="0" y="2196392"/>
                </a:cubicBezTo>
                <a:cubicBezTo>
                  <a:pt x="-27389" y="1980023"/>
                  <a:pt x="-16741" y="1753041"/>
                  <a:pt x="0" y="1486759"/>
                </a:cubicBezTo>
                <a:cubicBezTo>
                  <a:pt x="16741" y="1220477"/>
                  <a:pt x="14585" y="1032672"/>
                  <a:pt x="0" y="835720"/>
                </a:cubicBezTo>
                <a:cubicBezTo>
                  <a:pt x="-14585" y="638768"/>
                  <a:pt x="-22590" y="432343"/>
                  <a:pt x="0" y="184681"/>
                </a:cubicBezTo>
                <a:close/>
              </a:path>
              <a:path w="7886700" h="6228714" stroke="0" extrusionOk="0">
                <a:moveTo>
                  <a:pt x="0" y="184681"/>
                </a:moveTo>
                <a:cubicBezTo>
                  <a:pt x="-8111" y="80500"/>
                  <a:pt x="59851" y="1433"/>
                  <a:pt x="184681" y="0"/>
                </a:cubicBezTo>
                <a:cubicBezTo>
                  <a:pt x="493532" y="6723"/>
                  <a:pt x="592524" y="-2050"/>
                  <a:pt x="943249" y="0"/>
                </a:cubicBezTo>
                <a:cubicBezTo>
                  <a:pt x="1293974" y="2050"/>
                  <a:pt x="1420215" y="-4610"/>
                  <a:pt x="1776990" y="0"/>
                </a:cubicBezTo>
                <a:cubicBezTo>
                  <a:pt x="2133765" y="4610"/>
                  <a:pt x="2015618" y="5196"/>
                  <a:pt x="2234864" y="0"/>
                </a:cubicBezTo>
                <a:cubicBezTo>
                  <a:pt x="2454110" y="-5196"/>
                  <a:pt x="2611549" y="17277"/>
                  <a:pt x="2918258" y="0"/>
                </a:cubicBezTo>
                <a:cubicBezTo>
                  <a:pt x="3224967" y="-17277"/>
                  <a:pt x="3226414" y="11602"/>
                  <a:pt x="3376133" y="0"/>
                </a:cubicBezTo>
                <a:cubicBezTo>
                  <a:pt x="3525852" y="-11602"/>
                  <a:pt x="3779010" y="-20689"/>
                  <a:pt x="4059527" y="0"/>
                </a:cubicBezTo>
                <a:cubicBezTo>
                  <a:pt x="4340044" y="20689"/>
                  <a:pt x="4484074" y="30318"/>
                  <a:pt x="4667748" y="0"/>
                </a:cubicBezTo>
                <a:cubicBezTo>
                  <a:pt x="4851422" y="-30318"/>
                  <a:pt x="5232166" y="25358"/>
                  <a:pt x="5426316" y="0"/>
                </a:cubicBezTo>
                <a:cubicBezTo>
                  <a:pt x="5620466" y="-25358"/>
                  <a:pt x="5768898" y="-11951"/>
                  <a:pt x="5884190" y="0"/>
                </a:cubicBezTo>
                <a:cubicBezTo>
                  <a:pt x="5999482" y="11951"/>
                  <a:pt x="6359767" y="-4295"/>
                  <a:pt x="6492411" y="0"/>
                </a:cubicBezTo>
                <a:cubicBezTo>
                  <a:pt x="6625055" y="4295"/>
                  <a:pt x="7187348" y="-53987"/>
                  <a:pt x="7702019" y="0"/>
                </a:cubicBezTo>
                <a:cubicBezTo>
                  <a:pt x="7821817" y="-2244"/>
                  <a:pt x="7894509" y="64819"/>
                  <a:pt x="7886700" y="184681"/>
                </a:cubicBezTo>
                <a:cubicBezTo>
                  <a:pt x="7907739" y="347972"/>
                  <a:pt x="7860017" y="640702"/>
                  <a:pt x="7886700" y="835720"/>
                </a:cubicBezTo>
                <a:cubicBezTo>
                  <a:pt x="7913383" y="1030738"/>
                  <a:pt x="7911803" y="1388166"/>
                  <a:pt x="7886700" y="1603946"/>
                </a:cubicBezTo>
                <a:cubicBezTo>
                  <a:pt x="7861597" y="1819726"/>
                  <a:pt x="7896483" y="2159826"/>
                  <a:pt x="7886700" y="2372172"/>
                </a:cubicBezTo>
                <a:cubicBezTo>
                  <a:pt x="7876917" y="2584518"/>
                  <a:pt x="7879968" y="2815878"/>
                  <a:pt x="7886700" y="3140399"/>
                </a:cubicBezTo>
                <a:cubicBezTo>
                  <a:pt x="7893432" y="3464920"/>
                  <a:pt x="7880457" y="3569960"/>
                  <a:pt x="7886700" y="3732844"/>
                </a:cubicBezTo>
                <a:cubicBezTo>
                  <a:pt x="7892943" y="3895729"/>
                  <a:pt x="7889399" y="4119008"/>
                  <a:pt x="7886700" y="4442477"/>
                </a:cubicBezTo>
                <a:cubicBezTo>
                  <a:pt x="7884001" y="4765946"/>
                  <a:pt x="7870622" y="4778596"/>
                  <a:pt x="7886700" y="5034922"/>
                </a:cubicBezTo>
                <a:cubicBezTo>
                  <a:pt x="7902778" y="5291248"/>
                  <a:pt x="7847521" y="5554788"/>
                  <a:pt x="7886700" y="6044033"/>
                </a:cubicBezTo>
                <a:cubicBezTo>
                  <a:pt x="7886932" y="6136914"/>
                  <a:pt x="7800835" y="6229049"/>
                  <a:pt x="7702019" y="6228714"/>
                </a:cubicBezTo>
                <a:cubicBezTo>
                  <a:pt x="7450646" y="6193432"/>
                  <a:pt x="7106170" y="6200186"/>
                  <a:pt x="6943451" y="6228714"/>
                </a:cubicBezTo>
                <a:cubicBezTo>
                  <a:pt x="6780732" y="6257242"/>
                  <a:pt x="6412060" y="6199118"/>
                  <a:pt x="6260057" y="6228714"/>
                </a:cubicBezTo>
                <a:cubicBezTo>
                  <a:pt x="6108054" y="6258310"/>
                  <a:pt x="5953698" y="6241536"/>
                  <a:pt x="5651836" y="6228714"/>
                </a:cubicBezTo>
                <a:cubicBezTo>
                  <a:pt x="5349974" y="6215892"/>
                  <a:pt x="5097423" y="6204173"/>
                  <a:pt x="4893268" y="6228714"/>
                </a:cubicBezTo>
                <a:cubicBezTo>
                  <a:pt x="4689113" y="6253255"/>
                  <a:pt x="4596147" y="6234400"/>
                  <a:pt x="4360221" y="6228714"/>
                </a:cubicBezTo>
                <a:cubicBezTo>
                  <a:pt x="4124295" y="6223028"/>
                  <a:pt x="3800483" y="6265121"/>
                  <a:pt x="3601653" y="6228714"/>
                </a:cubicBezTo>
                <a:cubicBezTo>
                  <a:pt x="3402823" y="6192307"/>
                  <a:pt x="3336115" y="6224437"/>
                  <a:pt x="3143779" y="6228714"/>
                </a:cubicBezTo>
                <a:cubicBezTo>
                  <a:pt x="2951443" y="6232991"/>
                  <a:pt x="2581902" y="6249992"/>
                  <a:pt x="2385211" y="6228714"/>
                </a:cubicBezTo>
                <a:cubicBezTo>
                  <a:pt x="2188520" y="6207436"/>
                  <a:pt x="2107920" y="6208345"/>
                  <a:pt x="1927337" y="6228714"/>
                </a:cubicBezTo>
                <a:cubicBezTo>
                  <a:pt x="1746754" y="6249083"/>
                  <a:pt x="1402866" y="6216482"/>
                  <a:pt x="1168769" y="6228714"/>
                </a:cubicBezTo>
                <a:cubicBezTo>
                  <a:pt x="934672" y="6240946"/>
                  <a:pt x="538971" y="6213331"/>
                  <a:pt x="184681" y="6228714"/>
                </a:cubicBezTo>
                <a:cubicBezTo>
                  <a:pt x="60069" y="6234698"/>
                  <a:pt x="-10029" y="6143826"/>
                  <a:pt x="0" y="6044033"/>
                </a:cubicBezTo>
                <a:cubicBezTo>
                  <a:pt x="-5049" y="5947757"/>
                  <a:pt x="12839" y="5690916"/>
                  <a:pt x="0" y="5568774"/>
                </a:cubicBezTo>
                <a:cubicBezTo>
                  <a:pt x="-12839" y="5446632"/>
                  <a:pt x="-16586" y="5208505"/>
                  <a:pt x="0" y="4917735"/>
                </a:cubicBezTo>
                <a:cubicBezTo>
                  <a:pt x="16586" y="4626965"/>
                  <a:pt x="-6933" y="4529488"/>
                  <a:pt x="0" y="4208103"/>
                </a:cubicBezTo>
                <a:cubicBezTo>
                  <a:pt x="6933" y="3886718"/>
                  <a:pt x="-17313" y="3787253"/>
                  <a:pt x="0" y="3498470"/>
                </a:cubicBezTo>
                <a:cubicBezTo>
                  <a:pt x="17313" y="3209687"/>
                  <a:pt x="14086" y="3169044"/>
                  <a:pt x="0" y="3023212"/>
                </a:cubicBezTo>
                <a:cubicBezTo>
                  <a:pt x="-14086" y="2877380"/>
                  <a:pt x="23532" y="2635061"/>
                  <a:pt x="0" y="2313579"/>
                </a:cubicBezTo>
                <a:cubicBezTo>
                  <a:pt x="-23532" y="1992097"/>
                  <a:pt x="-15617" y="1971617"/>
                  <a:pt x="0" y="1721133"/>
                </a:cubicBezTo>
                <a:cubicBezTo>
                  <a:pt x="15617" y="1470649"/>
                  <a:pt x="18073" y="1181837"/>
                  <a:pt x="0" y="1011501"/>
                </a:cubicBezTo>
                <a:cubicBezTo>
                  <a:pt x="-18073" y="841165"/>
                  <a:pt x="38637" y="462246"/>
                  <a:pt x="0" y="184681"/>
                </a:cubicBezTo>
                <a:close/>
              </a:path>
            </a:pathLst>
          </a:custGeom>
          <a:solidFill>
            <a:schemeClr val="bg1"/>
          </a:solidFill>
          <a:ln>
            <a:extLst>
              <a:ext uri="{C807C97D-BFC1-408E-A445-0C87EB9F89A2}">
                <ask:lineSketchStyleProps xmlns:ask="http://schemas.microsoft.com/office/drawing/2018/sketchyshapes" sd="2742615537">
                  <a:prstGeom prst="roundRect">
                    <a:avLst>
                      <a:gd name="adj" fmla="val 296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57B20C-CDF0-4B20-8C05-0D60B5923E0E}" type="datetimeFigureOut">
              <a:rPr lang="en-US" smtClean="0"/>
              <a:t>1/26/2020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487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CF08E-233C-44EF-B8FD-318DA66FD975}"/>
              </a:ext>
            </a:extLst>
          </p:cNvPr>
          <p:cNvSpPr txBox="1">
            <a:spLocks/>
          </p:cNvSpPr>
          <p:nvPr/>
        </p:nvSpPr>
        <p:spPr>
          <a:xfrm>
            <a:off x="924830" y="678479"/>
            <a:ext cx="4023360" cy="3204134"/>
          </a:xfrm>
          <a:prstGeom prst="rect">
            <a:avLst/>
          </a:prstGeom>
        </p:spPr>
        <p:txBody>
          <a:bodyPr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b="1">
                <a:latin typeface="Arial Nova" panose="020B0504020202020204" pitchFamily="34" charset="0"/>
              </a:rPr>
              <a:t>My Servants The Prophets</a:t>
            </a:r>
            <a:br>
              <a:rPr lang="en-US" sz="4800" b="1">
                <a:latin typeface="Arial Nova" panose="020B0504020202020204" pitchFamily="34" charset="0"/>
              </a:rPr>
            </a:br>
            <a:br>
              <a:rPr lang="en-US" sz="4800">
                <a:latin typeface="Arial Nova" panose="020B0504020202020204" pitchFamily="34" charset="0"/>
              </a:rPr>
            </a:br>
            <a:r>
              <a:rPr lang="en-US" sz="4000" i="1">
                <a:latin typeface="Arial Nova" panose="020B0504020202020204" pitchFamily="34" charset="0"/>
              </a:rPr>
              <a:t>A Study of the Major Prophets</a:t>
            </a:r>
            <a:endParaRPr lang="en-US" sz="4800" i="1" dirty="0">
              <a:latin typeface="Arial Nova" panose="020B05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416CBC-5824-4484-BE2B-BC7A3726FAFD}"/>
              </a:ext>
            </a:extLst>
          </p:cNvPr>
          <p:cNvSpPr txBox="1">
            <a:spLocks/>
          </p:cNvSpPr>
          <p:nvPr/>
        </p:nvSpPr>
        <p:spPr>
          <a:xfrm>
            <a:off x="2560320" y="4856508"/>
            <a:ext cx="4023359" cy="1208141"/>
          </a:xfrm>
          <a:prstGeom prst="rect">
            <a:avLst/>
          </a:prstGeom>
        </p:spPr>
        <p:txBody>
          <a:bodyPr anchor="ctr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solidFill>
                  <a:srgbClr val="0000FF"/>
                </a:solidFill>
                <a:latin typeface="Arial Nova" panose="020B0504020202020204" pitchFamily="34" charset="0"/>
              </a:rPr>
              <a:t>Isaiah</a:t>
            </a:r>
          </a:p>
          <a:p>
            <a:pPr marL="0" indent="0" algn="ctr">
              <a:buNone/>
            </a:pPr>
            <a:r>
              <a:rPr lang="en-US" sz="2100" dirty="0">
                <a:latin typeface="Arial Nova" panose="020B0504020202020204" pitchFamily="34" charset="0"/>
              </a:rPr>
              <a:t>Lesson 1</a:t>
            </a:r>
          </a:p>
          <a:p>
            <a:pPr marL="0" indent="0" algn="ctr">
              <a:buNone/>
            </a:pPr>
            <a:r>
              <a:rPr lang="en-US" sz="2100" dirty="0">
                <a:latin typeface="Arial Nova" panose="020B0504020202020204" pitchFamily="34" charset="0"/>
              </a:rPr>
              <a:t>Chapters 1-23</a:t>
            </a:r>
            <a:endParaRPr lang="en-US" dirty="0">
              <a:latin typeface="Arial Nova" panose="020B0504020202020204" pitchFamily="34" charset="0"/>
            </a:endParaRPr>
          </a:p>
        </p:txBody>
      </p:sp>
      <p:pic>
        <p:nvPicPr>
          <p:cNvPr id="5" name="Picture 4" descr="Prophet.jpg">
            <a:extLst>
              <a:ext uri="{FF2B5EF4-FFF2-40B4-BE49-F238E27FC236}">
                <a16:creationId xmlns:a16="http://schemas.microsoft.com/office/drawing/2014/main" id="{FF8882DB-EE98-4148-A9DA-421C809C1A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1024"/>
          <a:stretch/>
        </p:blipFill>
        <p:spPr>
          <a:xfrm>
            <a:off x="5070110" y="678479"/>
            <a:ext cx="3474913" cy="37808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EFDB71B-D71D-4FFE-B08C-3EFD09DB5D2A}"/>
              </a:ext>
            </a:extLst>
          </p:cNvPr>
          <p:cNvCxnSpPr/>
          <p:nvPr/>
        </p:nvCxnSpPr>
        <p:spPr>
          <a:xfrm>
            <a:off x="863867" y="4459285"/>
            <a:ext cx="7496359" cy="0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5434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C24C529-3A55-4EEE-A834-C511DF823E1E}"/>
              </a:ext>
            </a:extLst>
          </p:cNvPr>
          <p:cNvSpPr/>
          <p:nvPr/>
        </p:nvSpPr>
        <p:spPr>
          <a:xfrm>
            <a:off x="1180011" y="611776"/>
            <a:ext cx="6783977" cy="65967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 to Isaiah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7298D7-AB27-4D2A-90E8-D5DF944B747F}"/>
              </a:ext>
            </a:extLst>
          </p:cNvPr>
          <p:cNvSpPr txBox="1"/>
          <p:nvPr/>
        </p:nvSpPr>
        <p:spPr>
          <a:xfrm>
            <a:off x="955039" y="1884680"/>
            <a:ext cx="7233920" cy="1949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800" dirty="0">
                <a:latin typeface="Arial Narrow" panose="020B0606020202030204" pitchFamily="34" charset="0"/>
                <a:cs typeface="Arial" panose="020B0604020202020204" pitchFamily="34" charset="0"/>
              </a:rPr>
              <a:t>Isaiah begins the section called the prophets</a:t>
            </a:r>
          </a:p>
          <a:p>
            <a:pPr marL="457200" indent="-457200" algn="l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800" dirty="0">
                <a:latin typeface="Arial Narrow" panose="020B0606020202030204" pitchFamily="34" charset="0"/>
                <a:cs typeface="Arial" panose="020B0604020202020204" pitchFamily="34" charset="0"/>
              </a:rPr>
              <a:t>He is the first (in the canon) of the major prophets</a:t>
            </a:r>
          </a:p>
          <a:p>
            <a:pPr marL="457200" indent="-457200" algn="l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800" dirty="0">
                <a:latin typeface="Arial Narrow" panose="020B0606020202030204" pitchFamily="34" charset="0"/>
                <a:cs typeface="Arial" panose="020B0604020202020204" pitchFamily="34" charset="0"/>
              </a:rPr>
              <a:t>He has been called the “Dean of the Prophets”</a:t>
            </a:r>
          </a:p>
        </p:txBody>
      </p:sp>
    </p:spTree>
    <p:extLst>
      <p:ext uri="{BB962C8B-B14F-4D97-AF65-F5344CB8AC3E}">
        <p14:creationId xmlns:p14="http://schemas.microsoft.com/office/powerpoint/2010/main" val="2131301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C24C529-3A55-4EEE-A834-C511DF823E1E}"/>
              </a:ext>
            </a:extLst>
          </p:cNvPr>
          <p:cNvSpPr/>
          <p:nvPr/>
        </p:nvSpPr>
        <p:spPr>
          <a:xfrm>
            <a:off x="1180011" y="611776"/>
            <a:ext cx="6783977" cy="65967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 to Isaiah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D67DBE-0508-43ED-8BE5-E62BE590EB0C}"/>
              </a:ext>
            </a:extLst>
          </p:cNvPr>
          <p:cNvSpPr txBox="1"/>
          <p:nvPr/>
        </p:nvSpPr>
        <p:spPr>
          <a:xfrm>
            <a:off x="622300" y="1498600"/>
            <a:ext cx="79375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en-US" sz="2400" u="sng" dirty="0">
                <a:latin typeface="Arial Narrow" panose="020B0606020202030204" pitchFamily="34" charset="0"/>
                <a:cs typeface="Arial" panose="020B0604020202020204" pitchFamily="34" charset="0"/>
              </a:rPr>
              <a:t>The Man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>
                <a:latin typeface="Arial Narrow" panose="020B0606020202030204" pitchFamily="34" charset="0"/>
                <a:cs typeface="Arial" panose="020B0604020202020204" pitchFamily="34" charset="0"/>
              </a:rPr>
              <a:t>Son of </a:t>
            </a:r>
            <a:r>
              <a:rPr lang="en-US" sz="2400" i="1" dirty="0" err="1">
                <a:latin typeface="Arial Narrow" panose="020B0606020202030204" pitchFamily="34" charset="0"/>
                <a:cs typeface="Arial" panose="020B0604020202020204" pitchFamily="34" charset="0"/>
              </a:rPr>
              <a:t>Amoz</a:t>
            </a:r>
            <a:r>
              <a:rPr lang="en-US" sz="2400" i="1" dirty="0">
                <a:latin typeface="Arial Narrow" panose="020B0606020202030204" pitchFamily="34" charset="0"/>
                <a:cs typeface="Arial" panose="020B0604020202020204" pitchFamily="34" charset="0"/>
              </a:rPr>
              <a:t> (1:1)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>
                <a:latin typeface="Arial Narrow" panose="020B0606020202030204" pitchFamily="34" charset="0"/>
                <a:cs typeface="Arial" panose="020B0604020202020204" pitchFamily="34" charset="0"/>
              </a:rPr>
              <a:t>Wife was a prophetess (8:3)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>
                <a:latin typeface="Arial Narrow" panose="020B0606020202030204" pitchFamily="34" charset="0"/>
                <a:cs typeface="Arial" panose="020B0604020202020204" pitchFamily="34" charset="0"/>
              </a:rPr>
              <a:t>Two sons (7:3; 8:3)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>
                <a:latin typeface="Arial Narrow" panose="020B0606020202030204" pitchFamily="34" charset="0"/>
                <a:cs typeface="Arial" panose="020B0604020202020204" pitchFamily="34" charset="0"/>
              </a:rPr>
              <a:t>Wrote more than the book of Isaiah (2 Chron. 26:22; 32:32)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>
                <a:latin typeface="Arial Narrow" panose="020B0606020202030204" pitchFamily="34" charset="0"/>
                <a:cs typeface="Arial" panose="020B0604020202020204" pitchFamily="34" charset="0"/>
              </a:rPr>
              <a:t>Tradition says was sawn into with a wooden saw at the command of King </a:t>
            </a:r>
            <a:r>
              <a:rPr lang="en-US" sz="2400" i="1" dirty="0" err="1">
                <a:latin typeface="Arial Narrow" panose="020B0606020202030204" pitchFamily="34" charset="0"/>
                <a:cs typeface="Arial" panose="020B0604020202020204" pitchFamily="34" charset="0"/>
              </a:rPr>
              <a:t>Mannasseh</a:t>
            </a:r>
            <a:endParaRPr lang="en-US" sz="2400" i="1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7570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C24C529-3A55-4EEE-A834-C511DF823E1E}"/>
              </a:ext>
            </a:extLst>
          </p:cNvPr>
          <p:cNvSpPr/>
          <p:nvPr/>
        </p:nvSpPr>
        <p:spPr>
          <a:xfrm>
            <a:off x="1180011" y="611776"/>
            <a:ext cx="6783977" cy="65967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 to Isaiah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D67DBE-0508-43ED-8BE5-E62BE590EB0C}"/>
              </a:ext>
            </a:extLst>
          </p:cNvPr>
          <p:cNvSpPr txBox="1"/>
          <p:nvPr/>
        </p:nvSpPr>
        <p:spPr>
          <a:xfrm>
            <a:off x="622300" y="1498600"/>
            <a:ext cx="793750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en-US" sz="2400" u="sng" dirty="0">
                <a:latin typeface="Arial Narrow" panose="020B0606020202030204" pitchFamily="34" charset="0"/>
                <a:cs typeface="Arial" panose="020B0604020202020204" pitchFamily="34" charset="0"/>
              </a:rPr>
              <a:t>The Man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400" u="sng" dirty="0">
                <a:latin typeface="Arial Narrow" panose="020B0606020202030204" pitchFamily="34" charset="0"/>
                <a:cs typeface="Arial" panose="020B0604020202020204" pitchFamily="34" charset="0"/>
              </a:rPr>
              <a:t>Time and Date of His Work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>
                <a:latin typeface="Arial Narrow" panose="020B0606020202030204" pitchFamily="34" charset="0"/>
                <a:cs typeface="Arial" panose="020B0604020202020204" pitchFamily="34" charset="0"/>
              </a:rPr>
              <a:t>The book covers about 40 years (740-700 BC)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>
                <a:latin typeface="Arial Narrow" panose="020B0606020202030204" pitchFamily="34" charset="0"/>
                <a:cs typeface="Arial" panose="020B0604020202020204" pitchFamily="34" charset="0"/>
              </a:rPr>
              <a:t>Covers the period of four kings (1:1)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200" dirty="0">
                <a:latin typeface="Arial Narrow" panose="020B0606020202030204" pitchFamily="34" charset="0"/>
              </a:rPr>
              <a:t>Uzziah  (790-739 BC)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200" dirty="0">
                <a:latin typeface="Arial Narrow" panose="020B0606020202030204" pitchFamily="34" charset="0"/>
              </a:rPr>
              <a:t>Jotham (750-734 BC)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200" dirty="0">
                <a:latin typeface="Arial Narrow" panose="020B0606020202030204" pitchFamily="34" charset="0"/>
              </a:rPr>
              <a:t>Ahaz (741-726 BC)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200" dirty="0">
                <a:latin typeface="Arial Narrow" panose="020B0606020202030204" pitchFamily="34" charset="0"/>
              </a:rPr>
              <a:t>Hezekiah (726-697 BC)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>
                <a:latin typeface="Arial Narrow" panose="020B0606020202030204" pitchFamily="34" charset="0"/>
                <a:cs typeface="Arial" panose="020B0604020202020204" pitchFamily="34" charset="0"/>
              </a:rPr>
              <a:t>Contemporary with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200" dirty="0">
                <a:latin typeface="Arial Narrow" panose="020B0606020202030204" pitchFamily="34" charset="0"/>
              </a:rPr>
              <a:t>Micah (735-700 BC) – Southern kingdom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200" dirty="0">
                <a:latin typeface="Arial Narrow" panose="020B0606020202030204" pitchFamily="34" charset="0"/>
              </a:rPr>
              <a:t>Amos (760-750 BC) – Northern kingdom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200" dirty="0">
                <a:latin typeface="Arial Narrow" panose="020B0606020202030204" pitchFamily="34" charset="0"/>
              </a:rPr>
              <a:t>Hosea (750-725 BC) – Northern kingdom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sz="2400" i="1" dirty="0">
                <a:latin typeface="Arial Narrow" panose="020B0606020202030204" pitchFamily="34" charset="0"/>
              </a:rPr>
              <a:t>About 150 years before Babylonian captivity</a:t>
            </a:r>
          </a:p>
        </p:txBody>
      </p:sp>
    </p:spTree>
    <p:extLst>
      <p:ext uri="{BB962C8B-B14F-4D97-AF65-F5344CB8AC3E}">
        <p14:creationId xmlns:p14="http://schemas.microsoft.com/office/powerpoint/2010/main" val="2065694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C24C529-3A55-4EEE-A834-C511DF823E1E}"/>
              </a:ext>
            </a:extLst>
          </p:cNvPr>
          <p:cNvSpPr/>
          <p:nvPr/>
        </p:nvSpPr>
        <p:spPr>
          <a:xfrm>
            <a:off x="1180011" y="611776"/>
            <a:ext cx="6783977" cy="65967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 to Isaiah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D67DBE-0508-43ED-8BE5-E62BE590EB0C}"/>
              </a:ext>
            </a:extLst>
          </p:cNvPr>
          <p:cNvSpPr txBox="1"/>
          <p:nvPr/>
        </p:nvSpPr>
        <p:spPr>
          <a:xfrm>
            <a:off x="622300" y="1498600"/>
            <a:ext cx="79375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en-US" sz="2400" u="sng" dirty="0">
                <a:latin typeface="Arial Narrow" panose="020B0606020202030204" pitchFamily="34" charset="0"/>
                <a:cs typeface="Arial" panose="020B0604020202020204" pitchFamily="34" charset="0"/>
              </a:rPr>
              <a:t>The Man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400" u="sng" dirty="0">
                <a:latin typeface="Arial Narrow" panose="020B0606020202030204" pitchFamily="34" charset="0"/>
                <a:cs typeface="Arial" panose="020B0604020202020204" pitchFamily="34" charset="0"/>
              </a:rPr>
              <a:t>Time and Date of His Work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400" u="sng" dirty="0">
                <a:latin typeface="Arial Narrow" panose="020B0606020202030204" pitchFamily="34" charset="0"/>
                <a:cs typeface="Arial" panose="020B0604020202020204" pitchFamily="34" charset="0"/>
              </a:rPr>
              <a:t>Background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>
                <a:latin typeface="Arial Narrow" panose="020B0606020202030204" pitchFamily="34" charset="0"/>
                <a:cs typeface="Arial" panose="020B0604020202020204" pitchFamily="34" charset="0"/>
              </a:rPr>
              <a:t>Period of prosperity – brought on spiritual and moral decay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>
                <a:latin typeface="Arial Narrow" panose="020B0606020202030204" pitchFamily="34" charset="0"/>
                <a:cs typeface="Arial" panose="020B0604020202020204" pitchFamily="34" charset="0"/>
              </a:rPr>
              <a:t>Assyria was the predominate nation and threat</a:t>
            </a:r>
          </a:p>
        </p:txBody>
      </p:sp>
    </p:spTree>
    <p:extLst>
      <p:ext uri="{BB962C8B-B14F-4D97-AF65-F5344CB8AC3E}">
        <p14:creationId xmlns:p14="http://schemas.microsoft.com/office/powerpoint/2010/main" val="3592804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C24C529-3A55-4EEE-A834-C511DF823E1E}"/>
              </a:ext>
            </a:extLst>
          </p:cNvPr>
          <p:cNvSpPr/>
          <p:nvPr/>
        </p:nvSpPr>
        <p:spPr>
          <a:xfrm>
            <a:off x="1180011" y="611776"/>
            <a:ext cx="6783977" cy="65967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 to Isaiah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D67DBE-0508-43ED-8BE5-E62BE590EB0C}"/>
              </a:ext>
            </a:extLst>
          </p:cNvPr>
          <p:cNvSpPr txBox="1"/>
          <p:nvPr/>
        </p:nvSpPr>
        <p:spPr>
          <a:xfrm>
            <a:off x="622300" y="1498600"/>
            <a:ext cx="79375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en-US" sz="2400" u="sng" dirty="0">
                <a:latin typeface="Arial Narrow" panose="020B0606020202030204" pitchFamily="34" charset="0"/>
                <a:cs typeface="Arial" panose="020B0604020202020204" pitchFamily="34" charset="0"/>
              </a:rPr>
              <a:t>The Man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400" u="sng" dirty="0">
                <a:latin typeface="Arial Narrow" panose="020B0606020202030204" pitchFamily="34" charset="0"/>
                <a:cs typeface="Arial" panose="020B0604020202020204" pitchFamily="34" charset="0"/>
              </a:rPr>
              <a:t>Time and Date of His Work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400" u="sng" dirty="0">
                <a:latin typeface="Arial Narrow" panose="020B0606020202030204" pitchFamily="34" charset="0"/>
                <a:cs typeface="Arial" panose="020B0604020202020204" pitchFamily="34" charset="0"/>
              </a:rPr>
              <a:t>Background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400" u="sng" dirty="0">
                <a:latin typeface="Arial Narrow" panose="020B0606020202030204" pitchFamily="34" charset="0"/>
                <a:cs typeface="Arial" panose="020B0604020202020204" pitchFamily="34" charset="0"/>
              </a:rPr>
              <a:t>Prophet to the Southern Kingdom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400" u="sng" dirty="0">
                <a:latin typeface="Arial Narrow" panose="020B0606020202030204" pitchFamily="34" charset="0"/>
                <a:cs typeface="Arial" panose="020B0604020202020204" pitchFamily="34" charset="0"/>
              </a:rPr>
              <a:t>The Message of the Book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>
                <a:latin typeface="Arial Narrow" panose="020B0606020202030204" pitchFamily="34" charset="0"/>
                <a:cs typeface="Arial" panose="020B0604020202020204" pitchFamily="34" charset="0"/>
              </a:rPr>
              <a:t>“Yahweh’s sovereignty” – H. C. </a:t>
            </a:r>
            <a:r>
              <a:rPr lang="en-US" sz="2400" i="1" dirty="0" err="1">
                <a:latin typeface="Arial Narrow" panose="020B0606020202030204" pitchFamily="34" charset="0"/>
                <a:cs typeface="Arial" panose="020B0604020202020204" pitchFamily="34" charset="0"/>
              </a:rPr>
              <a:t>Leupold</a:t>
            </a:r>
            <a:endParaRPr lang="en-US" sz="2400" i="1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>
                <a:latin typeface="Arial Narrow" panose="020B0606020202030204" pitchFamily="34" charset="0"/>
                <a:cs typeface="Arial" panose="020B0604020202020204" pitchFamily="34" charset="0"/>
              </a:rPr>
              <a:t>Two major thoughts:</a:t>
            </a:r>
            <a:endParaRPr lang="en-US" sz="24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1428750" lvl="2" indent="-514350">
              <a:buFont typeface="+mj-lt"/>
              <a:buAutoNum type="arabicPeriod"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</a:rPr>
              <a:t>1-39 – </a:t>
            </a:r>
            <a:r>
              <a:rPr lang="en-US" sz="2400" b="1" dirty="0">
                <a:solidFill>
                  <a:prstClr val="black"/>
                </a:solidFill>
                <a:latin typeface="Arial Narrow" panose="020B0606020202030204" pitchFamily="34" charset="0"/>
              </a:rPr>
              <a:t>Chastening</a:t>
            </a: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</a:rPr>
              <a:t>: Judah’s sin &amp; impending Assyrian invasion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</a:rPr>
              <a:t>40-66 – </a:t>
            </a:r>
            <a:r>
              <a:rPr lang="en-US" sz="2400" b="1" dirty="0">
                <a:solidFill>
                  <a:prstClr val="black"/>
                </a:solidFill>
                <a:latin typeface="Arial Narrow" panose="020B0606020202030204" pitchFamily="34" charset="0"/>
              </a:rPr>
              <a:t>Consolation</a:t>
            </a: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</a:rPr>
              <a:t>: encouragement to captives who will return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sz="2400" i="1" dirty="0">
                <a:solidFill>
                  <a:prstClr val="black"/>
                </a:solidFill>
                <a:latin typeface="Arial Narrow" panose="020B0606020202030204" pitchFamily="34" charset="0"/>
              </a:rPr>
              <a:t>Heavily messianic</a:t>
            </a:r>
          </a:p>
        </p:txBody>
      </p:sp>
    </p:spTree>
    <p:extLst>
      <p:ext uri="{BB962C8B-B14F-4D97-AF65-F5344CB8AC3E}">
        <p14:creationId xmlns:p14="http://schemas.microsoft.com/office/powerpoint/2010/main" val="2417933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C24C529-3A55-4EEE-A834-C511DF823E1E}"/>
              </a:ext>
            </a:extLst>
          </p:cNvPr>
          <p:cNvSpPr/>
          <p:nvPr/>
        </p:nvSpPr>
        <p:spPr>
          <a:xfrm>
            <a:off x="1180011" y="611776"/>
            <a:ext cx="6783977" cy="65967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 to Isaiah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D67DBE-0508-43ED-8BE5-E62BE590EB0C}"/>
              </a:ext>
            </a:extLst>
          </p:cNvPr>
          <p:cNvSpPr txBox="1"/>
          <p:nvPr/>
        </p:nvSpPr>
        <p:spPr>
          <a:xfrm>
            <a:off x="622300" y="1498600"/>
            <a:ext cx="79375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en-US" sz="2400" u="sng" dirty="0">
                <a:latin typeface="Arial Narrow" panose="020B0606020202030204" pitchFamily="34" charset="0"/>
                <a:cs typeface="Arial" panose="020B0604020202020204" pitchFamily="34" charset="0"/>
              </a:rPr>
              <a:t>The Man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400" u="sng" dirty="0">
                <a:latin typeface="Arial Narrow" panose="020B0606020202030204" pitchFamily="34" charset="0"/>
                <a:cs typeface="Arial" panose="020B0604020202020204" pitchFamily="34" charset="0"/>
              </a:rPr>
              <a:t>Time and Date of His Work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400" u="sng" dirty="0">
                <a:latin typeface="Arial Narrow" panose="020B0606020202030204" pitchFamily="34" charset="0"/>
                <a:cs typeface="Arial" panose="020B0604020202020204" pitchFamily="34" charset="0"/>
              </a:rPr>
              <a:t>Background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400" u="sng" dirty="0">
                <a:latin typeface="Arial Narrow" panose="020B0606020202030204" pitchFamily="34" charset="0"/>
                <a:cs typeface="Arial" panose="020B0604020202020204" pitchFamily="34" charset="0"/>
              </a:rPr>
              <a:t>Prophet to the Southern Kingdom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400" u="sng" dirty="0">
                <a:latin typeface="Arial Narrow" panose="020B0606020202030204" pitchFamily="34" charset="0"/>
                <a:cs typeface="Arial" panose="020B0604020202020204" pitchFamily="34" charset="0"/>
              </a:rPr>
              <a:t>The Message of the Book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400" u="sng" dirty="0">
                <a:latin typeface="Arial Narrow" panose="020B0606020202030204" pitchFamily="34" charset="0"/>
                <a:cs typeface="Arial" panose="020B0604020202020204" pitchFamily="34" charset="0"/>
              </a:rPr>
              <a:t>Outline of the Book</a:t>
            </a:r>
          </a:p>
        </p:txBody>
      </p:sp>
    </p:spTree>
    <p:extLst>
      <p:ext uri="{BB962C8B-B14F-4D97-AF65-F5344CB8AC3E}">
        <p14:creationId xmlns:p14="http://schemas.microsoft.com/office/powerpoint/2010/main" val="2643786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B07ABA-A1F4-49EA-931A-9BDCD877FED9}"/>
              </a:ext>
            </a:extLst>
          </p:cNvPr>
          <p:cNvSpPr txBox="1"/>
          <p:nvPr/>
        </p:nvSpPr>
        <p:spPr>
          <a:xfrm>
            <a:off x="1206137" y="174720"/>
            <a:ext cx="6731726" cy="584775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Outline of Isaiah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A21A81-FBCB-4E6E-9A4C-6A9D8C9DD531}"/>
              </a:ext>
            </a:extLst>
          </p:cNvPr>
          <p:cNvSpPr txBox="1"/>
          <p:nvPr/>
        </p:nvSpPr>
        <p:spPr>
          <a:xfrm>
            <a:off x="757646" y="1025434"/>
            <a:ext cx="7628708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2400" b="1" u="sng" dirty="0">
                <a:latin typeface="Arial Narrow" panose="020B0606020202030204" pitchFamily="34" charset="0"/>
                <a:cs typeface="Arial" panose="020B0604020202020204" pitchFamily="34" charset="0"/>
              </a:rPr>
              <a:t>Judgment from God - </a:t>
            </a:r>
            <a:r>
              <a:rPr lang="en-US" sz="2400" b="1" i="1" u="sng" dirty="0">
                <a:latin typeface="Arial Narrow" panose="020B0606020202030204" pitchFamily="34" charset="0"/>
                <a:cs typeface="Arial" panose="020B0604020202020204" pitchFamily="34" charset="0"/>
              </a:rPr>
              <a:t>Assyrian Period: Conflict and Victory </a:t>
            </a: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(1-39)</a:t>
            </a:r>
          </a:p>
          <a:p>
            <a:pPr marL="514350" indent="-514350">
              <a:buFont typeface="+mj-lt"/>
              <a:buAutoNum type="romanUcPeriod"/>
            </a:pPr>
            <a:endParaRPr lang="en-US" sz="8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2000" i="1" dirty="0">
                <a:latin typeface="Arial Narrow" panose="020B0606020202030204" pitchFamily="34" charset="0"/>
                <a:cs typeface="Arial" panose="020B0604020202020204" pitchFamily="34" charset="0"/>
              </a:rPr>
              <a:t>Prophecy against Judah and Jerusalem </a:t>
            </a: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(1-12)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000" i="1" dirty="0">
                <a:latin typeface="Arial Narrow" panose="020B0606020202030204" pitchFamily="34" charset="0"/>
                <a:cs typeface="Arial" panose="020B0604020202020204" pitchFamily="34" charset="0"/>
              </a:rPr>
              <a:t>Prophecy against the nations </a:t>
            </a: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(13-23)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000" i="1" dirty="0">
                <a:latin typeface="Arial Narrow" panose="020B0606020202030204" pitchFamily="34" charset="0"/>
                <a:cs typeface="Arial" panose="020B0604020202020204" pitchFamily="34" charset="0"/>
              </a:rPr>
              <a:t>World judgment and deliverance of God</a:t>
            </a:r>
            <a:r>
              <a:rPr lang="en-US" sz="2000" i="1" dirty="0">
                <a:latin typeface="Arial Narrow" panose="020B0606020202030204" pitchFamily="34" charset="0"/>
                <a:cs typeface="Arial" panose="020B0604020202020204" pitchFamily="34" charset="0"/>
                <a:sym typeface="WP TypographicSymbols"/>
              </a:rPr>
              <a:t>’</a:t>
            </a:r>
            <a:r>
              <a:rPr lang="en-US" sz="2000" i="1" dirty="0">
                <a:latin typeface="Arial Narrow" panose="020B0606020202030204" pitchFamily="34" charset="0"/>
                <a:cs typeface="Arial" panose="020B0604020202020204" pitchFamily="34" charset="0"/>
              </a:rPr>
              <a:t>s people</a:t>
            </a: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 (24-27)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000" i="1" dirty="0">
                <a:latin typeface="Arial Narrow" panose="020B0606020202030204" pitchFamily="34" charset="0"/>
                <a:cs typeface="Arial" panose="020B0604020202020204" pitchFamily="34" charset="0"/>
              </a:rPr>
              <a:t>Woes against the sins of the people </a:t>
            </a: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(28-35)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000" i="1" dirty="0">
                <a:latin typeface="Arial Narrow" panose="020B0606020202030204" pitchFamily="34" charset="0"/>
                <a:cs typeface="Arial" panose="020B0604020202020204" pitchFamily="34" charset="0"/>
              </a:rPr>
              <a:t>Historical interlude concerning Hezekiah </a:t>
            </a: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(36-39)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Victory over Assyria (36-37)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His sin with Babylon (38-39)</a:t>
            </a:r>
          </a:p>
          <a:p>
            <a:endParaRPr lang="en-US" sz="20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romanUcPeriod" startAt="2"/>
            </a:pPr>
            <a:r>
              <a:rPr lang="en-US" sz="2400" b="1" u="sng" dirty="0">
                <a:latin typeface="Arial Narrow" panose="020B0606020202030204" pitchFamily="34" charset="0"/>
                <a:cs typeface="Arial" panose="020B0604020202020204" pitchFamily="34" charset="0"/>
              </a:rPr>
              <a:t>Comfort from God - </a:t>
            </a:r>
            <a:r>
              <a:rPr lang="en-US" sz="2400" b="1" i="1" u="sng" dirty="0">
                <a:latin typeface="Arial Narrow" panose="020B0606020202030204" pitchFamily="34" charset="0"/>
                <a:cs typeface="Arial" panose="020B0604020202020204" pitchFamily="34" charset="0"/>
              </a:rPr>
              <a:t>Hope for Troublesome Times - The Remnant Returns</a:t>
            </a:r>
            <a:r>
              <a:rPr lang="en-US" sz="2400" b="1" u="sng" dirty="0"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(40-66)</a:t>
            </a:r>
          </a:p>
          <a:p>
            <a:pPr marL="514350" indent="-514350">
              <a:buFont typeface="+mj-lt"/>
              <a:buAutoNum type="romanUcPeriod" startAt="2"/>
            </a:pPr>
            <a:endParaRPr lang="en-US" sz="8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2000" i="1" dirty="0">
                <a:latin typeface="Arial Narrow" panose="020B0606020202030204" pitchFamily="34" charset="0"/>
                <a:cs typeface="Arial" panose="020B0604020202020204" pitchFamily="34" charset="0"/>
              </a:rPr>
              <a:t>Deliverance from Babylonian captivity </a:t>
            </a: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(40-48)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000" i="1" dirty="0">
                <a:latin typeface="Arial Narrow" panose="020B0606020202030204" pitchFamily="34" charset="0"/>
                <a:cs typeface="Arial" panose="020B0604020202020204" pitchFamily="34" charset="0"/>
              </a:rPr>
              <a:t>Suffering servant </a:t>
            </a: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(49-57)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000" i="1" dirty="0">
                <a:latin typeface="Arial Narrow" panose="020B0606020202030204" pitchFamily="34" charset="0"/>
                <a:cs typeface="Arial" panose="020B0604020202020204" pitchFamily="34" charset="0"/>
              </a:rPr>
              <a:t>Future glory</a:t>
            </a: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 (58-66)</a:t>
            </a:r>
          </a:p>
          <a:p>
            <a:endParaRPr lang="en-US" sz="20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59BC2A-906C-488E-9945-7C76CBE8EABF}"/>
              </a:ext>
            </a:extLst>
          </p:cNvPr>
          <p:cNvSpPr txBox="1"/>
          <p:nvPr/>
        </p:nvSpPr>
        <p:spPr>
          <a:xfrm>
            <a:off x="6146800" y="5901003"/>
            <a:ext cx="299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Arial Narrow" panose="020B0606020202030204" pitchFamily="34" charset="0"/>
                <a:cs typeface="Arial" panose="020B0604020202020204" pitchFamily="34" charset="0"/>
              </a:rPr>
              <a:t>Adapted from Homer Hailey, Warren </a:t>
            </a:r>
            <a:r>
              <a:rPr lang="en-US" dirty="0" err="1">
                <a:latin typeface="Arial Narrow" panose="020B0606020202030204" pitchFamily="34" charset="0"/>
                <a:cs typeface="Arial" panose="020B0604020202020204" pitchFamily="34" charset="0"/>
              </a:rPr>
              <a:t>Weirsbe</a:t>
            </a:r>
            <a:r>
              <a:rPr lang="en-US" dirty="0">
                <a:latin typeface="Arial Narrow" panose="020B0606020202030204" pitchFamily="34" charset="0"/>
                <a:cs typeface="Arial" panose="020B0604020202020204" pitchFamily="34" charset="0"/>
              </a:rPr>
              <a:t> and others</a:t>
            </a:r>
          </a:p>
        </p:txBody>
      </p:sp>
    </p:spTree>
    <p:extLst>
      <p:ext uri="{BB962C8B-B14F-4D97-AF65-F5344CB8AC3E}">
        <p14:creationId xmlns:p14="http://schemas.microsoft.com/office/powerpoint/2010/main" val="4027880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C24C529-3A55-4EEE-A834-C511DF823E1E}"/>
              </a:ext>
            </a:extLst>
          </p:cNvPr>
          <p:cNvSpPr/>
          <p:nvPr/>
        </p:nvSpPr>
        <p:spPr>
          <a:xfrm>
            <a:off x="1180011" y="611776"/>
            <a:ext cx="6783977" cy="65967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 to Isaiah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D67DBE-0508-43ED-8BE5-E62BE590EB0C}"/>
              </a:ext>
            </a:extLst>
          </p:cNvPr>
          <p:cNvSpPr txBox="1"/>
          <p:nvPr/>
        </p:nvSpPr>
        <p:spPr>
          <a:xfrm>
            <a:off x="622300" y="1498600"/>
            <a:ext cx="79375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en-US" sz="2400" u="sng" dirty="0">
                <a:latin typeface="Arial Narrow" panose="020B0606020202030204" pitchFamily="34" charset="0"/>
                <a:cs typeface="Arial" panose="020B0604020202020204" pitchFamily="34" charset="0"/>
              </a:rPr>
              <a:t>The Man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400" u="sng" dirty="0">
                <a:latin typeface="Arial Narrow" panose="020B0606020202030204" pitchFamily="34" charset="0"/>
                <a:cs typeface="Arial" panose="020B0604020202020204" pitchFamily="34" charset="0"/>
              </a:rPr>
              <a:t>Time and Date of His Work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400" u="sng" dirty="0">
                <a:latin typeface="Arial Narrow" panose="020B0606020202030204" pitchFamily="34" charset="0"/>
                <a:cs typeface="Arial" panose="020B0604020202020204" pitchFamily="34" charset="0"/>
              </a:rPr>
              <a:t>Background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400" u="sng" dirty="0">
                <a:latin typeface="Arial Narrow" panose="020B0606020202030204" pitchFamily="34" charset="0"/>
                <a:cs typeface="Arial" panose="020B0604020202020204" pitchFamily="34" charset="0"/>
              </a:rPr>
              <a:t>Prophet to the Southern Kingdom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400" u="sng" dirty="0">
                <a:latin typeface="Arial Narrow" panose="020B0606020202030204" pitchFamily="34" charset="0"/>
                <a:cs typeface="Arial" panose="020B0604020202020204" pitchFamily="34" charset="0"/>
              </a:rPr>
              <a:t>The Message of the Book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400" u="sng" dirty="0">
                <a:latin typeface="Arial Narrow" panose="020B0606020202030204" pitchFamily="34" charset="0"/>
                <a:cs typeface="Arial" panose="020B0604020202020204" pitchFamily="34" charset="0"/>
              </a:rPr>
              <a:t>Outline of the Book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400" u="sng" dirty="0">
                <a:latin typeface="Arial Narrow" panose="020B0606020202030204" pitchFamily="34" charset="0"/>
                <a:cs typeface="Arial" panose="020B0604020202020204" pitchFamily="34" charset="0"/>
              </a:rPr>
              <a:t>Key Verse that Summarizes the Book</a:t>
            </a:r>
          </a:p>
        </p:txBody>
      </p:sp>
    </p:spTree>
    <p:extLst>
      <p:ext uri="{BB962C8B-B14F-4D97-AF65-F5344CB8AC3E}">
        <p14:creationId xmlns:p14="http://schemas.microsoft.com/office/powerpoint/2010/main" val="1918910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9A9B47B-E00C-49BF-9FF3-D5E3E9BA25EC}"/>
              </a:ext>
            </a:extLst>
          </p:cNvPr>
          <p:cNvSpPr txBox="1"/>
          <p:nvPr/>
        </p:nvSpPr>
        <p:spPr>
          <a:xfrm>
            <a:off x="1270000" y="838200"/>
            <a:ext cx="6807200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>
                <a:latin typeface="Arial Narrow" panose="020B0606020202030204" pitchFamily="34" charset="0"/>
              </a:rPr>
              <a:t>Isaiah 31:1</a:t>
            </a:r>
          </a:p>
          <a:p>
            <a:endParaRPr lang="en-US" sz="1000" dirty="0">
              <a:latin typeface="Arial Narrow" panose="020B0606020202030204" pitchFamily="34" charset="0"/>
            </a:endParaRPr>
          </a:p>
          <a:p>
            <a:r>
              <a:rPr lang="en-US" sz="2800" dirty="0">
                <a:latin typeface="Arial Narrow" panose="020B0606020202030204" pitchFamily="34" charset="0"/>
              </a:rPr>
              <a:t>“Woe to those who go down to Egypt for help,</a:t>
            </a:r>
          </a:p>
          <a:p>
            <a:r>
              <a:rPr lang="en-US" sz="2800" i="1" dirty="0">
                <a:latin typeface="Arial Narrow" panose="020B0606020202030204" pitchFamily="34" charset="0"/>
              </a:rPr>
              <a:t>And rely on horses,</a:t>
            </a:r>
          </a:p>
          <a:p>
            <a:r>
              <a:rPr lang="en-US" sz="2800" dirty="0">
                <a:latin typeface="Arial Narrow" panose="020B0606020202030204" pitchFamily="34" charset="0"/>
              </a:rPr>
              <a:t>Who trust in chariots because </a:t>
            </a:r>
            <a:r>
              <a:rPr lang="en-US" sz="2800" i="1" dirty="0">
                <a:latin typeface="Arial Narrow" panose="020B0606020202030204" pitchFamily="34" charset="0"/>
              </a:rPr>
              <a:t>they are many,</a:t>
            </a:r>
          </a:p>
          <a:p>
            <a:r>
              <a:rPr lang="en-US" sz="2800" dirty="0">
                <a:latin typeface="Arial Narrow" panose="020B0606020202030204" pitchFamily="34" charset="0"/>
              </a:rPr>
              <a:t>And in horsemen because they are very strong,</a:t>
            </a:r>
          </a:p>
          <a:p>
            <a:r>
              <a:rPr lang="en-US" sz="2800" dirty="0">
                <a:latin typeface="Arial Narrow" panose="020B0606020202030204" pitchFamily="34" charset="0"/>
              </a:rPr>
              <a:t>But who do not look to the Holy One of Israel,</a:t>
            </a:r>
          </a:p>
          <a:p>
            <a:r>
              <a:rPr lang="en-US" sz="2800" dirty="0">
                <a:latin typeface="Arial Narrow" panose="020B0606020202030204" pitchFamily="34" charset="0"/>
              </a:rPr>
              <a:t>Nor seek the Lord!”</a:t>
            </a:r>
          </a:p>
        </p:txBody>
      </p:sp>
    </p:spTree>
    <p:extLst>
      <p:ext uri="{BB962C8B-B14F-4D97-AF65-F5344CB8AC3E}">
        <p14:creationId xmlns:p14="http://schemas.microsoft.com/office/powerpoint/2010/main" val="511768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443F104-7270-4653-8B07-445CE677C519}"/>
              </a:ext>
            </a:extLst>
          </p:cNvPr>
          <p:cNvSpPr txBox="1"/>
          <p:nvPr/>
        </p:nvSpPr>
        <p:spPr>
          <a:xfrm>
            <a:off x="1071880" y="1442720"/>
            <a:ext cx="7000240" cy="163121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Isaiah</a:t>
            </a:r>
          </a:p>
          <a:p>
            <a:pPr algn="ctr"/>
            <a:endParaRPr 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4400" i="1" dirty="0">
                <a:latin typeface="Arial" panose="020B0604020202020204" pitchFamily="34" charset="0"/>
                <a:cs typeface="Arial" panose="020B0604020202020204" pitchFamily="34" charset="0"/>
              </a:rPr>
              <a:t>Chapters 1-23</a:t>
            </a:r>
          </a:p>
        </p:txBody>
      </p:sp>
    </p:spTree>
    <p:extLst>
      <p:ext uri="{BB962C8B-B14F-4D97-AF65-F5344CB8AC3E}">
        <p14:creationId xmlns:p14="http://schemas.microsoft.com/office/powerpoint/2010/main" val="2986322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948D90C-0FDE-4262-9CFD-DE474D6B8A05}"/>
              </a:ext>
            </a:extLst>
          </p:cNvPr>
          <p:cNvSpPr/>
          <p:nvPr/>
        </p:nvSpPr>
        <p:spPr>
          <a:xfrm>
            <a:off x="1219200" y="629193"/>
            <a:ext cx="6783977" cy="125185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 descr="Bullseye">
            <a:extLst>
              <a:ext uri="{FF2B5EF4-FFF2-40B4-BE49-F238E27FC236}">
                <a16:creationId xmlns:a16="http://schemas.microsoft.com/office/drawing/2014/main" id="{93681F58-8E34-475C-9792-C919BAB2B1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64" y="629193"/>
            <a:ext cx="1119051" cy="111905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50E2AEA-4E51-4B9C-BCBC-F23385166D94}"/>
              </a:ext>
            </a:extLst>
          </p:cNvPr>
          <p:cNvSpPr txBox="1"/>
          <p:nvPr/>
        </p:nvSpPr>
        <p:spPr>
          <a:xfrm>
            <a:off x="3030578" y="896330"/>
            <a:ext cx="47113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The Point of this Section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29C674-889E-480F-8438-B7089C66738D}"/>
              </a:ext>
            </a:extLst>
          </p:cNvPr>
          <p:cNvSpPr txBox="1"/>
          <p:nvPr/>
        </p:nvSpPr>
        <p:spPr>
          <a:xfrm>
            <a:off x="760548" y="2461290"/>
            <a:ext cx="7701280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>
                <a:latin typeface="Arial Narrow" panose="020B0606020202030204" pitchFamily="34" charset="0"/>
                <a:cs typeface="Arial" panose="020B0604020202020204" pitchFamily="34" charset="0"/>
              </a:rPr>
              <a:t>Two Points:</a:t>
            </a:r>
          </a:p>
          <a:p>
            <a:pPr algn="ctr"/>
            <a:endParaRPr lang="en-US" b="1" u="sng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en-US" sz="3200" dirty="0">
                <a:latin typeface="Arial Narrow" panose="020B0606020202030204" pitchFamily="34" charset="0"/>
                <a:cs typeface="Arial" panose="020B0604020202020204" pitchFamily="34" charset="0"/>
              </a:rPr>
              <a:t>Judgment against Judah and Jerusalem (1-12)</a:t>
            </a:r>
          </a:p>
          <a:p>
            <a:pPr marL="457200" indent="-457200" algn="l">
              <a:buFont typeface="+mj-lt"/>
              <a:buAutoNum type="arabicPeriod"/>
            </a:pPr>
            <a:endParaRPr lang="en-US" sz="8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en-US" sz="3200" dirty="0">
                <a:latin typeface="Arial Narrow" panose="020B0606020202030204" pitchFamily="34" charset="0"/>
                <a:cs typeface="Arial" panose="020B0604020202020204" pitchFamily="34" charset="0"/>
              </a:rPr>
              <a:t>Judgment against the nations (13-23)</a:t>
            </a:r>
          </a:p>
        </p:txBody>
      </p:sp>
    </p:spTree>
    <p:extLst>
      <p:ext uri="{BB962C8B-B14F-4D97-AF65-F5344CB8AC3E}">
        <p14:creationId xmlns:p14="http://schemas.microsoft.com/office/powerpoint/2010/main" val="1761485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EFB5CC8-F04F-462A-975F-6D3BF6827079}"/>
              </a:ext>
            </a:extLst>
          </p:cNvPr>
          <p:cNvSpPr txBox="1"/>
          <p:nvPr/>
        </p:nvSpPr>
        <p:spPr>
          <a:xfrm>
            <a:off x="701040" y="497840"/>
            <a:ext cx="74676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Prophecy Against Judah and Jerusalem (1-12)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Judah has forsaken God (1)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Description of Judah’s sin (vv. 1-9)</a:t>
            </a:r>
          </a:p>
          <a:p>
            <a:pPr marL="1828800" lvl="3" indent="-457200">
              <a:buFont typeface="+mj-lt"/>
              <a:buAutoNum type="arabicParenR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Rebellious children (v. 2)</a:t>
            </a:r>
          </a:p>
          <a:p>
            <a:pPr marL="1828800" lvl="3" indent="-457200">
              <a:buFont typeface="+mj-lt"/>
              <a:buAutoNum type="arabicParenR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Overloaded with sin (v. 4)</a:t>
            </a:r>
          </a:p>
          <a:p>
            <a:pPr marL="1828800" lvl="3" indent="-457200">
              <a:buFont typeface="+mj-lt"/>
              <a:buAutoNum type="arabicParenR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Sick from head to toe (vv. 5-6)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Worship is corrupt (vv. 10-15)</a:t>
            </a:r>
          </a:p>
          <a:p>
            <a:pPr marL="1828800" lvl="3" indent="-457200">
              <a:buFont typeface="+mj-lt"/>
              <a:buAutoNum type="arabicParenR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Does no good (v. 11a)</a:t>
            </a:r>
          </a:p>
          <a:p>
            <a:pPr marL="1828800" lvl="3" indent="-457200">
              <a:buFont typeface="+mj-lt"/>
              <a:buAutoNum type="arabicParenR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God is sick of it (vv. 11b-14)</a:t>
            </a:r>
          </a:p>
          <a:p>
            <a:pPr marL="1828800" lvl="3" indent="-457200">
              <a:buFont typeface="+mj-lt"/>
              <a:buAutoNum type="arabicParenR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God will not accept it (v. 15)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Call to repentance (vv. 16-20)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Judgment awaits Judah (vv. 21-31)</a:t>
            </a:r>
          </a:p>
          <a:p>
            <a:pPr marL="1828800" lvl="3" indent="-457200">
              <a:buFont typeface="+mj-lt"/>
              <a:buAutoNum type="arabicParenR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Because Judah changed (vv. 21-23)</a:t>
            </a:r>
          </a:p>
          <a:p>
            <a:pPr marL="1828800" lvl="3" indent="-457200">
              <a:buFont typeface="+mj-lt"/>
              <a:buAutoNum type="arabicParenR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God will bring judgment that purges the dross (vv. 24-31)</a:t>
            </a:r>
          </a:p>
        </p:txBody>
      </p:sp>
    </p:spTree>
    <p:extLst>
      <p:ext uri="{BB962C8B-B14F-4D97-AF65-F5344CB8AC3E}">
        <p14:creationId xmlns:p14="http://schemas.microsoft.com/office/powerpoint/2010/main" val="3632582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EFB5CC8-F04F-462A-975F-6D3BF6827079}"/>
              </a:ext>
            </a:extLst>
          </p:cNvPr>
          <p:cNvSpPr txBox="1"/>
          <p:nvPr/>
        </p:nvSpPr>
        <p:spPr>
          <a:xfrm>
            <a:off x="701040" y="497840"/>
            <a:ext cx="7467600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Prophecy Against Judah and Jerusalem (1-12)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Judah has forsaken God (1)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Future Jerusalem contrasted with sinful Jerusalem (2-4)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Future Jerusalem: Lord will establish in the last days (2:1-4)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Present Jerusalem: sin will bring her down (2:5 – 4:1)</a:t>
            </a:r>
          </a:p>
          <a:p>
            <a:pPr marL="1828800" lvl="3" indent="-457200">
              <a:buFont typeface="+mj-lt"/>
              <a:buAutoNum type="alphaL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Materialism and forgetting God (2:5-11)</a:t>
            </a:r>
          </a:p>
          <a:p>
            <a:pPr marL="1828800" lvl="3" indent="-457200">
              <a:buFont typeface="+mj-lt"/>
              <a:buAutoNum type="alphaL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Pride and idolatry (2:12-22)</a:t>
            </a:r>
          </a:p>
          <a:p>
            <a:pPr marL="1828800" lvl="3" indent="-457200">
              <a:buFont typeface="+mj-lt"/>
              <a:buAutoNum type="alphaL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Selfish leaders (3:1-15)</a:t>
            </a:r>
          </a:p>
          <a:p>
            <a:pPr marL="1828800" lvl="3" indent="-457200">
              <a:buFont typeface="+mj-lt"/>
              <a:buAutoNum type="alphaL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Morally loose women (3:16-4:1)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Future Jerusalem: glorious (4:2-6)</a:t>
            </a:r>
          </a:p>
        </p:txBody>
      </p:sp>
    </p:spTree>
    <p:extLst>
      <p:ext uri="{BB962C8B-B14F-4D97-AF65-F5344CB8AC3E}">
        <p14:creationId xmlns:p14="http://schemas.microsoft.com/office/powerpoint/2010/main" val="233275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EFB5CC8-F04F-462A-975F-6D3BF6827079}"/>
              </a:ext>
            </a:extLst>
          </p:cNvPr>
          <p:cNvSpPr txBox="1"/>
          <p:nvPr/>
        </p:nvSpPr>
        <p:spPr>
          <a:xfrm>
            <a:off x="701040" y="497840"/>
            <a:ext cx="74676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Prophecy Against Judah and Jerusalem (1-12)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Judah has forsaken God (1)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Future Jerusalem contrasted with sinful Jerusalem (2-4)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Condemnation of Judah for her sins (5)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Song of a failed vineyard (vv. 1-7)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Series of six woes (vv. 8-23)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Judgment comes from the nations (vv. 24-30)</a:t>
            </a:r>
          </a:p>
        </p:txBody>
      </p:sp>
    </p:spTree>
    <p:extLst>
      <p:ext uri="{BB962C8B-B14F-4D97-AF65-F5344CB8AC3E}">
        <p14:creationId xmlns:p14="http://schemas.microsoft.com/office/powerpoint/2010/main" val="2354970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EFB5CC8-F04F-462A-975F-6D3BF6827079}"/>
              </a:ext>
            </a:extLst>
          </p:cNvPr>
          <p:cNvSpPr txBox="1"/>
          <p:nvPr/>
        </p:nvSpPr>
        <p:spPr>
          <a:xfrm>
            <a:off x="701040" y="497840"/>
            <a:ext cx="74676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Prophecy Against Judah and Jerusalem (1-12)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Judah has forsaken God (1)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Future Jerusalem contrasted with sinful Jerusalem (2-4)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Condemnation of Judah for her sins (5)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Isaiah’s vision and call (6)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Vision (vv. 1-4)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Call to preach (vv. 5-13)</a:t>
            </a:r>
          </a:p>
        </p:txBody>
      </p:sp>
    </p:spTree>
    <p:extLst>
      <p:ext uri="{BB962C8B-B14F-4D97-AF65-F5344CB8AC3E}">
        <p14:creationId xmlns:p14="http://schemas.microsoft.com/office/powerpoint/2010/main" val="809522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EFB5CC8-F04F-462A-975F-6D3BF6827079}"/>
              </a:ext>
            </a:extLst>
          </p:cNvPr>
          <p:cNvSpPr txBox="1"/>
          <p:nvPr/>
        </p:nvSpPr>
        <p:spPr>
          <a:xfrm>
            <a:off x="701040" y="497840"/>
            <a:ext cx="783336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Prophecy Against Judah and Jerusalem (1-12)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Judah has forsaken God (1)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Future Jerusalem contrasted with sinful Jerusalem (2-4)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Condemnation of Judah for her sins (5)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Isaiah’s vision and call (6)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Threat of Syria and Ephraim and the fear of God (7-8)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Syria and </a:t>
            </a:r>
            <a:r>
              <a:rPr lang="en-US" sz="2400" dirty="0" err="1">
                <a:latin typeface="Arial Narrow" panose="020B0606020202030204" pitchFamily="34" charset="0"/>
                <a:cs typeface="Arial" panose="020B0604020202020204" pitchFamily="34" charset="0"/>
              </a:rPr>
              <a:t>Ephriam</a:t>
            </a: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 threaten Judah (7:1-16)</a:t>
            </a:r>
          </a:p>
          <a:p>
            <a:pPr marL="1828800" lvl="3" indent="-457200">
              <a:buFont typeface="+mj-lt"/>
              <a:buAutoNum type="arabicParenR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Ahaz is assured that Syria and </a:t>
            </a:r>
            <a:r>
              <a:rPr lang="en-US" sz="2400" dirty="0" err="1">
                <a:latin typeface="Arial Narrow" panose="020B0606020202030204" pitchFamily="34" charset="0"/>
                <a:cs typeface="Arial" panose="020B0604020202020204" pitchFamily="34" charset="0"/>
              </a:rPr>
              <a:t>Ephriam</a:t>
            </a: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 will not succeed (vv. 1-9)</a:t>
            </a:r>
          </a:p>
          <a:p>
            <a:pPr marL="1828800" lvl="3" indent="-457200">
              <a:buFont typeface="+mj-lt"/>
              <a:buAutoNum type="arabicParenR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A sign is offered to Ahaz (vv. 10-16)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Lord will send destruction through Assyria (7:17 – 8:10)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Fear God (8:11-22)</a:t>
            </a:r>
          </a:p>
        </p:txBody>
      </p:sp>
    </p:spTree>
    <p:extLst>
      <p:ext uri="{BB962C8B-B14F-4D97-AF65-F5344CB8AC3E}">
        <p14:creationId xmlns:p14="http://schemas.microsoft.com/office/powerpoint/2010/main" val="1020721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EFB5CC8-F04F-462A-975F-6D3BF6827079}"/>
              </a:ext>
            </a:extLst>
          </p:cNvPr>
          <p:cNvSpPr txBox="1"/>
          <p:nvPr/>
        </p:nvSpPr>
        <p:spPr>
          <a:xfrm>
            <a:off x="701040" y="497840"/>
            <a:ext cx="783336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Prophecy Against Judah and Jerusalem (1-12)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Judah has forsaken God (1)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Future Jerusalem contrasted with sinful Jerusalem (2-4)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Condemnation of Judah for her sins (5)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Isaiah’s vision and call (6)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Threat of Syria and Ephraim and the fear of God (7-8)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Future light in the Messiah –vs- present darkness of sin (9:1 – 10:4)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Brighter days through the Messiah (9:1-7)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God wrath against Samaria (9:8 – 10:4)</a:t>
            </a:r>
          </a:p>
          <a:p>
            <a:pPr marL="1828800" lvl="3" indent="-457200">
              <a:buFont typeface="+mj-lt"/>
              <a:buAutoNum type="arabicParenR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Foreign invasion (9:8-12)</a:t>
            </a:r>
          </a:p>
          <a:p>
            <a:pPr marL="1828800" lvl="3" indent="-457200">
              <a:buFont typeface="+mj-lt"/>
              <a:buAutoNum type="arabicParenR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Defeat in battle (9:13-17)</a:t>
            </a:r>
          </a:p>
          <a:p>
            <a:pPr marL="1828800" lvl="3" indent="-457200">
              <a:buFont typeface="+mj-lt"/>
              <a:buAutoNum type="arabicParenR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Anarchy (9:18-21)</a:t>
            </a:r>
          </a:p>
          <a:p>
            <a:pPr marL="1828800" lvl="3" indent="-457200">
              <a:buFont typeface="+mj-lt"/>
              <a:buAutoNum type="arabicParenR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Now captivity stares them in the face (10:1-4)</a:t>
            </a:r>
          </a:p>
        </p:txBody>
      </p:sp>
    </p:spTree>
    <p:extLst>
      <p:ext uri="{BB962C8B-B14F-4D97-AF65-F5344CB8AC3E}">
        <p14:creationId xmlns:p14="http://schemas.microsoft.com/office/powerpoint/2010/main" val="3270047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EFB5CC8-F04F-462A-975F-6D3BF6827079}"/>
              </a:ext>
            </a:extLst>
          </p:cNvPr>
          <p:cNvSpPr txBox="1"/>
          <p:nvPr/>
        </p:nvSpPr>
        <p:spPr>
          <a:xfrm>
            <a:off x="701040" y="497840"/>
            <a:ext cx="783336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Prophecy Against Judah and Jerusalem (1-12)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Judah has forsaken God (1)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Future Jerusalem contrasted with sinful Jerusalem (2-4)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Condemnation of Judah for her sins (5)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Isaiah’s vision and call (6)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Threat of Syria and Ephraim and the fear of God (7-8)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Future light in the Messiah –vs- present darkness of sin (9:1 – 10:4)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Assyria is the rod of God’s anger (10:5-34)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Assyria is merely a tool in God’s hand (10:5-19)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Remnant will return (10:20-23)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Assyria will be destroyed (10:24-34)</a:t>
            </a:r>
          </a:p>
        </p:txBody>
      </p:sp>
    </p:spTree>
    <p:extLst>
      <p:ext uri="{BB962C8B-B14F-4D97-AF65-F5344CB8AC3E}">
        <p14:creationId xmlns:p14="http://schemas.microsoft.com/office/powerpoint/2010/main" val="102371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EFB5CC8-F04F-462A-975F-6D3BF6827079}"/>
              </a:ext>
            </a:extLst>
          </p:cNvPr>
          <p:cNvSpPr txBox="1"/>
          <p:nvPr/>
        </p:nvSpPr>
        <p:spPr>
          <a:xfrm>
            <a:off x="701040" y="497840"/>
            <a:ext cx="783336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Prophecy Against Judah and Jerusalem (1-12)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Judah has forsaken God (1)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Future Jerusalem contrasted with sinful Jerusalem (2-4)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Condemnation of Judah for her sins (5)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Isaiah’s vision and call (6)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Threat of Syria and Ephraim and the fear of God (7-8)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Future light in the Messiah –vs- present darkness of sin (9:1 – 10:4)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Assyria is the rod of God’s anger (10:5-34)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The Messiah and his kingdom (11-12)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The identity of the Messiah (11:1-5)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The Messiah’s kingdom (11:6-16)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Song (12)</a:t>
            </a:r>
          </a:p>
        </p:txBody>
      </p:sp>
    </p:spTree>
    <p:extLst>
      <p:ext uri="{BB962C8B-B14F-4D97-AF65-F5344CB8AC3E}">
        <p14:creationId xmlns:p14="http://schemas.microsoft.com/office/powerpoint/2010/main" val="186549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EFB5CC8-F04F-462A-975F-6D3BF6827079}"/>
              </a:ext>
            </a:extLst>
          </p:cNvPr>
          <p:cNvSpPr txBox="1"/>
          <p:nvPr/>
        </p:nvSpPr>
        <p:spPr>
          <a:xfrm>
            <a:off x="701040" y="497840"/>
            <a:ext cx="74676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Prophecy Against Judah and Jerusalem (1-12)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Prophecy Against the Nations (13-23)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Babylon will be conquered by the Medes (13-14)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Doom is coming to Babylon (13)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Result of Babylon’s fall (14:1-27)</a:t>
            </a:r>
          </a:p>
          <a:p>
            <a:pPr marL="1828800" lvl="3" indent="-457200">
              <a:buFont typeface="+mj-lt"/>
              <a:buAutoNum type="arabicParenR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Restoration of Israel (vv. 1-2)</a:t>
            </a:r>
          </a:p>
          <a:p>
            <a:pPr marL="1828800" lvl="3" indent="-457200">
              <a:buFont typeface="+mj-lt"/>
              <a:buAutoNum type="arabicParenR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Taunt song will be sung (vv. 3-23)</a:t>
            </a:r>
          </a:p>
          <a:p>
            <a:pPr marL="1828800" lvl="3" indent="-457200">
              <a:buFont typeface="+mj-lt"/>
              <a:buAutoNum type="arabicParenR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Lord’s purpose accomplished (vv. 24-27)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Philistia should fear (14:28-32)</a:t>
            </a:r>
          </a:p>
        </p:txBody>
      </p:sp>
    </p:spTree>
    <p:extLst>
      <p:ext uri="{BB962C8B-B14F-4D97-AF65-F5344CB8AC3E}">
        <p14:creationId xmlns:p14="http://schemas.microsoft.com/office/powerpoint/2010/main" val="4250286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EFB5CC8-F04F-462A-975F-6D3BF6827079}"/>
              </a:ext>
            </a:extLst>
          </p:cNvPr>
          <p:cNvSpPr txBox="1"/>
          <p:nvPr/>
        </p:nvSpPr>
        <p:spPr>
          <a:xfrm>
            <a:off x="701040" y="497840"/>
            <a:ext cx="74676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Prophecy Against Judah and Jerusalem (1-12)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Prophecy Against the Nations (13-23)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Babylon will be conquered by the Medes (13-14)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Judgment against Moab (15-16)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Weeping by and for Moab (15)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Reason is pride (16)</a:t>
            </a:r>
          </a:p>
        </p:txBody>
      </p:sp>
    </p:spTree>
    <p:extLst>
      <p:ext uri="{BB962C8B-B14F-4D97-AF65-F5344CB8AC3E}">
        <p14:creationId xmlns:p14="http://schemas.microsoft.com/office/powerpoint/2010/main" val="1979570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EFB5CC8-F04F-462A-975F-6D3BF6827079}"/>
              </a:ext>
            </a:extLst>
          </p:cNvPr>
          <p:cNvSpPr txBox="1"/>
          <p:nvPr/>
        </p:nvSpPr>
        <p:spPr>
          <a:xfrm>
            <a:off x="701040" y="497840"/>
            <a:ext cx="7467600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Prophecy Against Judah and Jerusalem (1-12)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Prophecy Against the Nations (13-23)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Babylon will be conquered by the Medes (13-14)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Judgment against Moab (15-16)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Syria and Israel suffer the same fate (17)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Ethiopia seeks alliance with Judah and is told to wait (18)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Egypt will face judgment and will fear (19-20)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Prophecy against Egypt (19)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Sign to Judah not to put confidence in Egypt or Ethiopia (20)</a:t>
            </a:r>
          </a:p>
        </p:txBody>
      </p:sp>
    </p:spTree>
    <p:extLst>
      <p:ext uri="{BB962C8B-B14F-4D97-AF65-F5344CB8AC3E}">
        <p14:creationId xmlns:p14="http://schemas.microsoft.com/office/powerpoint/2010/main" val="582771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EFB5CC8-F04F-462A-975F-6D3BF6827079}"/>
              </a:ext>
            </a:extLst>
          </p:cNvPr>
          <p:cNvSpPr txBox="1"/>
          <p:nvPr/>
        </p:nvSpPr>
        <p:spPr>
          <a:xfrm>
            <a:off x="701040" y="497840"/>
            <a:ext cx="746760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Prophecy Against Judah and Jerusalem (1-12)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Prophecy Against the Nations (13-23)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Babylon will be conquered by the Medes (13-14)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Judgment against Moab (15-16)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Syria and Israel suffer the same fate (17)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Ethiopia seeks alliance with Judah and is told to wait (18)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Egypt will face judgment and will feat (19-20)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Babylon (21:1-10)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Edom (21:11-12)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Arabia (21:13-17)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Jerusalem (22)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err="1">
                <a:latin typeface="Arial Narrow" panose="020B0606020202030204" pitchFamily="34" charset="0"/>
                <a:cs typeface="Arial" panose="020B0604020202020204" pitchFamily="34" charset="0"/>
              </a:rPr>
              <a:t>Tyre</a:t>
            </a: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 (23)</a:t>
            </a:r>
          </a:p>
        </p:txBody>
      </p:sp>
    </p:spTree>
    <p:extLst>
      <p:ext uri="{BB962C8B-B14F-4D97-AF65-F5344CB8AC3E}">
        <p14:creationId xmlns:p14="http://schemas.microsoft.com/office/powerpoint/2010/main" val="1004608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443F104-7270-4653-8B07-445CE677C519}"/>
              </a:ext>
            </a:extLst>
          </p:cNvPr>
          <p:cNvSpPr txBox="1"/>
          <p:nvPr/>
        </p:nvSpPr>
        <p:spPr>
          <a:xfrm>
            <a:off x="1071880" y="1442720"/>
            <a:ext cx="7000240" cy="163121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Isaiah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Chapters 1-23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2F5496-CDA6-4AA4-A44D-22126789B033}"/>
              </a:ext>
            </a:extLst>
          </p:cNvPr>
          <p:cNvSpPr txBox="1"/>
          <p:nvPr/>
        </p:nvSpPr>
        <p:spPr>
          <a:xfrm>
            <a:off x="1158240" y="680720"/>
            <a:ext cx="3078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Lessons Learned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61F9B7-99CF-4858-A5EC-2A4ADA9470C3}"/>
              </a:ext>
            </a:extLst>
          </p:cNvPr>
          <p:cNvSpPr txBox="1"/>
          <p:nvPr/>
        </p:nvSpPr>
        <p:spPr>
          <a:xfrm>
            <a:off x="1071880" y="3351828"/>
            <a:ext cx="70002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God is in control of the nations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Put confidence in God’s word – not man</a:t>
            </a:r>
          </a:p>
        </p:txBody>
      </p:sp>
    </p:spTree>
    <p:extLst>
      <p:ext uri="{BB962C8B-B14F-4D97-AF65-F5344CB8AC3E}">
        <p14:creationId xmlns:p14="http://schemas.microsoft.com/office/powerpoint/2010/main" val="301081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B07ABA-A1F4-49EA-931A-9BDCD877FED9}"/>
              </a:ext>
            </a:extLst>
          </p:cNvPr>
          <p:cNvSpPr txBox="1"/>
          <p:nvPr/>
        </p:nvSpPr>
        <p:spPr>
          <a:xfrm>
            <a:off x="1206137" y="174720"/>
            <a:ext cx="6731726" cy="584775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Outline of Isaiah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A21A81-FBCB-4E6E-9A4C-6A9D8C9DD531}"/>
              </a:ext>
            </a:extLst>
          </p:cNvPr>
          <p:cNvSpPr txBox="1"/>
          <p:nvPr/>
        </p:nvSpPr>
        <p:spPr>
          <a:xfrm>
            <a:off x="757646" y="1025434"/>
            <a:ext cx="7628708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2400" b="1" u="sng" dirty="0">
                <a:latin typeface="Arial Narrow" panose="020B0606020202030204" pitchFamily="34" charset="0"/>
                <a:cs typeface="Arial" panose="020B0604020202020204" pitchFamily="34" charset="0"/>
              </a:rPr>
              <a:t>Judgment from God - </a:t>
            </a:r>
            <a:r>
              <a:rPr lang="en-US" sz="2400" b="1" i="1" u="sng" dirty="0">
                <a:latin typeface="Arial Narrow" panose="020B0606020202030204" pitchFamily="34" charset="0"/>
                <a:cs typeface="Arial" panose="020B0604020202020204" pitchFamily="34" charset="0"/>
              </a:rPr>
              <a:t>Assyrian Period: Conflict and Victory </a:t>
            </a: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(1-39)</a:t>
            </a:r>
          </a:p>
          <a:p>
            <a:pPr marL="514350" indent="-514350">
              <a:buFont typeface="+mj-lt"/>
              <a:buAutoNum type="romanUcPeriod"/>
            </a:pPr>
            <a:endParaRPr lang="en-US" sz="8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2000" i="1" dirty="0">
                <a:latin typeface="Arial Narrow" panose="020B0606020202030204" pitchFamily="34" charset="0"/>
                <a:cs typeface="Arial" panose="020B0604020202020204" pitchFamily="34" charset="0"/>
              </a:rPr>
              <a:t>Prophecy against Judah and Jerusalem </a:t>
            </a: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(1-12)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000" i="1" dirty="0">
                <a:latin typeface="Arial Narrow" panose="020B0606020202030204" pitchFamily="34" charset="0"/>
                <a:cs typeface="Arial" panose="020B0604020202020204" pitchFamily="34" charset="0"/>
              </a:rPr>
              <a:t>Prophecy against the nations </a:t>
            </a: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(13-23)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000" i="1" dirty="0">
                <a:latin typeface="Arial Narrow" panose="020B0606020202030204" pitchFamily="34" charset="0"/>
                <a:cs typeface="Arial" panose="020B0604020202020204" pitchFamily="34" charset="0"/>
              </a:rPr>
              <a:t>World judgment and deliverance of God</a:t>
            </a:r>
            <a:r>
              <a:rPr lang="en-US" sz="2000" i="1" dirty="0">
                <a:latin typeface="Arial Narrow" panose="020B0606020202030204" pitchFamily="34" charset="0"/>
                <a:cs typeface="Arial" panose="020B0604020202020204" pitchFamily="34" charset="0"/>
                <a:sym typeface="WP TypographicSymbols"/>
              </a:rPr>
              <a:t>’</a:t>
            </a:r>
            <a:r>
              <a:rPr lang="en-US" sz="2000" i="1" dirty="0">
                <a:latin typeface="Arial Narrow" panose="020B0606020202030204" pitchFamily="34" charset="0"/>
                <a:cs typeface="Arial" panose="020B0604020202020204" pitchFamily="34" charset="0"/>
              </a:rPr>
              <a:t>s people</a:t>
            </a: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 (24-27)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000" i="1" dirty="0">
                <a:latin typeface="Arial Narrow" panose="020B0606020202030204" pitchFamily="34" charset="0"/>
                <a:cs typeface="Arial" panose="020B0604020202020204" pitchFamily="34" charset="0"/>
              </a:rPr>
              <a:t>Woes against the sins of the people </a:t>
            </a: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(28-35)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000" i="1" dirty="0">
                <a:latin typeface="Arial Narrow" panose="020B0606020202030204" pitchFamily="34" charset="0"/>
                <a:cs typeface="Arial" panose="020B0604020202020204" pitchFamily="34" charset="0"/>
              </a:rPr>
              <a:t>Historical interlude concerning Hezekiah </a:t>
            </a: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(36-39)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Victory over Assyria (36-37)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His sin with Babylon (38-39)</a:t>
            </a:r>
          </a:p>
          <a:p>
            <a:endParaRPr lang="en-US" sz="20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romanUcPeriod" startAt="2"/>
            </a:pPr>
            <a:r>
              <a:rPr lang="en-US" sz="2400" b="1" u="sng" dirty="0">
                <a:latin typeface="Arial Narrow" panose="020B0606020202030204" pitchFamily="34" charset="0"/>
                <a:cs typeface="Arial" panose="020B0604020202020204" pitchFamily="34" charset="0"/>
              </a:rPr>
              <a:t>Comfort from God - </a:t>
            </a:r>
            <a:r>
              <a:rPr lang="en-US" sz="2400" b="1" i="1" u="sng" dirty="0">
                <a:latin typeface="Arial Narrow" panose="020B0606020202030204" pitchFamily="34" charset="0"/>
                <a:cs typeface="Arial" panose="020B0604020202020204" pitchFamily="34" charset="0"/>
              </a:rPr>
              <a:t>Hope for Troublesome Times - The Remnant Returns</a:t>
            </a:r>
            <a:r>
              <a:rPr lang="en-US" sz="2400" b="1" u="sng" dirty="0"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(40-66)</a:t>
            </a:r>
          </a:p>
          <a:p>
            <a:pPr marL="514350" indent="-514350">
              <a:buFont typeface="+mj-lt"/>
              <a:buAutoNum type="romanUcPeriod" startAt="2"/>
            </a:pPr>
            <a:endParaRPr lang="en-US" sz="8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2000" i="1" dirty="0">
                <a:latin typeface="Arial Narrow" panose="020B0606020202030204" pitchFamily="34" charset="0"/>
                <a:cs typeface="Arial" panose="020B0604020202020204" pitchFamily="34" charset="0"/>
              </a:rPr>
              <a:t>Deliverance from Babylonian captivity </a:t>
            </a: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(40-48)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000" i="1" dirty="0">
                <a:latin typeface="Arial Narrow" panose="020B0606020202030204" pitchFamily="34" charset="0"/>
                <a:cs typeface="Arial" panose="020B0604020202020204" pitchFamily="34" charset="0"/>
              </a:rPr>
              <a:t>Suffering servant </a:t>
            </a: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(49-57)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000" i="1" dirty="0">
                <a:latin typeface="Arial Narrow" panose="020B0606020202030204" pitchFamily="34" charset="0"/>
                <a:cs typeface="Arial" panose="020B0604020202020204" pitchFamily="34" charset="0"/>
              </a:rPr>
              <a:t>Future glory</a:t>
            </a: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 (58-66)</a:t>
            </a:r>
          </a:p>
          <a:p>
            <a:endParaRPr lang="en-US" sz="20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59BC2A-906C-488E-9945-7C76CBE8EABF}"/>
              </a:ext>
            </a:extLst>
          </p:cNvPr>
          <p:cNvSpPr txBox="1"/>
          <p:nvPr/>
        </p:nvSpPr>
        <p:spPr>
          <a:xfrm>
            <a:off x="6146800" y="5901003"/>
            <a:ext cx="299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Arial Narrow" panose="020B0606020202030204" pitchFamily="34" charset="0"/>
                <a:cs typeface="Arial" panose="020B0604020202020204" pitchFamily="34" charset="0"/>
              </a:rPr>
              <a:t>Adapted from Homer Hailey, Warren </a:t>
            </a:r>
            <a:r>
              <a:rPr lang="en-US" dirty="0" err="1">
                <a:latin typeface="Arial Narrow" panose="020B0606020202030204" pitchFamily="34" charset="0"/>
                <a:cs typeface="Arial" panose="020B0604020202020204" pitchFamily="34" charset="0"/>
              </a:rPr>
              <a:t>Weirsbe</a:t>
            </a:r>
            <a:r>
              <a:rPr lang="en-US" dirty="0">
                <a:latin typeface="Arial Narrow" panose="020B0606020202030204" pitchFamily="34" charset="0"/>
                <a:cs typeface="Arial" panose="020B0604020202020204" pitchFamily="34" charset="0"/>
              </a:rPr>
              <a:t> and others</a:t>
            </a:r>
          </a:p>
        </p:txBody>
      </p:sp>
      <p:sp>
        <p:nvSpPr>
          <p:cNvPr id="3" name="Left Brace 2">
            <a:extLst>
              <a:ext uri="{FF2B5EF4-FFF2-40B4-BE49-F238E27FC236}">
                <a16:creationId xmlns:a16="http://schemas.microsoft.com/office/drawing/2014/main" id="{9365B8E3-7D6A-456C-8E8F-EBA41E64EC27}"/>
              </a:ext>
            </a:extLst>
          </p:cNvPr>
          <p:cNvSpPr/>
          <p:nvPr/>
        </p:nvSpPr>
        <p:spPr>
          <a:xfrm>
            <a:off x="1014549" y="1933304"/>
            <a:ext cx="204651" cy="600891"/>
          </a:xfrm>
          <a:custGeom>
            <a:avLst/>
            <a:gdLst>
              <a:gd name="connsiteX0" fmla="*/ 204651 w 204651"/>
              <a:gd name="connsiteY0" fmla="*/ 600891 h 600891"/>
              <a:gd name="connsiteX1" fmla="*/ 102325 w 204651"/>
              <a:gd name="connsiteY1" fmla="*/ 534058 h 600891"/>
              <a:gd name="connsiteX2" fmla="*/ 102326 w 204651"/>
              <a:gd name="connsiteY2" fmla="*/ 341152 h 600891"/>
              <a:gd name="connsiteX3" fmla="*/ 0 w 204651"/>
              <a:gd name="connsiteY3" fmla="*/ 274319 h 600891"/>
              <a:gd name="connsiteX4" fmla="*/ 102326 w 204651"/>
              <a:gd name="connsiteY4" fmla="*/ 207486 h 600891"/>
              <a:gd name="connsiteX5" fmla="*/ 102326 w 204651"/>
              <a:gd name="connsiteY5" fmla="*/ 66833 h 600891"/>
              <a:gd name="connsiteX6" fmla="*/ 204652 w 204651"/>
              <a:gd name="connsiteY6" fmla="*/ 0 h 600891"/>
              <a:gd name="connsiteX7" fmla="*/ 204651 w 204651"/>
              <a:gd name="connsiteY7" fmla="*/ 600891 h 600891"/>
              <a:gd name="connsiteX0" fmla="*/ 204651 w 204651"/>
              <a:gd name="connsiteY0" fmla="*/ 600891 h 600891"/>
              <a:gd name="connsiteX1" fmla="*/ 102325 w 204651"/>
              <a:gd name="connsiteY1" fmla="*/ 534058 h 600891"/>
              <a:gd name="connsiteX2" fmla="*/ 102326 w 204651"/>
              <a:gd name="connsiteY2" fmla="*/ 341152 h 600891"/>
              <a:gd name="connsiteX3" fmla="*/ 0 w 204651"/>
              <a:gd name="connsiteY3" fmla="*/ 274319 h 600891"/>
              <a:gd name="connsiteX4" fmla="*/ 102326 w 204651"/>
              <a:gd name="connsiteY4" fmla="*/ 207486 h 600891"/>
              <a:gd name="connsiteX5" fmla="*/ 102326 w 204651"/>
              <a:gd name="connsiteY5" fmla="*/ 66833 h 600891"/>
              <a:gd name="connsiteX6" fmla="*/ 204652 w 204651"/>
              <a:gd name="connsiteY6" fmla="*/ 0 h 600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4651" h="600891" stroke="0" extrusionOk="0">
                <a:moveTo>
                  <a:pt x="204651" y="600891"/>
                </a:moveTo>
                <a:cubicBezTo>
                  <a:pt x="143654" y="607335"/>
                  <a:pt x="104303" y="569467"/>
                  <a:pt x="102325" y="534058"/>
                </a:cubicBezTo>
                <a:cubicBezTo>
                  <a:pt x="86736" y="461517"/>
                  <a:pt x="90284" y="404077"/>
                  <a:pt x="102326" y="341152"/>
                </a:cubicBezTo>
                <a:cubicBezTo>
                  <a:pt x="104726" y="302790"/>
                  <a:pt x="65056" y="261907"/>
                  <a:pt x="0" y="274319"/>
                </a:cubicBezTo>
                <a:cubicBezTo>
                  <a:pt x="54976" y="284031"/>
                  <a:pt x="100675" y="243092"/>
                  <a:pt x="102326" y="207486"/>
                </a:cubicBezTo>
                <a:cubicBezTo>
                  <a:pt x="99364" y="167142"/>
                  <a:pt x="118121" y="114230"/>
                  <a:pt x="102326" y="66833"/>
                </a:cubicBezTo>
                <a:cubicBezTo>
                  <a:pt x="97094" y="37735"/>
                  <a:pt x="159836" y="-7753"/>
                  <a:pt x="204652" y="0"/>
                </a:cubicBezTo>
                <a:cubicBezTo>
                  <a:pt x="213008" y="197775"/>
                  <a:pt x="190736" y="454124"/>
                  <a:pt x="204651" y="600891"/>
                </a:cubicBezTo>
                <a:close/>
              </a:path>
              <a:path w="204651" h="600891" fill="none" extrusionOk="0">
                <a:moveTo>
                  <a:pt x="204651" y="600891"/>
                </a:moveTo>
                <a:cubicBezTo>
                  <a:pt x="148422" y="599883"/>
                  <a:pt x="107241" y="566960"/>
                  <a:pt x="102325" y="534058"/>
                </a:cubicBezTo>
                <a:cubicBezTo>
                  <a:pt x="97963" y="472380"/>
                  <a:pt x="105477" y="404196"/>
                  <a:pt x="102326" y="341152"/>
                </a:cubicBezTo>
                <a:cubicBezTo>
                  <a:pt x="106237" y="299764"/>
                  <a:pt x="40995" y="272033"/>
                  <a:pt x="0" y="274319"/>
                </a:cubicBezTo>
                <a:cubicBezTo>
                  <a:pt x="54473" y="274500"/>
                  <a:pt x="99490" y="241039"/>
                  <a:pt x="102326" y="207486"/>
                </a:cubicBezTo>
                <a:cubicBezTo>
                  <a:pt x="88060" y="143747"/>
                  <a:pt x="106740" y="98555"/>
                  <a:pt x="102326" y="66833"/>
                </a:cubicBezTo>
                <a:cubicBezTo>
                  <a:pt x="89092" y="23408"/>
                  <a:pt x="154378" y="7069"/>
                  <a:pt x="204652" y="0"/>
                </a:cubicBezTo>
              </a:path>
            </a:pathLst>
          </a:custGeom>
          <a:ln w="38100"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1814167325">
                  <a:prstGeom prst="leftBrace">
                    <a:avLst>
                      <a:gd name="adj1" fmla="val 32657"/>
                      <a:gd name="adj2" fmla="val 45652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eft Brace 6">
            <a:extLst>
              <a:ext uri="{FF2B5EF4-FFF2-40B4-BE49-F238E27FC236}">
                <a16:creationId xmlns:a16="http://schemas.microsoft.com/office/drawing/2014/main" id="{FD7757B5-2CD8-4B39-B974-9EDFCD8435BB}"/>
              </a:ext>
            </a:extLst>
          </p:cNvPr>
          <p:cNvSpPr/>
          <p:nvPr/>
        </p:nvSpPr>
        <p:spPr>
          <a:xfrm flipH="1">
            <a:off x="7117079" y="2534195"/>
            <a:ext cx="285206" cy="1375954"/>
          </a:xfrm>
          <a:custGeom>
            <a:avLst/>
            <a:gdLst>
              <a:gd name="connsiteX0" fmla="*/ 285206 w 285206"/>
              <a:gd name="connsiteY0" fmla="*/ 1375954 h 1375954"/>
              <a:gd name="connsiteX1" fmla="*/ 142603 w 285206"/>
              <a:gd name="connsiteY1" fmla="*/ 1282814 h 1375954"/>
              <a:gd name="connsiteX2" fmla="*/ 142603 w 285206"/>
              <a:gd name="connsiteY2" fmla="*/ 721290 h 1375954"/>
              <a:gd name="connsiteX3" fmla="*/ 0 w 285206"/>
              <a:gd name="connsiteY3" fmla="*/ 628150 h 1375954"/>
              <a:gd name="connsiteX4" fmla="*/ 142603 w 285206"/>
              <a:gd name="connsiteY4" fmla="*/ 535010 h 1375954"/>
              <a:gd name="connsiteX5" fmla="*/ 142603 w 285206"/>
              <a:gd name="connsiteY5" fmla="*/ 93140 h 1375954"/>
              <a:gd name="connsiteX6" fmla="*/ 285206 w 285206"/>
              <a:gd name="connsiteY6" fmla="*/ 0 h 1375954"/>
              <a:gd name="connsiteX7" fmla="*/ 285206 w 285206"/>
              <a:gd name="connsiteY7" fmla="*/ 486170 h 1375954"/>
              <a:gd name="connsiteX8" fmla="*/ 285206 w 285206"/>
              <a:gd name="connsiteY8" fmla="*/ 972341 h 1375954"/>
              <a:gd name="connsiteX9" fmla="*/ 285206 w 285206"/>
              <a:gd name="connsiteY9" fmla="*/ 1375954 h 1375954"/>
              <a:gd name="connsiteX0" fmla="*/ 285206 w 285206"/>
              <a:gd name="connsiteY0" fmla="*/ 1375954 h 1375954"/>
              <a:gd name="connsiteX1" fmla="*/ 142603 w 285206"/>
              <a:gd name="connsiteY1" fmla="*/ 1282814 h 1375954"/>
              <a:gd name="connsiteX2" fmla="*/ 142603 w 285206"/>
              <a:gd name="connsiteY2" fmla="*/ 721290 h 1375954"/>
              <a:gd name="connsiteX3" fmla="*/ 0 w 285206"/>
              <a:gd name="connsiteY3" fmla="*/ 628150 h 1375954"/>
              <a:gd name="connsiteX4" fmla="*/ 142603 w 285206"/>
              <a:gd name="connsiteY4" fmla="*/ 535010 h 1375954"/>
              <a:gd name="connsiteX5" fmla="*/ 142603 w 285206"/>
              <a:gd name="connsiteY5" fmla="*/ 93140 h 1375954"/>
              <a:gd name="connsiteX6" fmla="*/ 285206 w 285206"/>
              <a:gd name="connsiteY6" fmla="*/ 0 h 1375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5206" h="1375954" stroke="0" extrusionOk="0">
                <a:moveTo>
                  <a:pt x="285206" y="1375954"/>
                </a:moveTo>
                <a:cubicBezTo>
                  <a:pt x="200061" y="1385134"/>
                  <a:pt x="147848" y="1330271"/>
                  <a:pt x="142603" y="1282814"/>
                </a:cubicBezTo>
                <a:cubicBezTo>
                  <a:pt x="128536" y="1095861"/>
                  <a:pt x="208966" y="967078"/>
                  <a:pt x="142603" y="721290"/>
                </a:cubicBezTo>
                <a:cubicBezTo>
                  <a:pt x="140473" y="657038"/>
                  <a:pt x="95403" y="632369"/>
                  <a:pt x="0" y="628150"/>
                </a:cubicBezTo>
                <a:cubicBezTo>
                  <a:pt x="79250" y="625975"/>
                  <a:pt x="131878" y="595403"/>
                  <a:pt x="142603" y="535010"/>
                </a:cubicBezTo>
                <a:cubicBezTo>
                  <a:pt x="137050" y="403528"/>
                  <a:pt x="181753" y="287238"/>
                  <a:pt x="142603" y="93140"/>
                </a:cubicBezTo>
                <a:cubicBezTo>
                  <a:pt x="159996" y="41090"/>
                  <a:pt x="208817" y="4477"/>
                  <a:pt x="285206" y="0"/>
                </a:cubicBezTo>
                <a:cubicBezTo>
                  <a:pt x="295159" y="242031"/>
                  <a:pt x="248684" y="314980"/>
                  <a:pt x="285206" y="486170"/>
                </a:cubicBezTo>
                <a:cubicBezTo>
                  <a:pt x="321728" y="657360"/>
                  <a:pt x="262690" y="873509"/>
                  <a:pt x="285206" y="972341"/>
                </a:cubicBezTo>
                <a:cubicBezTo>
                  <a:pt x="307722" y="1071173"/>
                  <a:pt x="255035" y="1273284"/>
                  <a:pt x="285206" y="1375954"/>
                </a:cubicBezTo>
                <a:close/>
              </a:path>
              <a:path w="285206" h="1375954" fill="none" extrusionOk="0">
                <a:moveTo>
                  <a:pt x="285206" y="1375954"/>
                </a:moveTo>
                <a:cubicBezTo>
                  <a:pt x="212647" y="1368861"/>
                  <a:pt x="128970" y="1332246"/>
                  <a:pt x="142603" y="1282814"/>
                </a:cubicBezTo>
                <a:cubicBezTo>
                  <a:pt x="99259" y="1089281"/>
                  <a:pt x="153798" y="974111"/>
                  <a:pt x="142603" y="721290"/>
                </a:cubicBezTo>
                <a:cubicBezTo>
                  <a:pt x="122590" y="671008"/>
                  <a:pt x="77222" y="649250"/>
                  <a:pt x="0" y="628150"/>
                </a:cubicBezTo>
                <a:cubicBezTo>
                  <a:pt x="65295" y="621524"/>
                  <a:pt x="149791" y="594593"/>
                  <a:pt x="142603" y="535010"/>
                </a:cubicBezTo>
                <a:cubicBezTo>
                  <a:pt x="106930" y="395818"/>
                  <a:pt x="191322" y="212928"/>
                  <a:pt x="142603" y="93140"/>
                </a:cubicBezTo>
                <a:cubicBezTo>
                  <a:pt x="148684" y="37043"/>
                  <a:pt x="200945" y="-2207"/>
                  <a:pt x="285206" y="0"/>
                </a:cubicBezTo>
              </a:path>
            </a:pathLst>
          </a:custGeom>
          <a:ln w="38100"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1814167325">
                  <a:prstGeom prst="leftBrace">
                    <a:avLst>
                      <a:gd name="adj1" fmla="val 32657"/>
                      <a:gd name="adj2" fmla="val 45652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159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theme1.xml><?xml version="1.0" encoding="utf-8"?>
<a:theme xmlns:a="http://schemas.openxmlformats.org/drawingml/2006/main" name="AccentBoxVTI">
  <a:themeElements>
    <a:clrScheme name="AnalogousFromDarkSeedLeftStep">
      <a:dk1>
        <a:srgbClr val="000000"/>
      </a:dk1>
      <a:lt1>
        <a:srgbClr val="FFFFFF"/>
      </a:lt1>
      <a:dk2>
        <a:srgbClr val="243841"/>
      </a:dk2>
      <a:lt2>
        <a:srgbClr val="E8E4E2"/>
      </a:lt2>
      <a:accent1>
        <a:srgbClr val="33A7DD"/>
      </a:accent1>
      <a:accent2>
        <a:srgbClr val="1DB5A6"/>
      </a:accent2>
      <a:accent3>
        <a:srgbClr val="2AB76E"/>
      </a:accent3>
      <a:accent4>
        <a:srgbClr val="1EBA29"/>
      </a:accent4>
      <a:accent5>
        <a:srgbClr val="5BB62A"/>
      </a:accent5>
      <a:accent6>
        <a:srgbClr val="8BAD1C"/>
      </a:accent6>
      <a:hlink>
        <a:srgbClr val="429230"/>
      </a:hlink>
      <a:folHlink>
        <a:srgbClr val="7F7F7F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400"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ppt/theme/theme2.xml><?xml version="1.0" encoding="utf-8"?>
<a:theme xmlns:a="http://schemas.openxmlformats.org/drawingml/2006/main" name="1_AccentBoxVTI">
  <a:themeElements>
    <a:clrScheme name="AnalogousFromDarkSeedLeftStep">
      <a:dk1>
        <a:srgbClr val="000000"/>
      </a:dk1>
      <a:lt1>
        <a:srgbClr val="FFFFFF"/>
      </a:lt1>
      <a:dk2>
        <a:srgbClr val="243841"/>
      </a:dk2>
      <a:lt2>
        <a:srgbClr val="E8E4E2"/>
      </a:lt2>
      <a:accent1>
        <a:srgbClr val="33A7DD"/>
      </a:accent1>
      <a:accent2>
        <a:srgbClr val="1DB5A6"/>
      </a:accent2>
      <a:accent3>
        <a:srgbClr val="2AB76E"/>
      </a:accent3>
      <a:accent4>
        <a:srgbClr val="1EBA29"/>
      </a:accent4>
      <a:accent5>
        <a:srgbClr val="5BB62A"/>
      </a:accent5>
      <a:accent6>
        <a:srgbClr val="8BAD1C"/>
      </a:accent6>
      <a:hlink>
        <a:srgbClr val="429230"/>
      </a:hlink>
      <a:folHlink>
        <a:srgbClr val="7F7F7F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400" dirty="0" err="1" smtClean="0">
            <a:latin typeface="Arial Narrow" panose="020B060602020203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ppt/theme/theme3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8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1294</TotalTime>
  <Words>1683</Words>
  <Application>Microsoft Office PowerPoint</Application>
  <PresentationFormat>On-screen Show (4:3)</PresentationFormat>
  <Paragraphs>240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26</vt:i4>
      </vt:variant>
    </vt:vector>
  </HeadingPairs>
  <TitlesOfParts>
    <vt:vector size="37" baseType="lpstr">
      <vt:lpstr>Arial</vt:lpstr>
      <vt:lpstr>Calibri Light</vt:lpstr>
      <vt:lpstr>Wingdings</vt:lpstr>
      <vt:lpstr>Arial Narrow</vt:lpstr>
      <vt:lpstr>Avenir Next LT Pro</vt:lpstr>
      <vt:lpstr>Arial Nova</vt:lpstr>
      <vt:lpstr>Calibri</vt:lpstr>
      <vt:lpstr>AccentBoxVTI</vt:lpstr>
      <vt:lpstr>1_AccentBoxVTI</vt:lpstr>
      <vt:lpstr>5_Office Theme</vt:lpstr>
      <vt:lpstr>8_Office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35</cp:revision>
  <dcterms:created xsi:type="dcterms:W3CDTF">2020-01-23T16:47:22Z</dcterms:created>
  <dcterms:modified xsi:type="dcterms:W3CDTF">2020-01-26T22:39:05Z</dcterms:modified>
</cp:coreProperties>
</file>