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56" r:id="rId7"/>
    <p:sldMasterId id="2147483768" r:id="rId8"/>
    <p:sldMasterId id="2147483780" r:id="rId9"/>
    <p:sldMasterId id="2147483792" r:id="rId10"/>
  </p:sldMasterIdLst>
  <p:sldIdLst>
    <p:sldId id="279" r:id="rId11"/>
    <p:sldId id="282" r:id="rId12"/>
    <p:sldId id="281" r:id="rId13"/>
    <p:sldId id="283" r:id="rId14"/>
    <p:sldId id="284" r:id="rId15"/>
    <p:sldId id="280" r:id="rId16"/>
    <p:sldId id="256" r:id="rId17"/>
    <p:sldId id="268" r:id="rId18"/>
    <p:sldId id="285" r:id="rId19"/>
    <p:sldId id="286" r:id="rId20"/>
    <p:sldId id="287" r:id="rId21"/>
    <p:sldId id="288" r:id="rId22"/>
    <p:sldId id="289" r:id="rId23"/>
    <p:sldId id="263" r:id="rId24"/>
    <p:sldId id="269" r:id="rId25"/>
    <p:sldId id="291" r:id="rId26"/>
    <p:sldId id="292" r:id="rId27"/>
    <p:sldId id="293" r:id="rId28"/>
    <p:sldId id="294" r:id="rId29"/>
    <p:sldId id="264" r:id="rId30"/>
    <p:sldId id="270" r:id="rId31"/>
    <p:sldId id="295" r:id="rId32"/>
    <p:sldId id="265" r:id="rId33"/>
    <p:sldId id="271" r:id="rId34"/>
    <p:sldId id="296" r:id="rId35"/>
    <p:sldId id="297" r:id="rId36"/>
    <p:sldId id="298" r:id="rId37"/>
    <p:sldId id="299" r:id="rId38"/>
    <p:sldId id="300" r:id="rId39"/>
    <p:sldId id="266" r:id="rId40"/>
    <p:sldId id="272" r:id="rId41"/>
    <p:sldId id="267" r:id="rId42"/>
    <p:sldId id="274" r:id="rId43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  <a:srgbClr val="6600FF"/>
    <a:srgbClr val="000000"/>
    <a:srgbClr val="FFFF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5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DFB61A5-7797-44DB-B41C-E729BE57CD20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C2F329B1-A98F-4496-80C1-788D4343CD8B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E56136D7-5C4D-49F3-A5F6-484815EC5246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1/19/2020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DFA2ED89-CA2D-4E32-8ABD-760616DCC89A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073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596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17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555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880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64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4584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6796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378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93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18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973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843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056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415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405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877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03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541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011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70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963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rophet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623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rophet.jpg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9144000" cy="68623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rophet.jpg"/>
          <p:cNvPicPr>
            <a:picLocks noChangeAspect="1"/>
          </p:cNvPicPr>
          <p:nvPr userDrawn="1"/>
        </p:nvPicPr>
        <p:blipFill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623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Prophet.jpg"/>
          <p:cNvPicPr>
            <a:picLocks noChangeAspect="1"/>
          </p:cNvPicPr>
          <p:nvPr userDrawn="1"/>
        </p:nvPicPr>
        <p:blipFill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9144000" cy="68623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croll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28600" y="228599"/>
            <a:ext cx="8686800" cy="64878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136D7-5C4D-49F3-A5F6-484815EC5246}" type="datetimeFigureOut">
              <a:rPr lang="en-US" smtClean="0"/>
              <a:pPr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2ED89-CA2D-4E32-8ABD-760616DCC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croll.jpg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228600" y="228599"/>
            <a:ext cx="8686800" cy="64878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DFB61A5-7797-44DB-B41C-E729BE57CD20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1/19/2020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2F329B1-A98F-4496-80C1-788D4343CD8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Bevel 6"/>
          <p:cNvSpPr/>
          <p:nvPr userDrawn="1"/>
        </p:nvSpPr>
        <p:spPr>
          <a:xfrm>
            <a:off x="190500" y="190500"/>
            <a:ext cx="8763000" cy="6477000"/>
          </a:xfrm>
          <a:prstGeom prst="bevel">
            <a:avLst>
              <a:gd name="adj" fmla="val 2847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56136D7-5C4D-49F3-A5F6-484815EC5246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1/19/2020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FA2ED89-CA2D-4E32-8ABD-760616DCC89A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Prophet.jpg"/>
          <p:cNvPicPr>
            <a:picLocks noChangeAspect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0" y="0"/>
            <a:ext cx="9144000" cy="68623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02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1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Israel of old was served by a body of men who claimed to speak for God – who were called “Prophets”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8077200" cy="224676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God called them, </a:t>
            </a:r>
            <a:r>
              <a:rPr lang="en-US" sz="2800" b="1" i="1" u="sng" dirty="0"/>
              <a:t>“My servants, the prophets”</a:t>
            </a:r>
          </a:p>
          <a:p>
            <a:pPr algn="ctr"/>
            <a:endParaRPr lang="en-US" sz="1600" u="sng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 2 Kings 9:7; 17:13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 Jer. 7:25; 26:25; 29:9; 35:15; 44:4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 Ezek. 28:17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 Zech 1:6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Moses Spoke of the Greatest Prophet of 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57729"/>
            <a:ext cx="8458200" cy="4585871"/>
          </a:xfrm>
          <a:prstGeom prst="rect">
            <a:avLst/>
          </a:prstGeom>
          <a:solidFill>
            <a:srgbClr val="FFFFFF">
              <a:alpha val="8313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Deut 18:15-22</a:t>
            </a:r>
          </a:p>
          <a:p>
            <a:endParaRPr lang="en-US" sz="2400" dirty="0"/>
          </a:p>
          <a:p>
            <a:r>
              <a:rPr lang="en-US" sz="2400" dirty="0"/>
              <a:t>15 "The LORD your God will raise up for you a Prophet like me from your midst, from your brethren. Him you shall hear, </a:t>
            </a:r>
          </a:p>
          <a:p>
            <a:r>
              <a:rPr lang="en-US" sz="2400" dirty="0"/>
              <a:t>16 according to all you desired of the LORD your God in </a:t>
            </a:r>
            <a:r>
              <a:rPr lang="en-US" sz="2400" dirty="0" err="1"/>
              <a:t>Horeb</a:t>
            </a:r>
            <a:r>
              <a:rPr lang="en-US" sz="2400" dirty="0"/>
              <a:t> in the day of the assembly, saying, 'Let me not hear again the voice of the LORD my God, nor let me see this great fire anymore, lest I die.' </a:t>
            </a:r>
          </a:p>
          <a:p>
            <a:r>
              <a:rPr lang="en-US" sz="2400" dirty="0"/>
              <a:t>17 And the LORD said to me: 'What they have spoken is good. </a:t>
            </a:r>
          </a:p>
          <a:p>
            <a:r>
              <a:rPr lang="en-US" sz="2400" dirty="0"/>
              <a:t>18 I will raise up for them a Prophet like you from among their brethren, and will put My words in His mouth, and He shall speak to them all that I command Him.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Moses Spoke of the Greatest Prophet of 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93197"/>
            <a:ext cx="8458200" cy="4955203"/>
          </a:xfrm>
          <a:prstGeom prst="rect">
            <a:avLst/>
          </a:prstGeom>
          <a:solidFill>
            <a:srgbClr val="FFFFFF">
              <a:alpha val="8313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Deut 18:15-22</a:t>
            </a:r>
          </a:p>
          <a:p>
            <a:endParaRPr lang="en-US" sz="2400" dirty="0"/>
          </a:p>
          <a:p>
            <a:r>
              <a:rPr lang="en-US" sz="2400" dirty="0"/>
              <a:t>19 And it shall be that whoever will not hear My words, which He speaks in My name, I will require it of him. </a:t>
            </a:r>
          </a:p>
          <a:p>
            <a:r>
              <a:rPr lang="en-US" sz="2400" dirty="0"/>
              <a:t>20 But the prophet who presumes to speak a word in My name, which I have not commanded him to speak, or who speaks in the name of other gods, that prophet shall die.' </a:t>
            </a:r>
          </a:p>
          <a:p>
            <a:r>
              <a:rPr lang="en-US" sz="2400" dirty="0"/>
              <a:t>21 And if you say in your heart, 'How shall we know the word which the LORD has not spoken?'-- </a:t>
            </a:r>
          </a:p>
          <a:p>
            <a:r>
              <a:rPr lang="en-US" sz="2400" dirty="0"/>
              <a:t>22 when a prophet speaks in the name of the LORD, if the thing does not happen or come to pass, that is the thing which the LORD has not spoken; the prophet has spoken it presumptuously; you shall not be afraid of him.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Deuteronomy 18:15-22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76400"/>
            <a:ext cx="8382000" cy="1754326"/>
          </a:xfrm>
          <a:prstGeom prst="rect">
            <a:avLst/>
          </a:prstGeom>
          <a:solidFill>
            <a:srgbClr val="000000">
              <a:alpha val="65098"/>
            </a:srgb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puts the words into his mouth (v. 18)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Reject the prophet is to reject God (v. 19)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False prophet (vv. 20-22)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304800" y="4114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by which view all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Studying The Prophets Can Be Confusing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54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When did he prophecy?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To whom did he prophecy?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Who were his contemporaries?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Where did he prophecy?</a:t>
            </a:r>
          </a:p>
          <a:p>
            <a:pPr defTabSz="396875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How does he fit into the story of the Kings of 	Israel &amp; Judah?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89029" y="229612"/>
            <a:ext cx="5578771" cy="304698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96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96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3363" y="53876"/>
            <a:ext cx="4225837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72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09600" y="24384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5334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Prophet</a:t>
            </a:r>
            <a:r>
              <a:rPr lang="en-US" sz="2400" dirty="0">
                <a:latin typeface="Arial Narrow" pitchFamily="34" charset="0"/>
              </a:rPr>
              <a:t>: (</a:t>
            </a:r>
            <a:r>
              <a:rPr lang="en-US" sz="2400" dirty="0" err="1">
                <a:latin typeface="Arial Narrow" pitchFamily="34" charset="0"/>
              </a:rPr>
              <a:t>Nabhi</a:t>
            </a:r>
            <a:r>
              <a:rPr lang="en-US" sz="2400" dirty="0">
                <a:latin typeface="Arial Narrow" pitchFamily="34" charset="0"/>
              </a:rPr>
              <a:t> #5030)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 spokesman – mouth for God (</a:t>
            </a:r>
            <a:r>
              <a:rPr lang="en-US" sz="2400" dirty="0" err="1">
                <a:latin typeface="Arial Narrow" pitchFamily="34" charset="0"/>
              </a:rPr>
              <a:t>Exo</a:t>
            </a:r>
            <a:r>
              <a:rPr lang="en-US" sz="2400" dirty="0">
                <a:latin typeface="Arial Narrow" pitchFamily="34" charset="0"/>
              </a:rPr>
              <a:t>. 4:16; 7:1)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38471"/>
            <a:ext cx="7620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>
                <a:latin typeface="Times New Roman" pitchFamily="18" charset="0"/>
                <a:cs typeface="Times New Roman" pitchFamily="18" charset="0"/>
              </a:rPr>
              <a:t>Exo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. 7:1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 the LORD said to Moses: "See, I have made you as God to Pharaoh, and Aaron your brother shall be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your prophet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971800"/>
            <a:ext cx="7620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>
                <a:latin typeface="Times New Roman" pitchFamily="18" charset="0"/>
                <a:cs typeface="Times New Roman" pitchFamily="18" charset="0"/>
              </a:rPr>
              <a:t>Exo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. 4:16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 he shall be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your spokesman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the people. And he himself shall be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as a mouth for you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and you shall be to him as God.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191000" y="3810000"/>
            <a:ext cx="2209800" cy="14478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5334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Prophet</a:t>
            </a:r>
            <a:r>
              <a:rPr lang="en-US" sz="2400" dirty="0">
                <a:latin typeface="Arial Narrow" pitchFamily="34" charset="0"/>
              </a:rPr>
              <a:t>: (</a:t>
            </a:r>
            <a:r>
              <a:rPr lang="en-US" sz="2400" dirty="0" err="1">
                <a:latin typeface="Arial Narrow" pitchFamily="34" charset="0"/>
              </a:rPr>
              <a:t>Nabhi</a:t>
            </a:r>
            <a:r>
              <a:rPr lang="en-US" sz="2400" dirty="0">
                <a:latin typeface="Arial Narrow" pitchFamily="34" charset="0"/>
              </a:rPr>
              <a:t> #5030)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 spokesman – mouth for God (</a:t>
            </a:r>
            <a:r>
              <a:rPr lang="en-US" sz="2400" dirty="0" err="1">
                <a:latin typeface="Arial Narrow" pitchFamily="34" charset="0"/>
              </a:rPr>
              <a:t>Exo</a:t>
            </a:r>
            <a:r>
              <a:rPr lang="en-US" sz="2400" dirty="0">
                <a:latin typeface="Arial Narrow" pitchFamily="34" charset="0"/>
              </a:rPr>
              <a:t>. 4:16; 7:1)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Pro (in place of  or before) – </a:t>
            </a:r>
            <a:r>
              <a:rPr lang="en-US" sz="2400" dirty="0" err="1">
                <a:latin typeface="Arial Narrow" pitchFamily="34" charset="0"/>
              </a:rPr>
              <a:t>phetes</a:t>
            </a:r>
            <a:r>
              <a:rPr lang="en-US" sz="2400" dirty="0">
                <a:latin typeface="Arial Narrow" pitchFamily="34" charset="0"/>
              </a:rPr>
              <a:t> (speaker)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To speak in the place of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Spokesman for God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5334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Prophet</a:t>
            </a:r>
            <a:r>
              <a:rPr lang="en-US" sz="2400" dirty="0">
                <a:latin typeface="Arial Narrow" pitchFamily="34" charset="0"/>
              </a:rPr>
              <a:t>: (</a:t>
            </a:r>
            <a:r>
              <a:rPr lang="en-US" sz="2400" dirty="0" err="1">
                <a:latin typeface="Arial Narrow" pitchFamily="34" charset="0"/>
              </a:rPr>
              <a:t>Nabhi</a:t>
            </a:r>
            <a:r>
              <a:rPr lang="en-US" sz="2400" dirty="0">
                <a:latin typeface="Arial Narrow" pitchFamily="34" charset="0"/>
              </a:rPr>
              <a:t> #5030)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Seer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(</a:t>
            </a:r>
            <a:r>
              <a:rPr lang="en-US" sz="2400" dirty="0" err="1">
                <a:latin typeface="Arial Narrow" pitchFamily="34" charset="0"/>
              </a:rPr>
              <a:t>Ro’eh</a:t>
            </a:r>
            <a:r>
              <a:rPr lang="en-US" sz="2400" dirty="0">
                <a:latin typeface="Arial Narrow" pitchFamily="34" charset="0"/>
              </a:rPr>
              <a:t> #7203)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Means “to see”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Word that Isaiah “saw” (Isa. 2:1)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Samuel was a “seer” (1 Sam. 9:9)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Amos was a “seer” (Amos 7:12)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(</a:t>
            </a:r>
            <a:r>
              <a:rPr lang="en-US" sz="2400" dirty="0" err="1">
                <a:latin typeface="Arial Narrow" pitchFamily="34" charset="0"/>
              </a:rPr>
              <a:t>Chozeh</a:t>
            </a:r>
            <a:r>
              <a:rPr lang="en-US" sz="2400" dirty="0">
                <a:latin typeface="Arial Narrow" pitchFamily="34" charset="0"/>
              </a:rPr>
              <a:t> #2374)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One with a “vision” (i.e.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Used of prophet of Gad (2 Sam. 24:11)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76400"/>
            <a:ext cx="8077200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2 Kings 17:13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Yet the LORD testified against Israel and against Judah, by all of His 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prophets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every 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seer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saying, "Turn from your evil ways, and keep My commandments and My statutes, according to all the law which I commanded your fathers, and which I sent to you by My servants the prophets."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Terms Used Interchangeably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718370"/>
            <a:ext cx="8077200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1 Chron. 29:29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Now the acts of King David, first and last, indeed they are written in the book of Samuel the 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seer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ro’ech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#7200), in the book of Nathan the 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prophet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nabhi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# 5030), and in the book of Gad the 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seer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chozeh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#2374)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Terms Used Interchangeably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5334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Prophet</a:t>
            </a:r>
            <a:r>
              <a:rPr lang="en-US" sz="2400" dirty="0">
                <a:latin typeface="Arial Narrow" pitchFamily="34" charset="0"/>
              </a:rPr>
              <a:t>: (</a:t>
            </a:r>
            <a:r>
              <a:rPr lang="en-US" sz="2400" dirty="0" err="1">
                <a:latin typeface="Arial Narrow" pitchFamily="34" charset="0"/>
              </a:rPr>
              <a:t>Nabhi</a:t>
            </a:r>
            <a:r>
              <a:rPr lang="en-US" sz="2400" dirty="0">
                <a:latin typeface="Arial Narrow" pitchFamily="34" charset="0"/>
              </a:rPr>
              <a:t> #5030)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Seer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Watchman</a:t>
            </a:r>
            <a:r>
              <a:rPr lang="en-US" sz="2400" dirty="0">
                <a:latin typeface="Arial Narrow" pitchFamily="34" charset="0"/>
              </a:rPr>
              <a:t> (Ezek. 3:17)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Man of God</a:t>
            </a:r>
            <a:r>
              <a:rPr lang="en-US" sz="2400" dirty="0">
                <a:latin typeface="Arial Narrow" pitchFamily="34" charset="0"/>
              </a:rPr>
              <a:t> (1 Kings 17:18)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3363" y="53876"/>
            <a:ext cx="4225837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72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09600" y="24384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6" name="Bevel 5"/>
          <p:cNvSpPr/>
          <p:nvPr/>
        </p:nvSpPr>
        <p:spPr>
          <a:xfrm>
            <a:off x="609600" y="32766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Foretell the future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Not merely a forecast or prediction – but details 100’s of yrs before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Rise &amp; fall of specific nations (Isa. 5-8; 13-ff)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Specific leaders foretold (Isa. 44:28 – Cyrus)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Captivity would be 70 years (Jer.25:11-12; 29:10)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Messiah</a:t>
            </a:r>
            <a:endParaRPr lang="en-US" sz="2400" i="1" dirty="0"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itchFamily="34" charset="0"/>
              </a:rPr>
              <a:t>Born of Virgin (Isa. 7:14)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itchFamily="34" charset="0"/>
              </a:rPr>
              <a:t>Born in Bethlehem (Micah 5:2)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itchFamily="34" charset="0"/>
              </a:rPr>
              <a:t>Sold for 30 pieces of silver (Zech 11:12-13)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itchFamily="34" charset="0"/>
              </a:rPr>
              <a:t>Ride into Jerusalem upon donkey (Zech. 9:9)</a:t>
            </a:r>
          </a:p>
        </p:txBody>
      </p:sp>
      <p:sp>
        <p:nvSpPr>
          <p:cNvPr id="4" name="Oval 3"/>
          <p:cNvSpPr/>
          <p:nvPr/>
        </p:nvSpPr>
        <p:spPr>
          <a:xfrm>
            <a:off x="2971800" y="5715000"/>
            <a:ext cx="35814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 +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Foretell the future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Primary Function: Call People to Obedience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Isa. 5 – Rebuke of Judah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Isa. 22 – Condemnation of Jerusalem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Isa. 28-35 – Woes against the people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Jer. 1:7, 17- Jeremiah to speak words to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Jer. 2 – Rebuke of Judah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Jer. 3 – Call to repentance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Ezek. 3:4 – Speak words to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Ezek. 4-7 – Disobedient nation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scan002.bmp"/>
          <p:cNvPicPr>
            <a:picLocks noChangeAspect="1"/>
          </p:cNvPicPr>
          <p:nvPr/>
        </p:nvPicPr>
        <p:blipFill>
          <a:blip r:embed="rId2"/>
          <a:srcRect b="3590"/>
          <a:stretch>
            <a:fillRect/>
          </a:stretch>
        </p:blipFill>
        <p:spPr bwMode="auto">
          <a:xfrm>
            <a:off x="0" y="762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can003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2D7A558-0187-4989-9837-EFF17EEC6D16}"/>
              </a:ext>
            </a:extLst>
          </p:cNvPr>
          <p:cNvSpPr/>
          <p:nvPr/>
        </p:nvSpPr>
        <p:spPr>
          <a:xfrm>
            <a:off x="4343400" y="4038600"/>
            <a:ext cx="914400" cy="457200"/>
          </a:xfrm>
          <a:custGeom>
            <a:avLst/>
            <a:gdLst>
              <a:gd name="connsiteX0" fmla="*/ 0 w 914400"/>
              <a:gd name="connsiteY0" fmla="*/ 228600 h 457200"/>
              <a:gd name="connsiteX1" fmla="*/ 457200 w 914400"/>
              <a:gd name="connsiteY1" fmla="*/ 0 h 457200"/>
              <a:gd name="connsiteX2" fmla="*/ 914400 w 914400"/>
              <a:gd name="connsiteY2" fmla="*/ 228600 h 457200"/>
              <a:gd name="connsiteX3" fmla="*/ 457200 w 914400"/>
              <a:gd name="connsiteY3" fmla="*/ 457200 h 457200"/>
              <a:gd name="connsiteX4" fmla="*/ 0 w 9144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457200" extrusionOk="0">
                <a:moveTo>
                  <a:pt x="0" y="228600"/>
                </a:moveTo>
                <a:cubicBezTo>
                  <a:pt x="1154" y="93670"/>
                  <a:pt x="245771" y="33088"/>
                  <a:pt x="457200" y="0"/>
                </a:cubicBezTo>
                <a:cubicBezTo>
                  <a:pt x="683566" y="-9883"/>
                  <a:pt x="919796" y="83428"/>
                  <a:pt x="914400" y="228600"/>
                </a:cubicBezTo>
                <a:cubicBezTo>
                  <a:pt x="945602" y="334228"/>
                  <a:pt x="684867" y="520490"/>
                  <a:pt x="457200" y="457200"/>
                </a:cubicBezTo>
                <a:cubicBezTo>
                  <a:pt x="203905" y="459796"/>
                  <a:pt x="12562" y="343803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426649898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scan002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2C04D48-0942-4C17-A662-AC0BE41552D8}"/>
              </a:ext>
            </a:extLst>
          </p:cNvPr>
          <p:cNvSpPr/>
          <p:nvPr/>
        </p:nvSpPr>
        <p:spPr>
          <a:xfrm>
            <a:off x="3429000" y="3733800"/>
            <a:ext cx="1143000" cy="457200"/>
          </a:xfrm>
          <a:custGeom>
            <a:avLst/>
            <a:gdLst>
              <a:gd name="connsiteX0" fmla="*/ 0 w 1143000"/>
              <a:gd name="connsiteY0" fmla="*/ 228600 h 457200"/>
              <a:gd name="connsiteX1" fmla="*/ 571500 w 1143000"/>
              <a:gd name="connsiteY1" fmla="*/ 0 h 457200"/>
              <a:gd name="connsiteX2" fmla="*/ 1143000 w 1143000"/>
              <a:gd name="connsiteY2" fmla="*/ 228600 h 457200"/>
              <a:gd name="connsiteX3" fmla="*/ 571500 w 1143000"/>
              <a:gd name="connsiteY3" fmla="*/ 457200 h 457200"/>
              <a:gd name="connsiteX4" fmla="*/ 0 w 11430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457200" extrusionOk="0">
                <a:moveTo>
                  <a:pt x="0" y="228600"/>
                </a:moveTo>
                <a:cubicBezTo>
                  <a:pt x="7920" y="42774"/>
                  <a:pt x="279081" y="18698"/>
                  <a:pt x="571500" y="0"/>
                </a:cubicBezTo>
                <a:cubicBezTo>
                  <a:pt x="860992" y="-9883"/>
                  <a:pt x="1148396" y="83428"/>
                  <a:pt x="1143000" y="228600"/>
                </a:cubicBezTo>
                <a:cubicBezTo>
                  <a:pt x="1162622" y="341882"/>
                  <a:pt x="883061" y="467571"/>
                  <a:pt x="571500" y="457200"/>
                </a:cubicBezTo>
                <a:cubicBezTo>
                  <a:pt x="255079" y="459796"/>
                  <a:pt x="12562" y="343803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426649898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4763CAD-C8A0-4806-9575-47B4212AE3E2}"/>
              </a:ext>
            </a:extLst>
          </p:cNvPr>
          <p:cNvSpPr/>
          <p:nvPr/>
        </p:nvSpPr>
        <p:spPr>
          <a:xfrm>
            <a:off x="6477000" y="4495800"/>
            <a:ext cx="1143000" cy="762000"/>
          </a:xfrm>
          <a:custGeom>
            <a:avLst/>
            <a:gdLst>
              <a:gd name="connsiteX0" fmla="*/ 0 w 1143000"/>
              <a:gd name="connsiteY0" fmla="*/ 381000 h 762000"/>
              <a:gd name="connsiteX1" fmla="*/ 571500 w 1143000"/>
              <a:gd name="connsiteY1" fmla="*/ 0 h 762000"/>
              <a:gd name="connsiteX2" fmla="*/ 1143000 w 1143000"/>
              <a:gd name="connsiteY2" fmla="*/ 381000 h 762000"/>
              <a:gd name="connsiteX3" fmla="*/ 571500 w 1143000"/>
              <a:gd name="connsiteY3" fmla="*/ 762000 h 762000"/>
              <a:gd name="connsiteX4" fmla="*/ 0 w 1143000"/>
              <a:gd name="connsiteY4" fmla="*/ 381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762000" extrusionOk="0">
                <a:moveTo>
                  <a:pt x="0" y="381000"/>
                </a:moveTo>
                <a:cubicBezTo>
                  <a:pt x="10822" y="89178"/>
                  <a:pt x="302239" y="37353"/>
                  <a:pt x="571500" y="0"/>
                </a:cubicBezTo>
                <a:cubicBezTo>
                  <a:pt x="845287" y="-15821"/>
                  <a:pt x="1146794" y="157278"/>
                  <a:pt x="1143000" y="381000"/>
                </a:cubicBezTo>
                <a:cubicBezTo>
                  <a:pt x="1162687" y="578407"/>
                  <a:pt x="866783" y="813848"/>
                  <a:pt x="571500" y="762000"/>
                </a:cubicBezTo>
                <a:cubicBezTo>
                  <a:pt x="241142" y="810367"/>
                  <a:pt x="38625" y="557447"/>
                  <a:pt x="0" y="3810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426649898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3363" y="53876"/>
            <a:ext cx="4225837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72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09600" y="24384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6" name="Bevel 5"/>
          <p:cNvSpPr/>
          <p:nvPr/>
        </p:nvSpPr>
        <p:spPr>
          <a:xfrm>
            <a:off x="609600" y="32766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  <p:sp>
        <p:nvSpPr>
          <p:cNvPr id="7" name="Bevel 6"/>
          <p:cNvSpPr/>
          <p:nvPr/>
        </p:nvSpPr>
        <p:spPr>
          <a:xfrm>
            <a:off x="609600" y="411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Schools of the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5334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Schools of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Common idea: school trained men to be prophets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“School of prophets” never used in Bible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References to what seems to be “school of the prophets”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2 Kings 4:38 – “sons of the prophets”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2 Kings 5:22 – “sons of the prophets”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2 Kings 6:1-7 – “sons of the prophets” dwell with prophet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1 Sam. 10:9-12 – company of prophets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1 Sam. 19:18-23 – Group of prophets - prophesying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4953000"/>
            <a:ext cx="8839200" cy="95410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i="1" dirty="0"/>
              <a:t> May have been groups come and learn from prophets</a:t>
            </a:r>
          </a:p>
          <a:p>
            <a:pPr>
              <a:buFont typeface="Wingdings" pitchFamily="2" charset="2"/>
              <a:buChar char="ü"/>
            </a:pPr>
            <a:r>
              <a:rPr lang="en-US" sz="2800" i="1" dirty="0"/>
              <a:t> They may have gone forth and taught what they learned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5334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Schools of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Common idea: school trained men to be prophets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“School of prophets” never used in Bible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References to what seems to be “school of the prophets”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No evidence of a school – trained men to be prophets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Any who were taught would not have been inspired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God called, chose prophets (i.e. Isa. 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3363" y="53876"/>
            <a:ext cx="4225837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72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09600" y="24384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6" name="Bevel 5"/>
          <p:cNvSpPr/>
          <p:nvPr/>
        </p:nvSpPr>
        <p:spPr>
          <a:xfrm>
            <a:off x="609600" y="32766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  <p:sp>
        <p:nvSpPr>
          <p:cNvPr id="7" name="Bevel 6"/>
          <p:cNvSpPr/>
          <p:nvPr/>
        </p:nvSpPr>
        <p:spPr>
          <a:xfrm>
            <a:off x="609600" y="411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Schools of the Prophets</a:t>
            </a:r>
          </a:p>
        </p:txBody>
      </p:sp>
      <p:sp>
        <p:nvSpPr>
          <p:cNvPr id="8" name="Bevel 7"/>
          <p:cNvSpPr/>
          <p:nvPr/>
        </p:nvSpPr>
        <p:spPr>
          <a:xfrm>
            <a:off x="609600" y="49530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arrangement in the text</a:t>
            </a:r>
            <a:endParaRPr lang="en-US" sz="2400" dirty="0"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0"/>
            <a:ext cx="5743575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6019800" y="3962400"/>
            <a:ext cx="914400" cy="762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EAEAEA"/>
              </a:solidFill>
              <a:latin typeface="Tahom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 rtl="0">
              <a:buFont typeface="+mj-lt"/>
              <a:buAutoNum type="romanUcPeriod" startAt="4"/>
            </a:pPr>
            <a:r>
              <a:rPr lang="en-US" sz="2800" b="1" kern="1200" dirty="0">
                <a:solidFill>
                  <a:prstClr val="black"/>
                </a:solidFill>
                <a:latin typeface="Berylium" pitchFamily="2" charset="0"/>
                <a:ea typeface="+mn-ea"/>
                <a:cs typeface="+mn-cs"/>
              </a:rPr>
              <a:t>Classifying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Tx/>
              <a:buAutoNum type="alphaUcPeriod"/>
            </a:pPr>
            <a:r>
              <a:rPr lang="en-US" sz="2400" b="1" u="sng" kern="1200" dirty="0">
                <a:solidFill>
                  <a:prstClr val="black"/>
                </a:solidFill>
                <a:latin typeface="Arial Narrow" pitchFamily="34" charset="0"/>
                <a:ea typeface="+mn-ea"/>
                <a:cs typeface="+mn-cs"/>
              </a:rPr>
              <a:t>By arrangement in the text</a:t>
            </a:r>
            <a:endParaRPr lang="en-US" sz="24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Major prophets (Larger in size) – 5 books</a:t>
            </a:r>
            <a:endParaRPr lang="en-US" sz="24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Minor prophets (Smaller in size) – 12 books</a:t>
            </a:r>
            <a:endParaRPr lang="en-US" sz="2400" kern="1200" dirty="0">
              <a:solidFill>
                <a:prstClr val="black"/>
              </a:solidFill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4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 l="23881" t="30307" r="3545" b="50526"/>
          <a:stretch>
            <a:fillRect/>
          </a:stretch>
        </p:blipFill>
        <p:spPr bwMode="auto">
          <a:xfrm>
            <a:off x="1219200" y="2971800"/>
            <a:ext cx="6867809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2FBA5E-208E-4556-ABEC-7F0F52A79794}"/>
              </a:ext>
            </a:extLst>
          </p:cNvPr>
          <p:cNvSpPr/>
          <p:nvPr/>
        </p:nvSpPr>
        <p:spPr>
          <a:xfrm>
            <a:off x="1524000" y="3505200"/>
            <a:ext cx="2286000" cy="1752600"/>
          </a:xfrm>
          <a:prstGeom prst="roundRect">
            <a:avLst>
              <a:gd name="adj" fmla="val 5628"/>
            </a:avLst>
          </a:prstGeom>
          <a:solidFill>
            <a:srgbClr val="FFFF00">
              <a:alpha val="4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arrangement in the text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chronology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Pre-Exile Prophets (Isaiah, Hosea, Micah, etc..)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Exile Prophets (Daniel, Ezekiel)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Post-Exile Prophets (Haggai, Zechariah, Malachi)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arrangement in the text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chronology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Recipient / Nation to whom preached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solidFill>
                  <a:srgbClr val="0000FF"/>
                </a:solidFill>
                <a:latin typeface="Arial Narrow" pitchFamily="34" charset="0"/>
              </a:rPr>
              <a:t>Israel (north)</a:t>
            </a:r>
            <a:r>
              <a:rPr lang="en-US" sz="2400" b="1" dirty="0">
                <a:solidFill>
                  <a:srgbClr val="6600FF"/>
                </a:solidFill>
                <a:latin typeface="Arial Narrow" pitchFamily="34" charset="0"/>
              </a:rPr>
              <a:t> </a:t>
            </a:r>
            <a:r>
              <a:rPr lang="en-US" sz="2400" dirty="0">
                <a:latin typeface="Arial Narrow" pitchFamily="34" charset="0"/>
              </a:rPr>
              <a:t>– Hosea, Amos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solidFill>
                  <a:srgbClr val="0000FF"/>
                </a:solidFill>
                <a:latin typeface="Arial Narrow" pitchFamily="34" charset="0"/>
              </a:rPr>
              <a:t>Judah (south) </a:t>
            </a:r>
            <a:r>
              <a:rPr lang="en-US" sz="2400" dirty="0">
                <a:latin typeface="Arial Narrow" pitchFamily="34" charset="0"/>
              </a:rPr>
              <a:t>– Joel, Isaiah, Micah, Zeph., Jeremiah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Exiles – Ezekiel, Daniel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Remnant – returned – Haggai, Zech. Mal.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609600" y="30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arrangement in the text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chronology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Recipient / Nation to whom preached</a:t>
            </a:r>
          </a:p>
          <a:p>
            <a:pPr marL="457200" indent="-457200">
              <a:buAutoNum type="alphaUcPeriod"/>
            </a:pPr>
            <a:r>
              <a:rPr lang="en-US" sz="2400" b="1" u="sng" dirty="0">
                <a:latin typeface="Arial Narrow" pitchFamily="34" charset="0"/>
              </a:rPr>
              <a:t>By Dominant Empire at time</a:t>
            </a:r>
            <a:endParaRPr lang="en-US" sz="2400" dirty="0">
              <a:latin typeface="Arial Narrow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Assyria period: Obadiah, Joel, Jonah, Hosea, Amos, Isaiah, Micah, Nahum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Babylonian period: </a:t>
            </a:r>
            <a:r>
              <a:rPr lang="en-US" sz="2400" dirty="0" err="1">
                <a:latin typeface="Arial Narrow" pitchFamily="34" charset="0"/>
              </a:rPr>
              <a:t>Zeph</a:t>
            </a:r>
            <a:r>
              <a:rPr lang="en-US" sz="2400" dirty="0">
                <a:latin typeface="Arial Narrow" pitchFamily="34" charset="0"/>
              </a:rPr>
              <a:t>, Jeremiah, Hab., Daniel, Ezekiel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Persian period: Haggai, Zech, Malachi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3363" y="53876"/>
            <a:ext cx="4225837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72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09600" y="24384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6" name="Bevel 5"/>
          <p:cNvSpPr/>
          <p:nvPr/>
        </p:nvSpPr>
        <p:spPr>
          <a:xfrm>
            <a:off x="609600" y="32766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  <p:sp>
        <p:nvSpPr>
          <p:cNvPr id="7" name="Bevel 6"/>
          <p:cNvSpPr/>
          <p:nvPr/>
        </p:nvSpPr>
        <p:spPr>
          <a:xfrm>
            <a:off x="609600" y="411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Schools of the Prophets</a:t>
            </a:r>
          </a:p>
        </p:txBody>
      </p:sp>
      <p:sp>
        <p:nvSpPr>
          <p:cNvPr id="8" name="Bevel 7"/>
          <p:cNvSpPr/>
          <p:nvPr/>
        </p:nvSpPr>
        <p:spPr>
          <a:xfrm>
            <a:off x="609600" y="49530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  <p:sp>
        <p:nvSpPr>
          <p:cNvPr id="9" name="Bevel 8"/>
          <p:cNvSpPr/>
          <p:nvPr/>
        </p:nvSpPr>
        <p:spPr>
          <a:xfrm>
            <a:off x="609600" y="57912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Dating the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" y="76200"/>
          <a:ext cx="9067800" cy="6736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2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Prophet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Nation</a:t>
                      </a:r>
                      <a:r>
                        <a:rPr lang="en-US" sz="2000" baseline="0" dirty="0"/>
                        <a:t> Prophesied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Obadiah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846 (586) BC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837-800</a:t>
                      </a:r>
                      <a:r>
                        <a:rPr lang="en-US" sz="2000" baseline="0" dirty="0"/>
                        <a:t> BC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Jonah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Nineveh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825-782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Israel (North)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810-785 (760)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Hosea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Israel (North)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782-725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Isaiah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739-690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Micah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735-700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Nahum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 Nineveh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663-612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Zepheniah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630-625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Jeremiah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625-586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Habakkuk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Judah (South)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612-606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Daniel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Babylon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606-534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Ezekiel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Exiles in Babylon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597-586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Haggai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Remnant</a:t>
                      </a:r>
                      <a:r>
                        <a:rPr lang="en-US" sz="2000" baseline="0" dirty="0"/>
                        <a:t> Returned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520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Zechariah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Remnant Returned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520-518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Malachi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Remnant Returned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445-432 BC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3A4C5000-4D5F-4525-8506-F0B1EBDDD808}"/>
              </a:ext>
            </a:extLst>
          </p:cNvPr>
          <p:cNvSpPr/>
          <p:nvPr/>
        </p:nvSpPr>
        <p:spPr>
          <a:xfrm>
            <a:off x="1066800" y="2438400"/>
            <a:ext cx="1143000" cy="457200"/>
          </a:xfrm>
          <a:prstGeom prst="ellipse">
            <a:avLst/>
          </a:prstGeom>
          <a:solidFill>
            <a:srgbClr val="FFFF00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E5328BC-16CB-4256-AE28-F64E68BED9AC}"/>
              </a:ext>
            </a:extLst>
          </p:cNvPr>
          <p:cNvSpPr/>
          <p:nvPr/>
        </p:nvSpPr>
        <p:spPr>
          <a:xfrm>
            <a:off x="990600" y="4038600"/>
            <a:ext cx="1143000" cy="457200"/>
          </a:xfrm>
          <a:prstGeom prst="ellipse">
            <a:avLst/>
          </a:prstGeom>
          <a:solidFill>
            <a:srgbClr val="FFFF00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6CDB2F-327F-422E-888C-B9820BCF8158}"/>
              </a:ext>
            </a:extLst>
          </p:cNvPr>
          <p:cNvSpPr/>
          <p:nvPr/>
        </p:nvSpPr>
        <p:spPr>
          <a:xfrm>
            <a:off x="990600" y="4800600"/>
            <a:ext cx="1143000" cy="457200"/>
          </a:xfrm>
          <a:prstGeom prst="ellipse">
            <a:avLst/>
          </a:prstGeom>
          <a:solidFill>
            <a:srgbClr val="FFFF00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B85257-56BA-4A81-8F3A-ED6D17560B33}"/>
              </a:ext>
            </a:extLst>
          </p:cNvPr>
          <p:cNvSpPr/>
          <p:nvPr/>
        </p:nvSpPr>
        <p:spPr>
          <a:xfrm>
            <a:off x="1023257" y="5244738"/>
            <a:ext cx="1143000" cy="457200"/>
          </a:xfrm>
          <a:prstGeom prst="ellipse">
            <a:avLst/>
          </a:prstGeom>
          <a:solidFill>
            <a:srgbClr val="FFFF00">
              <a:alpha val="4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3363" y="53876"/>
            <a:ext cx="4225837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My Servants</a:t>
            </a:r>
          </a:p>
          <a:p>
            <a:pPr algn="ctr"/>
            <a:r>
              <a:rPr lang="en-US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Brush Script MT" pitchFamily="66" charset="0"/>
              </a:rPr>
              <a:t>The Prophets</a:t>
            </a:r>
            <a:endParaRPr lang="en-US" sz="72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Brush Script MT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609600" y="24384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Terms Used for the Prophets</a:t>
            </a:r>
          </a:p>
        </p:txBody>
      </p:sp>
      <p:sp>
        <p:nvSpPr>
          <p:cNvPr id="6" name="Bevel 5"/>
          <p:cNvSpPr/>
          <p:nvPr/>
        </p:nvSpPr>
        <p:spPr>
          <a:xfrm>
            <a:off x="609600" y="32766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Work of the Prophets   </a:t>
            </a:r>
          </a:p>
        </p:txBody>
      </p:sp>
      <p:sp>
        <p:nvSpPr>
          <p:cNvPr id="7" name="Bevel 6"/>
          <p:cNvSpPr/>
          <p:nvPr/>
        </p:nvSpPr>
        <p:spPr>
          <a:xfrm>
            <a:off x="609600" y="41148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Schools of the Prophets</a:t>
            </a:r>
          </a:p>
        </p:txBody>
      </p:sp>
      <p:sp>
        <p:nvSpPr>
          <p:cNvPr id="8" name="Bevel 7"/>
          <p:cNvSpPr/>
          <p:nvPr/>
        </p:nvSpPr>
        <p:spPr>
          <a:xfrm>
            <a:off x="609600" y="49530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Classifying the Prophets</a:t>
            </a:r>
          </a:p>
        </p:txBody>
      </p:sp>
      <p:sp>
        <p:nvSpPr>
          <p:cNvPr id="9" name="Bevel 8"/>
          <p:cNvSpPr/>
          <p:nvPr/>
        </p:nvSpPr>
        <p:spPr>
          <a:xfrm>
            <a:off x="609600" y="5791200"/>
            <a:ext cx="8001000" cy="762000"/>
          </a:xfrm>
          <a:prstGeom prst="bevel">
            <a:avLst/>
          </a:prstGeom>
          <a:solidFill>
            <a:srgbClr val="FFFFFF">
              <a:alpha val="72941"/>
            </a:srgb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2800" b="1" dirty="0">
                <a:solidFill>
                  <a:schemeClr val="tx1"/>
                </a:solidFill>
                <a:latin typeface="Berylium" pitchFamily="2" charset="0"/>
              </a:rPr>
              <a:t>Dating the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057400"/>
            <a:ext cx="8229600" cy="685800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w Cen MT Condensed Extra Bold" pitchFamily="34" charset="0"/>
              </a:rPr>
              <a:t>Prevailing Conditions (Political / Spiritual)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3200400"/>
            <a:ext cx="8229600" cy="685800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w Cen MT Condensed Extra Bold" pitchFamily="34" charset="0"/>
              </a:rPr>
              <a:t>God &amp; Nations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4343400"/>
            <a:ext cx="8229600" cy="685800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w Cen MT Condensed Extra Bold" pitchFamily="34" charset="0"/>
              </a:rPr>
              <a:t>Messianic Hope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>
                <a:solidFill>
                  <a:schemeClr val="bg1"/>
                </a:solidFill>
                <a:latin typeface="Tw Cen MT Condensed Extra Bold" pitchFamily="34" charset="0"/>
              </a:rPr>
              <a:t>Things to Watch For in the Prophets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1570</Words>
  <Application>Microsoft Office PowerPoint</Application>
  <PresentationFormat>On-screen Show (4:3)</PresentationFormat>
  <Paragraphs>227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33</vt:i4>
      </vt:variant>
    </vt:vector>
  </HeadingPairs>
  <TitlesOfParts>
    <vt:vector size="53" baseType="lpstr">
      <vt:lpstr>Arial</vt:lpstr>
      <vt:lpstr>Arial Narrow</vt:lpstr>
      <vt:lpstr>Berylium</vt:lpstr>
      <vt:lpstr>Brush Script MT</vt:lpstr>
      <vt:lpstr>Calibri</vt:lpstr>
      <vt:lpstr>Calibri Light</vt:lpstr>
      <vt:lpstr>Tahoma</vt:lpstr>
      <vt:lpstr>Times New Roman</vt:lpstr>
      <vt:lpstr>Tw Cen MT Condensed Extra Bold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7_Office Theme</vt:lpstr>
      <vt:lpstr>8_Office Theme</vt:lpstr>
      <vt:lpstr>6_Office Theme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Donnie V. Rader</cp:lastModifiedBy>
  <cp:revision>46</cp:revision>
  <dcterms:created xsi:type="dcterms:W3CDTF">2009-01-23T04:23:54Z</dcterms:created>
  <dcterms:modified xsi:type="dcterms:W3CDTF">2020-01-19T22:32:35Z</dcterms:modified>
</cp:coreProperties>
</file>