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4200" r:id="rId8"/>
    <p:sldMasterId id="2147484236" r:id="rId9"/>
    <p:sldMasterId id="2147484272" r:id="rId10"/>
    <p:sldMasterId id="2147484320" r:id="rId11"/>
    <p:sldMasterId id="2147484332" r:id="rId12"/>
    <p:sldMasterId id="2147484344" r:id="rId13"/>
    <p:sldMasterId id="2147484356" r:id="rId14"/>
    <p:sldMasterId id="2147484368" r:id="rId15"/>
    <p:sldMasterId id="2147484380" r:id="rId16"/>
  </p:sldMasterIdLst>
  <p:notesMasterIdLst>
    <p:notesMasterId r:id="rId54"/>
  </p:notesMasterIdLst>
  <p:sldIdLst>
    <p:sldId id="263" r:id="rId17"/>
    <p:sldId id="398" r:id="rId18"/>
    <p:sldId id="711" r:id="rId19"/>
    <p:sldId id="267" r:id="rId20"/>
    <p:sldId id="712" r:id="rId21"/>
    <p:sldId id="506" r:id="rId22"/>
    <p:sldId id="508" r:id="rId23"/>
    <p:sldId id="507" r:id="rId24"/>
    <p:sldId id="509" r:id="rId25"/>
    <p:sldId id="498" r:id="rId26"/>
    <p:sldId id="499" r:id="rId27"/>
    <p:sldId id="500" r:id="rId28"/>
    <p:sldId id="261" r:id="rId29"/>
    <p:sldId id="376" r:id="rId30"/>
    <p:sldId id="502" r:id="rId31"/>
    <p:sldId id="525" r:id="rId32"/>
    <p:sldId id="524" r:id="rId33"/>
    <p:sldId id="526" r:id="rId34"/>
    <p:sldId id="503" r:id="rId35"/>
    <p:sldId id="504" r:id="rId36"/>
    <p:sldId id="510" r:id="rId37"/>
    <p:sldId id="511" r:id="rId38"/>
    <p:sldId id="512" r:id="rId39"/>
    <p:sldId id="513" r:id="rId40"/>
    <p:sldId id="514" r:id="rId41"/>
    <p:sldId id="515" r:id="rId42"/>
    <p:sldId id="517" r:id="rId43"/>
    <p:sldId id="518" r:id="rId44"/>
    <p:sldId id="519" r:id="rId45"/>
    <p:sldId id="520" r:id="rId46"/>
    <p:sldId id="521" r:id="rId47"/>
    <p:sldId id="522" r:id="rId48"/>
    <p:sldId id="523" r:id="rId49"/>
    <p:sldId id="437" r:id="rId50"/>
    <p:sldId id="482" r:id="rId51"/>
    <p:sldId id="516" r:id="rId52"/>
    <p:sldId id="444" r:id="rId53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55"/>
      <p:bold r:id="rId56"/>
      <p:italic r:id="rId57"/>
      <p:boldItalic r:id="rId58"/>
    </p:embeddedFont>
    <p:embeddedFont>
      <p:font typeface="Arial Rounded MT Bold" panose="020F0704030504030204" pitchFamily="34" charset="0"/>
      <p:regular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Calibri Light" panose="020F0302020204030204" pitchFamily="34" charset="0"/>
      <p:regular r:id="rId64"/>
      <p:italic r:id="rId65"/>
    </p:embeddedFont>
    <p:embeddedFont>
      <p:font typeface="Comic Sans MS" panose="030F0702030302020204" pitchFamily="66" charset="0"/>
      <p:regular r:id="rId66"/>
      <p:bold r:id="rId67"/>
      <p:italic r:id="rId68"/>
      <p:boldItalic r:id="rId69"/>
    </p:embeddedFont>
    <p:embeddedFont>
      <p:font typeface="Kristen ITC" panose="03050502040202030202" pitchFamily="66" charset="0"/>
      <p:regular r:id="rId70"/>
    </p:embeddedFont>
    <p:embeddedFont>
      <p:font typeface="Tahoma" panose="020B0604030504040204" pitchFamily="34" charset="0"/>
      <p:regular r:id="rId71"/>
      <p:bold r:id="rId7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44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22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font" Target="fonts/font1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4368ACC-51EA-46A1-A3AF-45977172060C}" type="datetimeFigureOut">
              <a:rPr lang="en-US" smtClean="0"/>
              <a:pPr/>
              <a:t>11/16/2019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55FCAE-5C9D-421F-979A-854EF3E7D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928A-C7DF-4438-B9CB-0948C1D41912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39F72-827D-4BFD-B4C7-082F829A8A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55DD1-7F96-43F0-BFE1-BA082431D09A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6CB00-4DB3-433F-B200-2CDC7EDE9E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40128-D0FE-4685-B666-2415BFD93F14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4E30-A040-48DA-B92B-4F39A5D4ED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742F5-564D-4AC1-9EFC-C4C8BF3F885A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A6621-D0E7-4888-8E38-872F5AC72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BF7D-2DAD-4A9F-B694-BE869C0282B5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8907-BC81-43B1-A115-5A42E34527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1CFB-7449-4068-8525-F60CEC1EAA5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A2A4-0575-4F7E-9847-1C709A32B9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BB9BF-26D7-48F5-B38C-A929F92946BE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9BFCC-97E2-4F4A-95E4-28DB00251D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EDA06-43C5-490F-8044-9F846C71B0C6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70DE4-6AA6-4C72-B403-CBC7C99C6C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CA14-79E4-4FA7-BBE5-A0799502D148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D546E-407F-4225-B4E1-3156C6A6F6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0253-B776-461D-A459-ECABB1979F71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804D-4D4F-4ED7-8F62-3F8372FC4B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17F41-9728-4542-BE11-E05C0CB2B90A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45BA0-D7B0-4D59-B5BF-2CD7A2105B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D0F27-62BF-41C4-9682-5E37894B71E8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B83F7-FD46-4E38-959E-110B263CE4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4A82F-6A97-4F9E-85CD-34D255A0D282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9CCAB-29DD-419D-BDC7-2F3B55EA99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8A1E7-ABCC-4B24-A00D-73AE08B16AC0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D5377-E679-47E9-A4BD-50917D6FF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9E1A-E058-4AD4-A9F3-914BE162D2AE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C4545-E853-443A-A167-257B4220D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F025C-BB91-4021-8A56-ED9518E0CD6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816E8-0557-457B-B075-899A311017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9357F-F868-4D99-822C-76BF0E7FAB48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C6B10-541C-482E-8B40-24747374E3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80950-7DC3-44B8-ACF3-40315E8F8D56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BE4C0-CD83-4FB9-ABDA-A85E57A6D7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0AD3F-8BF2-451E-96B3-5B969BBB6E20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36A34-5A42-4D47-BFC6-9F83726E6B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A297B-D3F9-4863-8EED-E48A0D74E8DE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B9E66-9BF6-441E-997B-E105A84ED7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C599D-ADA5-4307-91E4-6BEFEB602A75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0248D-4530-40A7-976D-D8335DCDEB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10AA-528D-46EE-BBBE-BBCEA67BA97A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83B3F-789E-49B7-BB66-119384A434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8B590-021C-4CF9-816A-4E19F72E862A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D0D34-5C6D-42D3-8E6C-2100C974FB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A3860-DA67-45AB-810E-E083FD33C784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A37AE-E2D3-46DD-BFDC-AB489CBCD4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B4105-95D2-49BA-95D5-FFFB572ACA4B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E1AE1-67AB-4FB6-BEE2-84401BB8F5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EE45A-1C54-4071-9412-AD45C03CE6CD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68A29-E458-4F37-B698-FB1AFB5A6A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F0056-62B0-4F92-B679-7B0436B3B238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85976-2B50-4EFD-9A5D-D3EE9A8B2E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985C2-8193-4D65-A0A9-B1FABD2AD7FE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0532E-DA8E-4892-AF93-7ADD36F2CB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7E0B7-D200-41F0-B4D5-82204454BA62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BE0B4-4F3C-40B1-898D-0434C6D44E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CB85F-1EFD-4F13-8401-A519EE51E854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79B69-F387-44E6-ACEB-F1DA52DBDE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384F7-3A19-499E-8263-EC10697739A1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3299-E7F0-4CCE-8136-B921CA9FE3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680B9-5DED-4F80-8EB7-17F9B0E5C46D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6B0E0-77C6-4BDB-BD6A-1B2446DF4E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AA018-247E-4DDD-84A8-1036637610D4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182DA-736C-413F-89FE-7711587C9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F467-DED0-48E6-A5A3-772DF32B0A82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73E48-DE8A-4FA9-852E-51F76445A9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8B9BC-41DF-4491-8C93-F1CD24FF104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5DF60-DC07-417D-8552-8D270902EF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A9A8F-D1DF-4D61-8D31-3C90EE8C6CA4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85484-2A5D-4420-B2DB-B9BF3319D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A972F-62BB-47E5-AE3D-906802802B8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1BA3-05B8-47C2-9C66-F5BF26F3A7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DEEC5-A234-414F-BC54-BC3413B93299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69BF2-6554-47B2-90DA-15BAA01D02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05350-AB0E-448A-88DE-ADFA937E06F9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7E0F-1A2B-481B-8F4C-70B2FE9FA7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3EF30-BF25-4691-BD4A-5530CD11B513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B554-9BA1-4B89-9CF1-88CF09092C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7F0B7-301E-487D-B005-143F822FF00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4E7FA-E7D3-418B-B7FA-B0C41F178A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FCAB2-3802-48FD-9A41-54DDD729CD24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45D66-A84F-4D92-9098-ECFA3DDE31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2944D-BD71-464D-AD09-CA2C5BC2BB1A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8FAD-D7EF-4EDA-A6E9-E6F55A833F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0FF3D-4FD4-431C-A97D-D3F934DA06C6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AF745-202F-4812-A649-A6ACC2480D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6B1CE-2C27-4F16-B5E1-24AFF2D7E7BB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36A0-DF2C-4841-91C3-3009281952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704B4-3815-4E8E-B38E-7DB48F5B8D97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41593-941F-4588-ABD3-4781E2D0E4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1FB41-853E-48C1-BE3B-9E558DE024E8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9D288-5319-4883-A263-38E213ECC7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C6C08-B135-4C97-BE53-E3698F9F5B37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C7345-D657-4FEE-85E6-6FFAEF5527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59FD6-6B21-426B-9694-1F8D1DC1705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B80D1-F267-4592-A90F-47679A93D5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7833-48AD-4BD2-BEFF-86F87DE75BB9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C85F0-3842-441B-A8B5-BFDFBBC32A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576AD-0CB2-4682-8F7A-FB6639772BF1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8195F-86B3-4DAB-B511-7FB3E44809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DBC1-0A93-4437-BB1D-CCC434A5C6FE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82595-FCA2-4660-8CBB-86CBC0E691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2E602-93C4-4029-BAD3-03041A6033A5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0DAD2-9053-4318-8E17-0097E01BE6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FFBBE-3DE6-4A05-B1FE-30F3C81F4BA1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CE7B2-ED0C-4780-8004-BE295C56B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07F15-5FE3-4483-8FF1-FF1F1C761E8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7BEC9-9D3C-4DCF-9393-196E20CA77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CE1FB35-D24B-4017-A988-A87E8D616AD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9A283-DDA7-4FF2-9D5B-CDB59E983E2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2B0BB-3D7B-4F77-A31C-3B2F8936CAB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BA5D7-12E7-416F-8D13-418DED3EABD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B7BEAA-B5BF-4BDF-822B-C2E15E9FE66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D1FC1-8F2C-4D2D-94A7-E327341903E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9D640-EFD7-42CA-986C-2810B9B9BE0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379CC-46A8-4811-88A6-8E78EE8B5FC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98E26-197F-4FDC-950A-F2E93650210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12C9EF-D6C2-4273-B6CD-5C9BBC4DF08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19768-0A7A-44B6-9015-C92D3C66368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8D059-D00E-445F-9723-B9D8831A82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1B70F-B401-412A-9EEC-93AD2167D1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BCEBF-E2CD-43FD-A48B-00EE52A19C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96D03-7071-4724-B095-78D70CE40E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32CC8-901D-4E51-9EA2-32893B3182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3980C-C51E-4B87-8BD6-DD6F8E185F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F1224-6467-4F31-B023-27D9B8EB48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9EBD1-6E12-4BA4-BA0A-61DAB39DD5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68171-E02E-4FFC-BE86-E1502470FFD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7F447-F3AA-48A3-9D36-6F36ACB685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87252-329C-413E-9877-90EC206E8C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CE1FB35-D24B-4017-A988-A87E8D616AD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9A283-DDA7-4FF2-9D5B-CDB59E983E2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2B0BB-3D7B-4F77-A31C-3B2F8936CAB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BA5D7-12E7-416F-8D13-418DED3EABD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B7BEAA-B5BF-4BDF-822B-C2E15E9FE66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D1FC1-8F2C-4D2D-94A7-E327341903E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9D640-EFD7-42CA-986C-2810B9B9BE0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379CC-46A8-4811-88A6-8E78EE8B5FC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98E26-197F-4FDC-950A-F2E93650210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12C9EF-D6C2-4273-B6CD-5C9BBC4DF08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19768-0A7A-44B6-9015-C92D3C66368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928A-C7DF-4438-B9CB-0948C1D419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39F72-827D-4BFD-B4C7-082F829A8A9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55DD1-7F96-43F0-BFE1-BA082431D09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6CB00-4DB3-433F-B200-2CDC7EDE9EC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40128-D0FE-4685-B666-2415BFD93F1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4E30-A040-48DA-B92B-4F39A5D4ED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742F5-564D-4AC1-9EFC-C4C8BF3F88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A6621-D0E7-4888-8E38-872F5AC72D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BF7D-2DAD-4A9F-B694-BE869C0282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8907-BC81-43B1-A115-5A42E345272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1CFB-7449-4068-8525-F60CEC1EAA5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A2A4-0575-4F7E-9847-1C709A32B9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BB9BF-26D7-48F5-B38C-A929F92946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9BFCC-97E2-4F4A-95E4-28DB00251DD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EDA06-43C5-490F-8044-9F846C71B0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70DE4-6AA6-4C72-B403-CBC7C99C6C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CA14-79E4-4FA7-BBE5-A0799502D1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D546E-407F-4225-B4E1-3156C6A6F6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0253-B776-461D-A459-ECABB1979F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804D-4D4F-4ED7-8F62-3F8372FC4B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17F41-9728-4542-BE11-E05C0CB2B9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45BA0-D7B0-4D59-B5BF-2CD7A2105B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4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2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6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6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7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1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5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7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8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5CFAC-032B-49AA-821F-78398F65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F3171-7F35-4462-AEF4-638164353487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055AC-5856-44DB-AE40-E3269642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0B87E-E0C5-4201-AF8F-CF56589A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510B3-221F-46B0-A487-2A20F3E9D5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74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7F21B-834B-4936-813A-05EA31BB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1B0C-E2A5-4BE3-B717-9DBDDD847EF5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9D3D7-A302-466F-9083-D5C0CAD62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4A9DF-DA2B-4636-9C41-9B801A97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04BF0-8072-481D-BD62-36B765580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05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62F0C-01E3-44C8-9ACB-0B512C1D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EE199-F193-437E-BBC0-E7F3EDCD410E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E0A9B-54AF-4940-9F27-3551958B2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0FEF1-8987-4113-B3C9-2A56E70E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6FFE2-E87E-463B-93D1-D847B17DBF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616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41D56D-9F0A-47B4-99EA-C4FB8D5C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34102-F69E-4272-A299-C4B515DE4DD9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E733DA-9762-4EE8-BCCA-AA66E42A7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DE2801-EE68-4144-AC82-AE43CE39F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256C9-EB4C-49E1-8E65-FF006B3ED0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11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6704724-EF1B-4B6D-B0B6-16DFC6A1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26FAE-37E5-47C1-AC6B-B2E450C508F3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AECA53-B50B-4290-82FF-C4F533F1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A7840A2-39A8-4EF9-96C9-35B583C4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83725-E956-4375-96EF-95500F533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436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10773D-F1E6-4343-842E-4DB3399B2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40B7-27B6-4F9E-BE87-F47EF310390A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4F7C30-479E-44FD-B534-8B94CD630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71FD93-CB62-467D-8453-C39A5258D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FF8F1-887B-4BBD-AF57-022574D0AE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008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F5EED7-F0DA-4F32-8349-67C985321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AA28-96CE-44FD-8BE5-C8BD1DFBA84E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B3C4697-79EF-4CF4-9197-3BE9B5A0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8E2941-D8F0-40C3-B480-117E0330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F3682-A94A-47DB-84AF-FBA5A9AD39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14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01D055-A752-4CD2-AE7D-DAF970F2D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4AD7-8387-4155-A534-31CCDE103F21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329B4-5530-4CD0-8043-C4B5FACE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71B04A-3EC0-401E-A185-1FEF9F6D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D06A1-C875-436D-9ED4-20FEC4B725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404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B28D08-6C5F-499F-BD10-4660CE44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D5D8E-02C6-407F-8C53-98850C53C10F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FF3CEA-6DFC-4A08-8D8E-402C66D2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F7F8A8-BE9D-43FD-959F-9C0F2BF9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BC6B-2D01-41DB-BB38-162355489A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31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EC1B9-062A-4169-B9AC-1C78B02D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15B74-CF29-4181-AE25-70B184C2C562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2CDD2-3606-48B4-81C0-697C5B07C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FF086-E91F-4ECA-8EC5-48C9A0E3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8ECE48-1CB4-4BCD-BE3B-52B232BAE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71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B2012-A5C7-45CD-BA2E-E97453AEF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CCBA-A8BE-436C-A70B-B380A797FC0B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48963-11C8-4B7E-92DE-3119A815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9C993-393C-447F-A0AC-24856C66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0C9A6-86EB-4BD7-9EB5-EA2D0E9FE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831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F6B08F-AC3A-4E03-BAB0-07613C9E5558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09F407-BB1A-48F2-B60C-C43EA06222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1" name="Group 6"/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055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56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93655F-2B74-45FB-B75E-DA87BBAA062F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0A78BB-8573-4939-97BA-84EBD686DC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rot="5400000">
            <a:off x="4495800" y="-41148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5400000">
            <a:off x="4495800" y="-38862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5400000">
            <a:off x="4495800" y="-36576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73CC1E-15B1-4AAA-BC0B-D62669CB0CC1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2D13AE-9BFC-4F6C-AFC1-11A4AA43EE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5127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28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F44D3D-3BCD-45F3-AEDC-7DB7D110666C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E3E66F-51DD-4F79-96C2-8448471549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6151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152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9493EE-5619-4400-B932-A5A8C9CE9919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E6D8D7-8915-41A3-A18F-19BDF05319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5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176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1CFD830-116A-4BB8-9493-5114B9AB8430}" type="slidenum">
              <a:rPr lang="en-US" smtClean="0">
                <a:solidFill>
                  <a:srgbClr val="FFFFFF"/>
                </a:solidFill>
                <a:latin typeface="Arial" charset="0"/>
                <a:cs typeface="+mn-cs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" charset="0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AD7A789-58B1-414B-9B95-645322494947}" type="slidenum">
              <a:rPr lang="en-US">
                <a:solidFill>
                  <a:srgbClr val="000000"/>
                </a:solidFill>
                <a:latin typeface="Arial" charset="0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1CFD830-116A-4BB8-9493-5114B9AB8430}" type="slidenum">
              <a:rPr lang="en-US" smtClean="0">
                <a:solidFill>
                  <a:srgbClr val="FFFFFF"/>
                </a:solidFill>
                <a:latin typeface="Arial" charset="0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F6B08F-AC3A-4E03-BAB0-07613C9E55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09F407-BB1A-48F2-B60C-C43EA062225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80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047EEEE-CBCE-4D9F-BEFF-2694C0D857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5019320-6E71-4E3D-9F67-733C598768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B9111-B27B-4555-8318-AF7B7EB41F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E45320-BB0C-4DC9-9E61-0D7086094D6A}" type="datetimeFigureOut">
              <a:rPr lang="en-US"/>
              <a:pPr>
                <a:defRPr/>
              </a:pPr>
              <a:t>11/16/2019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C9DF6-9FAB-46A9-A83A-3443BC862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5A25F-5A3C-4D2E-95A8-BB882CD9F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D1362A2-4E1C-4F31-B511-4781B55F3EB5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6">
            <a:extLst>
              <a:ext uri="{FF2B5EF4-FFF2-40B4-BE49-F238E27FC236}">
                <a16:creationId xmlns:a16="http://schemas.microsoft.com/office/drawing/2014/main" id="{6748CCB7-568A-4929-86B3-386F807FB0C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FACD6F-322F-4159-A082-D765D3A8B8CA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F9A3A3-B4C5-47A6-899C-97DCC5DCFE9C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6B4450-CF61-4592-869E-A899212538D2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930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jpeg"/><Relationship Id="rId11" Type="http://schemas.openxmlformats.org/officeDocument/2006/relationships/image" Target="../media/image13.jpeg"/><Relationship Id="rId5" Type="http://schemas.openxmlformats.org/officeDocument/2006/relationships/image" Target="../media/image8.jpeg"/><Relationship Id="rId10" Type="http://schemas.openxmlformats.org/officeDocument/2006/relationships/image" Target="../media/image12.jpeg"/><Relationship Id="rId4" Type="http://schemas.openxmlformats.org/officeDocument/2006/relationships/image" Target="../media/image7.jpe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1524000" y="533400"/>
            <a:ext cx="693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Arial" panose="020B0604020202020204" pitchFamily="34" charset="0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A5F45AB6-B41F-4CA4-A097-D418B0510EDA}"/>
              </a:ext>
            </a:extLst>
          </p:cNvPr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62ACB8C1-D4A9-4650-A4D5-E5085194E8F9}"/>
              </a:ext>
            </a:extLst>
          </p:cNvPr>
          <p:cNvSpPr/>
          <p:nvPr/>
        </p:nvSpPr>
        <p:spPr>
          <a:xfrm>
            <a:off x="1447800" y="4267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Apply It?</a:t>
            </a:r>
          </a:p>
        </p:txBody>
      </p:sp>
      <p:sp>
        <p:nvSpPr>
          <p:cNvPr id="9" name="Bevel 8">
            <a:extLst>
              <a:ext uri="{FF2B5EF4-FFF2-40B4-BE49-F238E27FC236}">
                <a16:creationId xmlns:a16="http://schemas.microsoft.com/office/drawing/2014/main" id="{D2876850-3AF5-47DA-A40C-B400DEFEA349}"/>
              </a:ext>
            </a:extLst>
          </p:cNvPr>
          <p:cNvSpPr/>
          <p:nvPr/>
        </p:nvSpPr>
        <p:spPr>
          <a:xfrm>
            <a:off x="1447800" y="5257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Instill It?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00F83-A225-43CA-A6E8-3BCE711255DF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75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Arial" pitchFamily="34" charset="0"/>
              </a:rPr>
              <a:t>Our Character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04F7C-4600-4DD0-8908-529EE97AE27F}"/>
              </a:ext>
            </a:extLst>
          </p:cNvPr>
          <p:cNvSpPr txBox="1"/>
          <p:nvPr/>
        </p:nvSpPr>
        <p:spPr>
          <a:xfrm>
            <a:off x="7239000" y="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Review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Humility?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0" y="914400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Arial" pitchFamily="34" charset="0"/>
              </a:rPr>
              <a:t> Humility 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Humility?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An Example of Humility 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An Example of Humility</a:t>
            </a:r>
          </a:p>
        </p:txBody>
      </p:sp>
      <p:sp>
        <p:nvSpPr>
          <p:cNvPr id="9" name="Bevel 8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The Demand for Humility 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The Demand for Humility</a:t>
            </a:r>
          </a:p>
        </p:txBody>
      </p:sp>
      <p:sp>
        <p:nvSpPr>
          <p:cNvPr id="12" name="Bevel 11"/>
          <p:cNvSpPr/>
          <p:nvPr/>
        </p:nvSpPr>
        <p:spPr>
          <a:xfrm>
            <a:off x="1447800" y="5486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The Effect of Humility </a:t>
            </a:r>
          </a:p>
        </p:txBody>
      </p:sp>
      <p:sp>
        <p:nvSpPr>
          <p:cNvPr id="13" name="Bevel 12"/>
          <p:cNvSpPr/>
          <p:nvPr/>
        </p:nvSpPr>
        <p:spPr>
          <a:xfrm>
            <a:off x="1447800" y="5486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The Effect of Humility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E5A3FE-A0D9-4A14-9BC1-27E0ECF66395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75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Arial" pitchFamily="34" charset="0"/>
              </a:rPr>
              <a:t>Our Character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4B3569-005B-46C0-9664-C70F03A64F9D}"/>
              </a:ext>
            </a:extLst>
          </p:cNvPr>
          <p:cNvSpPr txBox="1"/>
          <p:nvPr/>
        </p:nvSpPr>
        <p:spPr>
          <a:xfrm>
            <a:off x="7239000" y="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3351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838200"/>
            <a:ext cx="76962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Sincerity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sp>
        <p:nvSpPr>
          <p:cNvPr id="9" name="Bevel 8"/>
          <p:cNvSpPr/>
          <p:nvPr/>
        </p:nvSpPr>
        <p:spPr>
          <a:xfrm>
            <a:off x="1447800" y="3505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Has Trouble</a:t>
            </a:r>
          </a:p>
        </p:txBody>
      </p:sp>
      <p:sp>
        <p:nvSpPr>
          <p:cNvPr id="13" name="Bevel 12"/>
          <p:cNvSpPr/>
          <p:nvPr/>
        </p:nvSpPr>
        <p:spPr>
          <a:xfrm>
            <a:off x="1447800" y="3505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Has Trouble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724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Affects Others</a:t>
            </a:r>
          </a:p>
        </p:txBody>
      </p:sp>
      <p:sp>
        <p:nvSpPr>
          <p:cNvPr id="14" name="Bevel 13"/>
          <p:cNvSpPr/>
          <p:nvPr/>
        </p:nvSpPr>
        <p:spPr>
          <a:xfrm>
            <a:off x="1447800" y="4724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Affects Others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ADB26A-CF2C-471C-AB17-910F3C60EE55}"/>
              </a:ext>
            </a:extLst>
          </p:cNvPr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4BEF18-CD29-4C9B-8196-E27580EAE811}"/>
              </a:ext>
            </a:extLst>
          </p:cNvPr>
          <p:cNvSpPr txBox="1"/>
          <p:nvPr/>
        </p:nvSpPr>
        <p:spPr>
          <a:xfrm>
            <a:off x="7239000" y="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Review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ney Grab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bright="20000" contrast="20000"/>
          </a:blip>
          <a:stretch>
            <a:fillRect/>
          </a:stretch>
        </p:blipFill>
        <p:spPr>
          <a:xfrm>
            <a:off x="7162800" y="2819400"/>
            <a:ext cx="1981200" cy="1485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52400" y="1371600"/>
            <a:ext cx="8915400" cy="156966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Contentment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344488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  <p:pic>
        <p:nvPicPr>
          <p:cNvPr id="7" name="Picture 6" descr="Money in woman's h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00600"/>
            <a:ext cx="20574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95400" y="3505200"/>
            <a:ext cx="7162800" cy="2462213"/>
          </a:xfrm>
          <a:prstGeom prst="rect">
            <a:avLst/>
          </a:prstGeom>
          <a:solidFill>
            <a:srgbClr val="BBE0E3">
              <a:alpha val="84000"/>
            </a:srgbClr>
          </a:solidFill>
          <a:ln w="1270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396875" algn="l"/>
              </a:tabLst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cs typeface="+mn-cs"/>
              </a:rPr>
              <a:t>1. Not always easy to be content</a:t>
            </a:r>
          </a:p>
          <a:p>
            <a:pPr>
              <a:spcBef>
                <a:spcPct val="50000"/>
              </a:spcBef>
              <a:tabLst>
                <a:tab pos="396875" algn="l"/>
              </a:tabLst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cs typeface="+mn-cs"/>
              </a:rPr>
              <a:t>2. Many situations and opportunities to be discontent</a:t>
            </a:r>
          </a:p>
          <a:p>
            <a:pPr>
              <a:spcBef>
                <a:spcPct val="50000"/>
              </a:spcBef>
              <a:tabLst>
                <a:tab pos="396875" algn="l"/>
              </a:tabLst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cs typeface="+mn-cs"/>
              </a:rPr>
              <a:t>3. Problem for the rich, the poor &amp; all between</a:t>
            </a:r>
          </a:p>
          <a:p>
            <a:pPr>
              <a:spcBef>
                <a:spcPct val="50000"/>
              </a:spcBef>
              <a:tabLst>
                <a:tab pos="396875" algn="l"/>
              </a:tabLst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cs typeface="+mn-cs"/>
              </a:rPr>
              <a:t>4. Seldom confessed sin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2" name="Picture 4" descr="Image result for sports car">
            <a:extLst>
              <a:ext uri="{FF2B5EF4-FFF2-40B4-BE49-F238E27FC236}">
                <a16:creationId xmlns:a16="http://schemas.microsoft.com/office/drawing/2014/main" id="{4209B730-B994-427C-9720-959B9D2B8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9224"/>
            <a:ext cx="2336124" cy="1241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734" name="Picture 6" descr="Image result for boat">
            <a:extLst>
              <a:ext uri="{FF2B5EF4-FFF2-40B4-BE49-F238E27FC236}">
                <a16:creationId xmlns:a16="http://schemas.microsoft.com/office/drawing/2014/main" id="{5860CAAC-2286-4AC0-8D53-7769A8D1A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5029"/>
            <a:ext cx="2209800" cy="1241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736" name="Picture 8" descr="Image result for apple watch">
            <a:extLst>
              <a:ext uri="{FF2B5EF4-FFF2-40B4-BE49-F238E27FC236}">
                <a16:creationId xmlns:a16="http://schemas.microsoft.com/office/drawing/2014/main" id="{9D28F4CC-BC51-4F3F-87FA-10A4DE77DD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1" r="10526"/>
          <a:stretch/>
        </p:blipFill>
        <p:spPr bwMode="auto">
          <a:xfrm>
            <a:off x="178951" y="1380168"/>
            <a:ext cx="1441116" cy="1866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738" name="Picture 10" descr="Image result for motorcycle">
            <a:extLst>
              <a:ext uri="{FF2B5EF4-FFF2-40B4-BE49-F238E27FC236}">
                <a16:creationId xmlns:a16="http://schemas.microsoft.com/office/drawing/2014/main" id="{CF11E815-32A8-47BD-9BE5-DBA9B44C6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52" y="5334001"/>
            <a:ext cx="2053874" cy="13372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740" name="Picture 12" descr="Image result for ipad">
            <a:extLst>
              <a:ext uri="{FF2B5EF4-FFF2-40B4-BE49-F238E27FC236}">
                <a16:creationId xmlns:a16="http://schemas.microsoft.com/office/drawing/2014/main" id="{D94E1768-AE42-4084-B384-15DE7C763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r="10889"/>
          <a:stretch/>
        </p:blipFill>
        <p:spPr bwMode="auto">
          <a:xfrm rot="282328">
            <a:off x="246143" y="3315963"/>
            <a:ext cx="1323942" cy="16925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742" name="Picture 14" descr="Image result for fashion">
            <a:extLst>
              <a:ext uri="{FF2B5EF4-FFF2-40B4-BE49-F238E27FC236}">
                <a16:creationId xmlns:a16="http://schemas.microsoft.com/office/drawing/2014/main" id="{2A1EA34F-CF24-479E-91EE-462C22891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9" b="15399"/>
          <a:stretch/>
        </p:blipFill>
        <p:spPr bwMode="auto">
          <a:xfrm>
            <a:off x="6400076" y="5177226"/>
            <a:ext cx="2209800" cy="1485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2">
            <a:extLst>
              <a:ext uri="{FF2B5EF4-FFF2-40B4-BE49-F238E27FC236}">
                <a16:creationId xmlns:a16="http://schemas.microsoft.com/office/drawing/2014/main" id="{370BC643-4154-4BBD-83F8-44D70E59B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411" y="2012426"/>
            <a:ext cx="5835252" cy="283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All will admit that materialism is a problem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Few admit – they are materially minded</a:t>
            </a:r>
          </a:p>
          <a:p>
            <a:pPr>
              <a:lnSpc>
                <a:spcPct val="130000"/>
              </a:lnSpc>
            </a:pPr>
            <a:endParaRPr lang="en-US" sz="2800" dirty="0">
              <a:solidFill>
                <a:srgbClr val="FFFF99"/>
              </a:solidFill>
              <a:latin typeface="Arial Narrow" pitchFamily="34" charset="0"/>
              <a:cs typeface="+mn-cs"/>
            </a:endParaRP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Can’t live without money &amp; material things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Thus, easy to misplace our emphasis!</a:t>
            </a:r>
          </a:p>
        </p:txBody>
      </p:sp>
      <p:pic>
        <p:nvPicPr>
          <p:cNvPr id="10" name="Picture 9" descr="Money Grab.jpg">
            <a:extLst>
              <a:ext uri="{FF2B5EF4-FFF2-40B4-BE49-F238E27FC236}">
                <a16:creationId xmlns:a16="http://schemas.microsoft.com/office/drawing/2014/main" id="{F390D6A2-FAC4-4436-B140-F1BD2140F05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r="32201"/>
          <a:stretch/>
        </p:blipFill>
        <p:spPr>
          <a:xfrm>
            <a:off x="7621073" y="3213099"/>
            <a:ext cx="1339386" cy="1485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9744" name="Picture 16" descr="Image result for house">
            <a:extLst>
              <a:ext uri="{FF2B5EF4-FFF2-40B4-BE49-F238E27FC236}">
                <a16:creationId xmlns:a16="http://schemas.microsoft.com/office/drawing/2014/main" id="{4B606FF5-E63C-4991-A4D4-D2C6BA215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112" y="5421344"/>
            <a:ext cx="2809776" cy="11382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748" name="Picture 20" descr="Image result for cell phone">
            <a:extLst>
              <a:ext uri="{FF2B5EF4-FFF2-40B4-BE49-F238E27FC236}">
                <a16:creationId xmlns:a16="http://schemas.microsoft.com/office/drawing/2014/main" id="{367605F1-3075-4B2E-811E-D58201254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57"/>
          <a:stretch/>
        </p:blipFill>
        <p:spPr bwMode="auto">
          <a:xfrm>
            <a:off x="7520053" y="1465186"/>
            <a:ext cx="1461715" cy="1541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74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FFFF00"/>
                </a:solidFill>
              </a:rPr>
              <a:t>Relative Terms</a:t>
            </a:r>
            <a:br>
              <a:rPr lang="en-US" sz="4800" b="1" dirty="0">
                <a:solidFill>
                  <a:srgbClr val="FFFF00"/>
                </a:solidFill>
              </a:rPr>
            </a:br>
            <a:r>
              <a:rPr lang="en-US" sz="3200" i="1" dirty="0">
                <a:solidFill>
                  <a:srgbClr val="FFFF00"/>
                </a:solidFill>
              </a:rPr>
              <a:t>A Matter Of Perspective</a:t>
            </a:r>
          </a:p>
        </p:txBody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1148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Wealth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Rich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Expensive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Cheap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Luxury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Debt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4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371600"/>
          </a:xfrm>
          <a:noFill/>
          <a:ln>
            <a:noFill/>
          </a:ln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Wealth: Good &amp; Bad</a:t>
            </a:r>
          </a:p>
        </p:txBody>
      </p:sp>
      <p:sp>
        <p:nvSpPr>
          <p:cNvPr id="57754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524000"/>
            <a:ext cx="4038600" cy="4114800"/>
          </a:xfr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800" b="1" u="sng" dirty="0">
                <a:solidFill>
                  <a:srgbClr val="FFFF00"/>
                </a:solidFill>
                <a:latin typeface="Comic Sans MS" pitchFamily="66" charset="0"/>
              </a:rPr>
              <a:t>Rich – Yet Faithful</a:t>
            </a:r>
          </a:p>
          <a:p>
            <a:pPr algn="ctr">
              <a:buFont typeface="Wingdings" pitchFamily="2" charset="2"/>
              <a:buNone/>
            </a:pPr>
            <a:endParaRPr lang="en-US" sz="1800" b="1" u="sng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US" dirty="0">
                <a:solidFill>
                  <a:schemeClr val="bg1"/>
                </a:solidFill>
              </a:rPr>
              <a:t>Abraham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(Gen. 13:2)</a:t>
            </a:r>
          </a:p>
          <a:p>
            <a:r>
              <a:rPr lang="en-US" dirty="0">
                <a:solidFill>
                  <a:schemeClr val="bg1"/>
                </a:solidFill>
              </a:rPr>
              <a:t>Job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(Job 1:3, 8)</a:t>
            </a:r>
          </a:p>
          <a:p>
            <a:r>
              <a:rPr lang="en-US" dirty="0">
                <a:solidFill>
                  <a:schemeClr val="bg1"/>
                </a:solidFill>
              </a:rPr>
              <a:t>Joseph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(Matt. 27:57)</a:t>
            </a:r>
          </a:p>
          <a:p>
            <a:r>
              <a:rPr lang="en-US" dirty="0">
                <a:solidFill>
                  <a:schemeClr val="bg1"/>
                </a:solidFill>
              </a:rPr>
              <a:t>John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(John 19:27)</a:t>
            </a:r>
          </a:p>
        </p:txBody>
      </p:sp>
      <p:sp>
        <p:nvSpPr>
          <p:cNvPr id="577544" name="Rectangle 8"/>
          <p:cNvSpPr>
            <a:spLocks noChangeArrowheads="1"/>
          </p:cNvSpPr>
          <p:nvPr/>
        </p:nvSpPr>
        <p:spPr bwMode="auto">
          <a:xfrm>
            <a:off x="4724400" y="1524000"/>
            <a:ext cx="4038600" cy="41148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None/>
            </a:pP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Rich – Condemned</a:t>
            </a:r>
          </a:p>
          <a:p>
            <a:pPr marL="342900" indent="-342900" algn="ctr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None/>
            </a:pPr>
            <a:endParaRPr lang="en-US" sz="8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42900" indent="-34290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n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Loved money </a:t>
            </a:r>
            <a:r>
              <a:rPr lang="en-US" sz="2800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(Matt. 19:16-22)</a:t>
            </a:r>
          </a:p>
          <a:p>
            <a:pPr marL="342900" indent="-34290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n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Covetous </a:t>
            </a:r>
            <a:r>
              <a:rPr lang="en-US" sz="2800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</a:t>
            </a:r>
            <a:r>
              <a:rPr lang="en-US" sz="2800" dirty="0" err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Lk</a:t>
            </a:r>
            <a:r>
              <a:rPr lang="en-US" sz="2800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12:12-21)</a:t>
            </a:r>
          </a:p>
          <a:p>
            <a:pPr marL="342900" indent="-34290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n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Selfish </a:t>
            </a:r>
            <a:r>
              <a:rPr lang="en-US" sz="2800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</a:t>
            </a:r>
            <a:r>
              <a:rPr lang="en-US" sz="2800" dirty="0" err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Lk</a:t>
            </a:r>
            <a:r>
              <a:rPr lang="en-US" sz="2800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16:19-31)</a:t>
            </a:r>
          </a:p>
          <a:p>
            <a:pPr marL="342900" indent="-34290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n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Trust in riches </a:t>
            </a:r>
            <a:r>
              <a:rPr lang="en-US" sz="2800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(Rev 3:16-17)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75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75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7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7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7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7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7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7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7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7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7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7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7754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754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75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75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75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75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75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75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75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75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775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775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41" grpId="0" uiExpand="1" build="p" animBg="1"/>
      <p:bldP spid="577544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710" name="Picture 6" descr="j01489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4572000" cy="6858000"/>
          </a:xfrm>
          <a:prstGeom prst="rect">
            <a:avLst/>
          </a:prstGeom>
          <a:noFill/>
        </p:spPr>
      </p:pic>
      <p:sp>
        <p:nvSpPr>
          <p:cNvPr id="584711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860550"/>
          </a:xfrm>
          <a:prstGeom prst="rect">
            <a:avLst/>
          </a:prstGeom>
          <a:solidFill>
            <a:srgbClr val="08080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 u="sng">
                <a:solidFill>
                  <a:srgbClr val="FFFFFF"/>
                </a:solidFill>
                <a:latin typeface="Arial" charset="0"/>
              </a:rPr>
              <a:t>Prov. 13:7</a:t>
            </a:r>
          </a:p>
          <a:p>
            <a:pPr algn="ctr"/>
            <a:endParaRPr lang="en-US" sz="2800">
              <a:solidFill>
                <a:srgbClr val="FFFFFF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There is one who makes himself rich, yet has nothing;</a:t>
            </a:r>
          </a:p>
          <a:p>
            <a:pPr algn="ctr"/>
            <a:r>
              <a:rPr lang="en-US" sz="2800">
                <a:solidFill>
                  <a:srgbClr val="FFFFFF"/>
                </a:solidFill>
                <a:latin typeface="Arial" charset="0"/>
              </a:rPr>
              <a:t>And one who makes himself poor, yet has great riches. </a:t>
            </a:r>
          </a:p>
        </p:txBody>
      </p:sp>
      <p:sp>
        <p:nvSpPr>
          <p:cNvPr id="584712" name="Text Box 8"/>
          <p:cNvSpPr txBox="1">
            <a:spLocks noChangeArrowheads="1"/>
          </p:cNvSpPr>
          <p:nvPr/>
        </p:nvSpPr>
        <p:spPr bwMode="auto">
          <a:xfrm>
            <a:off x="4724400" y="2590800"/>
            <a:ext cx="4221163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3333CC"/>
                </a:solidFill>
                <a:latin typeface="Arial" charset="0"/>
              </a:rPr>
              <a:t>Some who have money</a:t>
            </a:r>
          </a:p>
          <a:p>
            <a:r>
              <a:rPr lang="en-US" sz="2800">
                <a:solidFill>
                  <a:srgbClr val="3333CC"/>
                </a:solidFill>
                <a:latin typeface="Arial" charset="0"/>
              </a:rPr>
              <a:t>act like they are poor.</a:t>
            </a:r>
          </a:p>
          <a:p>
            <a:endParaRPr lang="en-US" sz="2800">
              <a:solidFill>
                <a:srgbClr val="3333CC"/>
              </a:solidFill>
              <a:latin typeface="Arial" charset="0"/>
            </a:endParaRPr>
          </a:p>
          <a:p>
            <a:r>
              <a:rPr lang="en-US" sz="2800">
                <a:solidFill>
                  <a:srgbClr val="3333CC"/>
                </a:solidFill>
                <a:latin typeface="Arial" charset="0"/>
              </a:rPr>
              <a:t>Some who have little</a:t>
            </a:r>
          </a:p>
          <a:p>
            <a:r>
              <a:rPr lang="en-US" sz="2800">
                <a:solidFill>
                  <a:srgbClr val="3333CC"/>
                </a:solidFill>
                <a:latin typeface="Arial" charset="0"/>
              </a:rPr>
              <a:t>act as if they have money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4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4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990600" y="1676400"/>
            <a:ext cx="2895600" cy="4495800"/>
            <a:chOff x="624" y="1104"/>
            <a:chExt cx="1824" cy="2832"/>
          </a:xfrm>
        </p:grpSpPr>
        <p:sp>
          <p:nvSpPr>
            <p:cNvPr id="588810" name="Rectangle 10"/>
            <p:cNvSpPr>
              <a:spLocks noChangeArrowheads="1"/>
            </p:cNvSpPr>
            <p:nvPr/>
          </p:nvSpPr>
          <p:spPr bwMode="auto">
            <a:xfrm>
              <a:off x="624" y="1104"/>
              <a:ext cx="1824" cy="2832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solidFill>
                  <a:srgbClr val="FFFFFF"/>
                </a:solidFill>
                <a:latin typeface="Arial" charset="0"/>
                <a:cs typeface="+mn-cs"/>
              </a:endParaRPr>
            </a:p>
            <a:p>
              <a:pPr algn="ctr"/>
              <a:endParaRPr lang="en-US" sz="2800">
                <a:solidFill>
                  <a:srgbClr val="FFFFFF"/>
                </a:solidFill>
                <a:latin typeface="Arial" charset="0"/>
                <a:cs typeface="+mn-cs"/>
              </a:endParaRPr>
            </a:p>
            <a:p>
              <a:pPr algn="ctr"/>
              <a:endParaRPr lang="en-US" sz="2800">
                <a:solidFill>
                  <a:srgbClr val="FFFFFF"/>
                </a:solidFill>
                <a:latin typeface="Arial" charset="0"/>
                <a:cs typeface="+mn-cs"/>
              </a:endParaRPr>
            </a:p>
            <a:p>
              <a:pPr algn="ctr"/>
              <a:endParaRPr lang="en-US" sz="2800">
                <a:solidFill>
                  <a:srgbClr val="FFFFFF"/>
                </a:solidFill>
                <a:latin typeface="Arial" charset="0"/>
                <a:cs typeface="+mn-cs"/>
              </a:endParaRPr>
            </a:p>
            <a:p>
              <a:pPr algn="ctr"/>
              <a:r>
                <a:rPr lang="en-US" sz="3200" b="1">
                  <a:solidFill>
                    <a:srgbClr val="FFFF00"/>
                  </a:solidFill>
                  <a:latin typeface="Arial" charset="0"/>
                  <a:cs typeface="+mn-cs"/>
                </a:rPr>
                <a:t>Wealthy</a:t>
              </a:r>
            </a:p>
            <a:p>
              <a:pPr algn="ctr"/>
              <a:endParaRPr lang="en-US" sz="3200" b="1">
                <a:solidFill>
                  <a:srgbClr val="FFFF00"/>
                </a:solidFill>
                <a:latin typeface="Arial" charset="0"/>
                <a:cs typeface="+mn-cs"/>
              </a:endParaRPr>
            </a:p>
            <a:p>
              <a:pPr algn="ctr"/>
              <a:r>
                <a:rPr lang="en-US" sz="2800">
                  <a:solidFill>
                    <a:srgbClr val="FFFFFF"/>
                  </a:solidFill>
                  <a:latin typeface="Arial" charset="0"/>
                  <a:cs typeface="+mn-cs"/>
                </a:rPr>
                <a:t>Not</a:t>
              </a:r>
            </a:p>
            <a:p>
              <a:pPr algn="ctr"/>
              <a:r>
                <a:rPr lang="en-US" sz="2800">
                  <a:solidFill>
                    <a:srgbClr val="FFFFFF"/>
                  </a:solidFill>
                  <a:latin typeface="Arial" charset="0"/>
                  <a:cs typeface="+mn-cs"/>
                </a:rPr>
                <a:t>Material Minded</a:t>
              </a:r>
            </a:p>
          </p:txBody>
        </p:sp>
        <p:pic>
          <p:nvPicPr>
            <p:cNvPr id="588806" name="Picture 6" descr="j03435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08" y="1152"/>
              <a:ext cx="984" cy="1204"/>
            </a:xfrm>
            <a:prstGeom prst="rect">
              <a:avLst/>
            </a:prstGeom>
            <a:noFill/>
          </p:spPr>
        </p:pic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334000" y="1676400"/>
            <a:ext cx="2895600" cy="4495800"/>
            <a:chOff x="3264" y="1104"/>
            <a:chExt cx="1824" cy="2832"/>
          </a:xfrm>
        </p:grpSpPr>
        <p:sp>
          <p:nvSpPr>
            <p:cNvPr id="588811" name="Rectangle 11"/>
            <p:cNvSpPr>
              <a:spLocks noChangeArrowheads="1"/>
            </p:cNvSpPr>
            <p:nvPr/>
          </p:nvSpPr>
          <p:spPr bwMode="auto">
            <a:xfrm>
              <a:off x="3264" y="1104"/>
              <a:ext cx="1824" cy="2832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solidFill>
                  <a:srgbClr val="FFFFFF"/>
                </a:solidFill>
                <a:latin typeface="Arial" charset="0"/>
                <a:cs typeface="+mn-cs"/>
              </a:endParaRPr>
            </a:p>
            <a:p>
              <a:pPr algn="ctr"/>
              <a:endParaRPr lang="en-US" sz="2800">
                <a:solidFill>
                  <a:srgbClr val="FFFFFF"/>
                </a:solidFill>
                <a:latin typeface="Arial" charset="0"/>
                <a:cs typeface="+mn-cs"/>
              </a:endParaRPr>
            </a:p>
            <a:p>
              <a:pPr algn="ctr"/>
              <a:endParaRPr lang="en-US" sz="2800">
                <a:solidFill>
                  <a:srgbClr val="FFFFFF"/>
                </a:solidFill>
                <a:latin typeface="Arial" charset="0"/>
                <a:cs typeface="+mn-cs"/>
              </a:endParaRPr>
            </a:p>
            <a:p>
              <a:pPr algn="ctr"/>
              <a:endParaRPr lang="en-US" sz="2800">
                <a:solidFill>
                  <a:srgbClr val="FFFFFF"/>
                </a:solidFill>
                <a:latin typeface="Arial" charset="0"/>
                <a:cs typeface="+mn-cs"/>
              </a:endParaRPr>
            </a:p>
            <a:p>
              <a:pPr algn="ctr"/>
              <a:r>
                <a:rPr lang="en-US" sz="3200" b="1">
                  <a:solidFill>
                    <a:srgbClr val="FFFF00"/>
                  </a:solidFill>
                  <a:latin typeface="Arial" charset="0"/>
                  <a:cs typeface="+mn-cs"/>
                </a:rPr>
                <a:t>Poor</a:t>
              </a:r>
            </a:p>
            <a:p>
              <a:pPr algn="ctr"/>
              <a:endParaRPr lang="en-US" sz="3200" b="1">
                <a:solidFill>
                  <a:srgbClr val="FFFF00"/>
                </a:solidFill>
                <a:latin typeface="Arial" charset="0"/>
                <a:cs typeface="+mn-cs"/>
              </a:endParaRPr>
            </a:p>
            <a:p>
              <a:pPr algn="ctr"/>
              <a:r>
                <a:rPr lang="en-US" sz="2800">
                  <a:solidFill>
                    <a:srgbClr val="FFFFFF"/>
                  </a:solidFill>
                  <a:latin typeface="Arial" charset="0"/>
                  <a:cs typeface="+mn-cs"/>
                </a:rPr>
                <a:t>Is</a:t>
              </a:r>
            </a:p>
            <a:p>
              <a:pPr algn="ctr"/>
              <a:r>
                <a:rPr lang="en-US" sz="2800">
                  <a:solidFill>
                    <a:srgbClr val="FFFFFF"/>
                  </a:solidFill>
                  <a:latin typeface="Arial" charset="0"/>
                  <a:cs typeface="+mn-cs"/>
                </a:rPr>
                <a:t>Material Minded</a:t>
              </a:r>
            </a:p>
          </p:txBody>
        </p:sp>
        <p:pic>
          <p:nvPicPr>
            <p:cNvPr id="588808" name="Picture 8" descr="j034355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44" y="1200"/>
              <a:ext cx="1013" cy="1219"/>
            </a:xfrm>
            <a:prstGeom prst="rect">
              <a:avLst/>
            </a:prstGeom>
            <a:noFill/>
          </p:spPr>
        </p:pic>
      </p:grpSp>
      <p:sp>
        <p:nvSpPr>
          <p:cNvPr id="588814" name="Text Box 14"/>
          <p:cNvSpPr txBox="1">
            <a:spLocks noChangeArrowheads="1"/>
          </p:cNvSpPr>
          <p:nvPr/>
        </p:nvSpPr>
        <p:spPr bwMode="auto">
          <a:xfrm>
            <a:off x="4365625" y="1676400"/>
            <a:ext cx="5397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P</a:t>
            </a:r>
          </a:p>
          <a:p>
            <a:pPr algn="ctr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 algn="ctr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S</a:t>
            </a:r>
          </a:p>
          <a:p>
            <a:pPr algn="ctr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S</a:t>
            </a:r>
          </a:p>
          <a:p>
            <a:pPr algn="ctr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I</a:t>
            </a:r>
          </a:p>
          <a:p>
            <a:pPr algn="ctr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B</a:t>
            </a:r>
          </a:p>
          <a:p>
            <a:pPr algn="ctr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L</a:t>
            </a:r>
          </a:p>
          <a:p>
            <a:pPr algn="ctr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39342" y="228600"/>
            <a:ext cx="5993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Materially Minded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066800" y="3810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FFFFFF"/>
                </a:solidFill>
                <a:latin typeface="Arial" charset="0"/>
                <a:cs typeface="+mn-cs"/>
              </a:rPr>
              <a:t>Three Passages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838200" y="2209800"/>
            <a:ext cx="7620000" cy="2511425"/>
          </a:xfrm>
          <a:prstGeom prst="rect">
            <a:avLst/>
          </a:prstGeom>
          <a:solidFill>
            <a:schemeClr val="bg1">
              <a:alpha val="84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/>
            <a:r>
              <a:rPr lang="en-US" sz="3200" b="1" u="sng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Phil. 4:11</a:t>
            </a:r>
          </a:p>
          <a:p>
            <a:pPr algn="ctr"/>
            <a:endParaRPr lang="en-US" sz="28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Not that I speak in regard to need, for I have learned in whatever state I am, to be content: </a:t>
            </a:r>
          </a:p>
          <a:p>
            <a:pPr algn="ctr">
              <a:spcBef>
                <a:spcPct val="50000"/>
              </a:spcBef>
            </a:pPr>
            <a:endParaRPr lang="en-US" sz="28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5286D9C-614B-408F-A84D-C02E6D2FE789}"/>
              </a:ext>
            </a:extLst>
          </p:cNvPr>
          <p:cNvSpPr/>
          <p:nvPr/>
        </p:nvSpPr>
        <p:spPr>
          <a:xfrm>
            <a:off x="6521986" y="3552940"/>
            <a:ext cx="1524000" cy="609600"/>
          </a:xfrm>
          <a:custGeom>
            <a:avLst/>
            <a:gdLst>
              <a:gd name="connsiteX0" fmla="*/ 0 w 1524000"/>
              <a:gd name="connsiteY0" fmla="*/ 304800 h 609600"/>
              <a:gd name="connsiteX1" fmla="*/ 762000 w 1524000"/>
              <a:gd name="connsiteY1" fmla="*/ 0 h 609600"/>
              <a:gd name="connsiteX2" fmla="*/ 1524000 w 1524000"/>
              <a:gd name="connsiteY2" fmla="*/ 304800 h 609600"/>
              <a:gd name="connsiteX3" fmla="*/ 762000 w 1524000"/>
              <a:gd name="connsiteY3" fmla="*/ 609600 h 609600"/>
              <a:gd name="connsiteX4" fmla="*/ 0 w 1524000"/>
              <a:gd name="connsiteY4" fmla="*/ 3048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609600" extrusionOk="0">
                <a:moveTo>
                  <a:pt x="0" y="304800"/>
                </a:moveTo>
                <a:cubicBezTo>
                  <a:pt x="-68625" y="139399"/>
                  <a:pt x="404778" y="62549"/>
                  <a:pt x="762000" y="0"/>
                </a:cubicBezTo>
                <a:cubicBezTo>
                  <a:pt x="1189207" y="13066"/>
                  <a:pt x="1525473" y="181419"/>
                  <a:pt x="1524000" y="304800"/>
                </a:cubicBezTo>
                <a:cubicBezTo>
                  <a:pt x="1492215" y="425182"/>
                  <a:pt x="1210301" y="642801"/>
                  <a:pt x="762000" y="609600"/>
                </a:cubicBezTo>
                <a:cubicBezTo>
                  <a:pt x="343006" y="602729"/>
                  <a:pt x="3780" y="480184"/>
                  <a:pt x="0" y="304800"/>
                </a:cubicBezTo>
                <a:close/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066800" y="3810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FFFFFF"/>
                </a:solidFill>
                <a:latin typeface="Arial" charset="0"/>
                <a:cs typeface="+mn-cs"/>
              </a:rPr>
              <a:t>Three Passages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38200" y="2209800"/>
            <a:ext cx="7620000" cy="1809750"/>
          </a:xfrm>
          <a:prstGeom prst="rect">
            <a:avLst/>
          </a:prstGeom>
          <a:solidFill>
            <a:schemeClr val="bg1">
              <a:alpha val="84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/>
            <a:r>
              <a:rPr lang="en-US" sz="2800" b="1" u="sng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1 Tim. 6:8</a:t>
            </a:r>
          </a:p>
          <a:p>
            <a:pPr algn="ctr"/>
            <a:endParaRPr lang="en-US" sz="28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And having food and clothing, with these we shall be content.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29E0EAB-BC84-4E0C-ADA3-782F04E65F7A}"/>
              </a:ext>
            </a:extLst>
          </p:cNvPr>
          <p:cNvSpPr/>
          <p:nvPr/>
        </p:nvSpPr>
        <p:spPr>
          <a:xfrm>
            <a:off x="4114800" y="3505200"/>
            <a:ext cx="1524000" cy="609600"/>
          </a:xfrm>
          <a:custGeom>
            <a:avLst/>
            <a:gdLst>
              <a:gd name="connsiteX0" fmla="*/ 0 w 1524000"/>
              <a:gd name="connsiteY0" fmla="*/ 304800 h 609600"/>
              <a:gd name="connsiteX1" fmla="*/ 762000 w 1524000"/>
              <a:gd name="connsiteY1" fmla="*/ 0 h 609600"/>
              <a:gd name="connsiteX2" fmla="*/ 1524000 w 1524000"/>
              <a:gd name="connsiteY2" fmla="*/ 304800 h 609600"/>
              <a:gd name="connsiteX3" fmla="*/ 762000 w 1524000"/>
              <a:gd name="connsiteY3" fmla="*/ 609600 h 609600"/>
              <a:gd name="connsiteX4" fmla="*/ 0 w 1524000"/>
              <a:gd name="connsiteY4" fmla="*/ 3048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609600" extrusionOk="0">
                <a:moveTo>
                  <a:pt x="0" y="304800"/>
                </a:moveTo>
                <a:cubicBezTo>
                  <a:pt x="-68625" y="139399"/>
                  <a:pt x="404778" y="62549"/>
                  <a:pt x="762000" y="0"/>
                </a:cubicBezTo>
                <a:cubicBezTo>
                  <a:pt x="1189207" y="13066"/>
                  <a:pt x="1525473" y="181419"/>
                  <a:pt x="1524000" y="304800"/>
                </a:cubicBezTo>
                <a:cubicBezTo>
                  <a:pt x="1492215" y="425182"/>
                  <a:pt x="1210301" y="642801"/>
                  <a:pt x="762000" y="609600"/>
                </a:cubicBezTo>
                <a:cubicBezTo>
                  <a:pt x="343006" y="602729"/>
                  <a:pt x="3780" y="480184"/>
                  <a:pt x="0" y="304800"/>
                </a:cubicBezTo>
                <a:close/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066800" y="3810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FFFFFF"/>
                </a:solidFill>
                <a:latin typeface="Arial" charset="0"/>
                <a:cs typeface="+mn-cs"/>
              </a:rPr>
              <a:t>Three Passages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838200" y="2209800"/>
            <a:ext cx="7620000" cy="3090863"/>
          </a:xfrm>
          <a:prstGeom prst="rect">
            <a:avLst/>
          </a:prstGeom>
          <a:solidFill>
            <a:schemeClr val="bg1">
              <a:alpha val="84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/>
            <a:r>
              <a:rPr lang="en-US" sz="2800" b="1" u="sng">
                <a:solidFill>
                  <a:srgbClr val="000000"/>
                </a:solidFill>
                <a:latin typeface="Times New Roman" pitchFamily="18" charset="0"/>
                <a:cs typeface="+mn-cs"/>
              </a:rPr>
              <a:t>Heb. 13:5</a:t>
            </a:r>
          </a:p>
          <a:p>
            <a:pPr algn="ctr"/>
            <a:endParaRPr lang="en-US" sz="280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pPr algn="ctr"/>
            <a:r>
              <a:rPr lang="en-US" sz="2800">
                <a:solidFill>
                  <a:srgbClr val="000000"/>
                </a:solidFill>
                <a:latin typeface="Times New Roman" pitchFamily="18" charset="0"/>
                <a:cs typeface="+mn-cs"/>
              </a:rPr>
              <a:t>Let your conduct be without covetousness; be content with such things as you have. For He Himself has said, "I will never leave you nor forsake you."  </a:t>
            </a:r>
          </a:p>
          <a:p>
            <a:pPr algn="ctr"/>
            <a:endParaRPr lang="en-US" sz="280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23588E5-0365-42B2-B82E-8D8033592EB8}"/>
              </a:ext>
            </a:extLst>
          </p:cNvPr>
          <p:cNvSpPr/>
          <p:nvPr/>
        </p:nvSpPr>
        <p:spPr>
          <a:xfrm>
            <a:off x="1219200" y="3450431"/>
            <a:ext cx="1524000" cy="609600"/>
          </a:xfrm>
          <a:custGeom>
            <a:avLst/>
            <a:gdLst>
              <a:gd name="connsiteX0" fmla="*/ 0 w 1524000"/>
              <a:gd name="connsiteY0" fmla="*/ 304800 h 609600"/>
              <a:gd name="connsiteX1" fmla="*/ 762000 w 1524000"/>
              <a:gd name="connsiteY1" fmla="*/ 0 h 609600"/>
              <a:gd name="connsiteX2" fmla="*/ 1524000 w 1524000"/>
              <a:gd name="connsiteY2" fmla="*/ 304800 h 609600"/>
              <a:gd name="connsiteX3" fmla="*/ 762000 w 1524000"/>
              <a:gd name="connsiteY3" fmla="*/ 609600 h 609600"/>
              <a:gd name="connsiteX4" fmla="*/ 0 w 1524000"/>
              <a:gd name="connsiteY4" fmla="*/ 3048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609600" extrusionOk="0">
                <a:moveTo>
                  <a:pt x="0" y="304800"/>
                </a:moveTo>
                <a:cubicBezTo>
                  <a:pt x="-68625" y="139399"/>
                  <a:pt x="404778" y="62549"/>
                  <a:pt x="762000" y="0"/>
                </a:cubicBezTo>
                <a:cubicBezTo>
                  <a:pt x="1189207" y="13066"/>
                  <a:pt x="1525473" y="181419"/>
                  <a:pt x="1524000" y="304800"/>
                </a:cubicBezTo>
                <a:cubicBezTo>
                  <a:pt x="1492215" y="425182"/>
                  <a:pt x="1210301" y="642801"/>
                  <a:pt x="762000" y="609600"/>
                </a:cubicBezTo>
                <a:cubicBezTo>
                  <a:pt x="343006" y="602729"/>
                  <a:pt x="3780" y="480184"/>
                  <a:pt x="0" y="304800"/>
                </a:cubicBezTo>
                <a:close/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133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6400" y="838200"/>
            <a:ext cx="64770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Contentment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133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43000" y="228600"/>
            <a:ext cx="7772400" cy="4862870"/>
          </a:xfrm>
          <a:prstGeom prst="rect">
            <a:avLst/>
          </a:prstGeom>
          <a:solidFill>
            <a:srgbClr val="BBE0E3">
              <a:alpha val="84000"/>
            </a:srgbClr>
          </a:solidFill>
          <a:ln w="6350">
            <a:solidFill>
              <a:srgbClr val="000000">
                <a:alpha val="91000"/>
              </a:srgb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57200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1. </a:t>
            </a:r>
            <a:r>
              <a:rPr lang="en-US" sz="2400" b="1" u="sng" dirty="0">
                <a:solidFill>
                  <a:srgbClr val="000000"/>
                </a:solidFill>
                <a:latin typeface="Arial" charset="0"/>
                <a:cs typeface="+mn-cs"/>
              </a:rPr>
              <a:t>Word used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 (1 Tim. 6:8; Heb. 13:5) – ARKEO</a:t>
            </a:r>
          </a:p>
          <a:p>
            <a:pPr lvl="1" defTabSz="457200"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cs typeface="+mn-cs"/>
              </a:rPr>
              <a:t> “primarily signifies ‘to be sufficient, to be possessed of sufficient strength, to be strong, to be enough for a thing’; hence, ‘to defend, ward off’; in the middle voice, ‘to be satisfied, contented with,’” (Vines)</a:t>
            </a:r>
          </a:p>
          <a:p>
            <a:pPr lvl="1" defTabSz="457200"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cs typeface="+mn-cs"/>
              </a:rPr>
              <a:t> Translated: “Enough” (Matt. 25:9); “Sufficient” (2 Cor. 12:9)</a:t>
            </a:r>
          </a:p>
          <a:p>
            <a:pPr lvl="1" defTabSz="457200"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cs typeface="+mn-cs"/>
              </a:rPr>
              <a:t> Used in Luke 3:14 – satisfied with wages</a:t>
            </a:r>
            <a:endParaRPr lang="en-US" sz="2400" dirty="0">
              <a:solidFill>
                <a:srgbClr val="000000"/>
              </a:solidFill>
              <a:latin typeface="Arial" charset="0"/>
              <a:cs typeface="+mn-cs"/>
            </a:endParaRPr>
          </a:p>
          <a:p>
            <a:pPr defTabSz="457200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2. </a:t>
            </a:r>
            <a:r>
              <a:rPr lang="en-US" sz="2400" b="1" u="sng" dirty="0">
                <a:solidFill>
                  <a:srgbClr val="000000"/>
                </a:solidFill>
                <a:latin typeface="Arial" charset="0"/>
                <a:cs typeface="+mn-cs"/>
              </a:rPr>
              <a:t>Word used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 (Phil. 4:11) – AUTARKES</a:t>
            </a:r>
          </a:p>
          <a:p>
            <a:pPr lvl="1" defTabSz="457200"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cs typeface="+mn-cs"/>
              </a:rPr>
              <a:t>“(autos, ‘self,’ </a:t>
            </a:r>
            <a:r>
              <a:rPr lang="en-US" sz="2000" b="1" dirty="0" err="1">
                <a:solidFill>
                  <a:srgbClr val="000000"/>
                </a:solidFill>
                <a:latin typeface="Arial" charset="0"/>
                <a:cs typeface="+mn-cs"/>
              </a:rPr>
              <a:t>arkeo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+mn-cs"/>
              </a:rPr>
              <a:t>, ‘see’ A), ‘self-sufficient, adequate, needing no assistance’” (Vines)</a:t>
            </a:r>
          </a:p>
          <a:p>
            <a:pPr lvl="1" defTabSz="457200"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cs typeface="+mn-cs"/>
              </a:rPr>
              <a:t> Idea of self-sufficient – I don’t need any more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143000" y="5964237"/>
            <a:ext cx="7772400" cy="5889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i="1" dirty="0">
                <a:solidFill>
                  <a:srgbClr val="000000"/>
                </a:solidFill>
                <a:latin typeface="Arial" charset="0"/>
                <a:cs typeface="+mn-cs"/>
              </a:rPr>
              <a:t>Satisfied, Sufficient, Enough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371600" y="1600200"/>
            <a:ext cx="7315200" cy="2265363"/>
          </a:xfrm>
          <a:prstGeom prst="rect">
            <a:avLst/>
          </a:prstGeom>
          <a:solidFill>
            <a:srgbClr val="BBE0E3">
              <a:alpha val="84000"/>
            </a:srgbClr>
          </a:solidFill>
          <a:ln w="6350">
            <a:solidFill>
              <a:srgbClr val="000000">
                <a:alpha val="91000"/>
              </a:srgb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57200">
              <a:spcBef>
                <a:spcPct val="50000"/>
              </a:spcBef>
            </a:pPr>
            <a:endParaRPr lang="en-US" sz="2800" dirty="0">
              <a:solidFill>
                <a:srgbClr val="000000"/>
              </a:solidFill>
              <a:latin typeface="Arial" charset="0"/>
              <a:cs typeface="+mn-cs"/>
            </a:endParaRPr>
          </a:p>
          <a:p>
            <a:pPr algn="ctr" defTabSz="457200"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Arial" charset="0"/>
                <a:cs typeface="+mn-cs"/>
              </a:rPr>
              <a:t>Contrasted with Covetousness</a:t>
            </a:r>
          </a:p>
          <a:p>
            <a:pPr algn="ctr" defTabSz="457200"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Arial" charset="0"/>
                <a:cs typeface="+mn-cs"/>
              </a:rPr>
              <a:t>(Heb. 13:5)</a:t>
            </a:r>
          </a:p>
          <a:p>
            <a:pPr algn="ctr" defTabSz="457200">
              <a:spcBef>
                <a:spcPct val="50000"/>
              </a:spcBef>
            </a:pPr>
            <a:endParaRPr lang="en-US" sz="2000" b="1" i="1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5" name="Bevel 4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219200"/>
            <a:ext cx="8458200" cy="49859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 But godliness with contentment is great gain.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 For we brought nothing into </a:t>
            </a:r>
            <a:r>
              <a:rPr lang="en-U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world, and </a:t>
            </a:r>
            <a:r>
              <a:rPr lang="en-U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 is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certain that we can carry nothing out.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 And having food and clothing, with these we shall be content.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 But those who desire to be rich fall into temptation and a snare, and </a:t>
            </a:r>
            <a:r>
              <a:rPr lang="en-U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many foolish and harmful lust which drown men into destruction and perdition.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 For the love of money is the root of all </a:t>
            </a:r>
            <a:r>
              <a:rPr lang="en-U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kinds of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evil, for which some have strayed from the faith in their greediness, and pierced themselves through with many sorrows.</a:t>
            </a:r>
          </a:p>
        </p:txBody>
      </p:sp>
      <p:sp>
        <p:nvSpPr>
          <p:cNvPr id="5" name="Rectangle 4"/>
          <p:cNvSpPr/>
          <p:nvPr/>
        </p:nvSpPr>
        <p:spPr>
          <a:xfrm>
            <a:off x="2805142" y="152400"/>
            <a:ext cx="347973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  <a:cs typeface="+mn-cs"/>
              </a:rPr>
              <a:t>1 Tim. 6:6-10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124200" y="1600200"/>
            <a:ext cx="1447800" cy="15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315200" y="3276600"/>
            <a:ext cx="914400" cy="15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57200" y="3505200"/>
            <a:ext cx="1066800" cy="5334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590800" y="3886200"/>
            <a:ext cx="1981200" cy="15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828800" y="5257800"/>
            <a:ext cx="1828800" cy="15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498229"/>
            <a:ext cx="3200400" cy="1692771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00"/>
                </a:solidFill>
                <a:latin typeface="Arial" charset="0"/>
                <a:cs typeface="+mn-cs"/>
              </a:rPr>
              <a:t>“Love of money”</a:t>
            </a:r>
          </a:p>
          <a:p>
            <a:pPr algn="ctr"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cs typeface="+mn-cs"/>
              </a:rPr>
              <a:t>(1 Tim. 6:10)</a:t>
            </a:r>
          </a:p>
          <a:p>
            <a:pPr algn="ctr">
              <a:defRPr/>
            </a:pPr>
            <a:r>
              <a:rPr lang="en-US" sz="2400" i="1" dirty="0" err="1">
                <a:solidFill>
                  <a:srgbClr val="000000"/>
                </a:solidFill>
                <a:latin typeface="Arial" charset="0"/>
                <a:cs typeface="+mn-cs"/>
              </a:rPr>
              <a:t>Filarguria</a:t>
            </a:r>
            <a:endParaRPr lang="en-US" sz="2400" i="1" dirty="0">
              <a:solidFill>
                <a:srgbClr val="000000"/>
              </a:solidFill>
              <a:latin typeface="Arial" charset="0"/>
              <a:cs typeface="+mn-cs"/>
            </a:endParaRPr>
          </a:p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# 5365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733800" y="1219200"/>
            <a:ext cx="4267200" cy="4419600"/>
            <a:chOff x="3733800" y="1219200"/>
            <a:chExt cx="4267200" cy="4419600"/>
          </a:xfrm>
        </p:grpSpPr>
        <p:sp>
          <p:nvSpPr>
            <p:cNvPr id="4" name="TextBox 3"/>
            <p:cNvSpPr txBox="1"/>
            <p:nvPr/>
          </p:nvSpPr>
          <p:spPr>
            <a:xfrm>
              <a:off x="4800600" y="1447800"/>
              <a:ext cx="3200400" cy="169277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800" b="1" dirty="0">
                  <a:solidFill>
                    <a:srgbClr val="000000"/>
                  </a:solidFill>
                  <a:latin typeface="Arial" charset="0"/>
                  <a:cs typeface="+mn-cs"/>
                </a:rPr>
                <a:t>“Covetous”</a:t>
              </a:r>
            </a:p>
            <a:p>
              <a:pPr algn="ctr">
                <a:defRPr/>
              </a:pPr>
              <a:r>
                <a:rPr lang="en-US" sz="2800" dirty="0">
                  <a:solidFill>
                    <a:srgbClr val="000000"/>
                  </a:solidFill>
                  <a:latin typeface="Arial" charset="0"/>
                  <a:cs typeface="+mn-cs"/>
                </a:rPr>
                <a:t>(Luke 16:14)</a:t>
              </a:r>
            </a:p>
            <a:p>
              <a:pPr algn="ctr">
                <a:defRPr/>
              </a:pPr>
              <a:r>
                <a:rPr lang="en-US" sz="2400" i="1" dirty="0" err="1">
                  <a:solidFill>
                    <a:srgbClr val="000000"/>
                  </a:solidFill>
                  <a:latin typeface="Arial" charset="0"/>
                  <a:cs typeface="+mn-cs"/>
                </a:rPr>
                <a:t>Filarguros</a:t>
              </a:r>
              <a:endParaRPr lang="en-US" sz="2400" i="1" dirty="0">
                <a:solidFill>
                  <a:srgbClr val="000000"/>
                </a:solidFill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2400" dirty="0">
                  <a:solidFill>
                    <a:srgbClr val="000000"/>
                  </a:solidFill>
                  <a:latin typeface="Arial" charset="0"/>
                  <a:cs typeface="+mn-cs"/>
                </a:rPr>
                <a:t># 5366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00600" y="3717429"/>
              <a:ext cx="3200400" cy="169277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800" b="1" dirty="0">
                  <a:solidFill>
                    <a:srgbClr val="000000"/>
                  </a:solidFill>
                  <a:latin typeface="Arial" charset="0"/>
                  <a:cs typeface="+mn-cs"/>
                </a:rPr>
                <a:t>“Covetous”</a:t>
              </a:r>
            </a:p>
            <a:p>
              <a:pPr algn="ctr">
                <a:defRPr/>
              </a:pPr>
              <a:r>
                <a:rPr lang="en-US" sz="2800" dirty="0">
                  <a:solidFill>
                    <a:srgbClr val="000000"/>
                  </a:solidFill>
                  <a:latin typeface="Arial" charset="0"/>
                  <a:cs typeface="+mn-cs"/>
                </a:rPr>
                <a:t>(2 Tim. 3:2)</a:t>
              </a:r>
            </a:p>
            <a:p>
              <a:pPr algn="ctr">
                <a:defRPr/>
              </a:pPr>
              <a:r>
                <a:rPr lang="en-US" sz="2400" i="1" dirty="0" err="1">
                  <a:solidFill>
                    <a:srgbClr val="000000"/>
                  </a:solidFill>
                  <a:latin typeface="Arial" charset="0"/>
                  <a:cs typeface="+mn-cs"/>
                </a:rPr>
                <a:t>Filarguros</a:t>
              </a:r>
              <a:endParaRPr lang="en-US" sz="2400" i="1" dirty="0">
                <a:solidFill>
                  <a:srgbClr val="000000"/>
                </a:solidFill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2400" dirty="0">
                  <a:solidFill>
                    <a:srgbClr val="000000"/>
                  </a:solidFill>
                  <a:latin typeface="Arial" charset="0"/>
                  <a:cs typeface="+mn-cs"/>
                </a:rPr>
                <a:t># 5366</a:t>
              </a:r>
            </a:p>
          </p:txBody>
        </p:sp>
        <p:sp>
          <p:nvSpPr>
            <p:cNvPr id="7" name="Left Brace 6"/>
            <p:cNvSpPr/>
            <p:nvPr/>
          </p:nvSpPr>
          <p:spPr>
            <a:xfrm>
              <a:off x="3733800" y="1219200"/>
              <a:ext cx="1066800" cy="4419600"/>
            </a:xfrm>
            <a:prstGeom prst="leftBrace">
              <a:avLst>
                <a:gd name="adj1" fmla="val 51190"/>
                <a:gd name="adj2" fmla="val 50000"/>
              </a:avLst>
            </a:prstGeom>
            <a:ln w="76200">
              <a:solidFill>
                <a:srgbClr val="FFFF00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90600" y="228600"/>
            <a:ext cx="79248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Inordinate Desire For Wealth or Possessions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2219742"/>
            <a:ext cx="6629400" cy="2123658"/>
          </a:xfrm>
          <a:prstGeom prst="rect">
            <a:avLst/>
          </a:pr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“..contentment always goes together with true godliness, …”</a:t>
            </a:r>
          </a:p>
          <a:p>
            <a:pPr algn="ctr">
              <a:defRPr/>
            </a:pPr>
            <a:endParaRPr lang="en-US" sz="3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Lenksi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705</a:t>
            </a:r>
          </a:p>
        </p:txBody>
      </p:sp>
      <p:sp>
        <p:nvSpPr>
          <p:cNvPr id="4" name="Bevel 3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371600" y="2286000"/>
            <a:ext cx="7467600" cy="2568575"/>
          </a:xfrm>
          <a:prstGeom prst="rect">
            <a:avLst/>
          </a:prstGeom>
          <a:solidFill>
            <a:srgbClr val="BBE0E3">
              <a:alpha val="84000"/>
            </a:srgbClr>
          </a:solidFill>
          <a:ln w="6350">
            <a:solidFill>
              <a:srgbClr val="000000">
                <a:alpha val="91000"/>
              </a:srgb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57200">
              <a:spcBef>
                <a:spcPct val="50000"/>
              </a:spcBef>
            </a:pPr>
            <a:endParaRPr lang="en-US" sz="2800" dirty="0">
              <a:solidFill>
                <a:srgbClr val="000000"/>
              </a:solidFill>
              <a:latin typeface="Arial" charset="0"/>
              <a:cs typeface="+mn-cs"/>
            </a:endParaRPr>
          </a:p>
          <a:p>
            <a:pPr algn="ctr" defTabSz="457200"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Arial" charset="0"/>
                <a:cs typeface="+mn-cs"/>
              </a:rPr>
              <a:t>“The secret of contentment is knowing how to enjoy what you have and be able to lose all desire for things beyond your reach.”</a:t>
            </a:r>
          </a:p>
          <a:p>
            <a:pPr algn="r" defTabSz="457200">
              <a:spcBef>
                <a:spcPct val="50000"/>
              </a:spcBef>
            </a:pPr>
            <a:r>
              <a:rPr lang="en-US" sz="2400" i="1" dirty="0">
                <a:solidFill>
                  <a:srgbClr val="000000"/>
                </a:solidFill>
                <a:latin typeface="Arial" charset="0"/>
                <a:cs typeface="+mn-cs"/>
              </a:rPr>
              <a:t>- unknown</a:t>
            </a:r>
            <a:endParaRPr lang="en-US" sz="2000" b="1" i="1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4" name="Bevel 3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066800" y="381000"/>
            <a:ext cx="7467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i="1" dirty="0">
                <a:solidFill>
                  <a:srgbClr val="FFFFCC"/>
                </a:solidFill>
                <a:latin typeface="Arial" charset="0"/>
                <a:cs typeface="+mn-cs"/>
              </a:rPr>
              <a:t>(Misunderstandings)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371600" y="1371600"/>
            <a:ext cx="7315200" cy="3785652"/>
          </a:xfrm>
          <a:prstGeom prst="rect">
            <a:avLst/>
          </a:prstGeom>
          <a:solidFill>
            <a:srgbClr val="BBE0E3">
              <a:alpha val="84000"/>
            </a:srgbClr>
          </a:solidFill>
          <a:ln w="6350">
            <a:solidFill>
              <a:srgbClr val="000000">
                <a:alpha val="91000"/>
              </a:srgb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defTabSz="2889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 “Not to be confused with complacency in the illusion of 	sufficiency” (Kittle on Rev. 3:17)</a:t>
            </a:r>
          </a:p>
          <a:p>
            <a:pPr marL="342900" indent="-342900" defTabSz="2889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 Not apathetic indifference</a:t>
            </a:r>
          </a:p>
          <a:p>
            <a:pPr marL="342900" indent="-342900" defTabSz="2889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 Can be content if have what I want. “I would be happy if…”</a:t>
            </a:r>
          </a:p>
          <a:p>
            <a:pPr marL="342900" indent="-342900" defTabSz="2889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 Inborn nature - Not a command</a:t>
            </a:r>
          </a:p>
          <a:p>
            <a:pPr marL="342900" indent="-342900" defTabSz="2889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+mn-cs"/>
              </a:rPr>
              <a:t> Means can’t work toward better income, house, etc.</a:t>
            </a:r>
          </a:p>
        </p:txBody>
      </p:sp>
      <p:sp>
        <p:nvSpPr>
          <p:cNvPr id="4" name="Bevel 3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133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6400" y="838200"/>
            <a:ext cx="64770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Contentment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133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24406-8ED8-4B4D-BEDD-CAA526AFD5A7}"/>
              </a:ext>
            </a:extLst>
          </p:cNvPr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open bible with finger">
            <a:extLst>
              <a:ext uri="{FF2B5EF4-FFF2-40B4-BE49-F238E27FC236}">
                <a16:creationId xmlns:a16="http://schemas.microsoft.com/office/drawing/2014/main" id="{746321B3-84D3-47E6-AE99-4239A041B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1191">
            <a:off x="6773820" y="198882"/>
            <a:ext cx="2149560" cy="1592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914400" y="76200"/>
            <a:ext cx="2895600" cy="1066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000000"/>
                </a:solidFill>
                <a:latin typeface="Arial" charset="0"/>
                <a:cs typeface="+mn-cs"/>
              </a:rPr>
              <a:t>Phil. 4:11-13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295400" y="1752600"/>
            <a:ext cx="7543800" cy="3570287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Chapter – Various exhortations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Verse 10-20  Thanks for gift (support)</a:t>
            </a:r>
            <a:endParaRPr lang="en-US" sz="2400">
              <a:solidFill>
                <a:srgbClr val="333399"/>
              </a:solidFill>
              <a:latin typeface="Arial" charset="0"/>
              <a:cs typeface="+mn-cs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>
                <a:solidFill>
                  <a:srgbClr val="333399"/>
                </a:solidFill>
                <a:latin typeface="Arial" charset="0"/>
                <a:cs typeface="+mn-cs"/>
              </a:rPr>
              <a:t> Has flourished after hindered (v. 10)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>
                <a:solidFill>
                  <a:srgbClr val="333399"/>
                </a:solidFill>
                <a:latin typeface="Arial" charset="0"/>
                <a:cs typeface="+mn-cs"/>
              </a:rPr>
              <a:t> Could be content –not merely joyous for material 	things (vv. 11-13, 17)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>
                <a:solidFill>
                  <a:srgbClr val="333399"/>
                </a:solidFill>
                <a:latin typeface="Arial" charset="0"/>
                <a:cs typeface="+mn-cs"/>
              </a:rPr>
              <a:t> Done well in support (vv. 14-16)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>
                <a:solidFill>
                  <a:srgbClr val="333399"/>
                </a:solidFill>
                <a:latin typeface="Arial" charset="0"/>
                <a:cs typeface="+mn-cs"/>
              </a:rPr>
              <a:t> I abound with your gifts (v. 18)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open bible with finger">
            <a:extLst>
              <a:ext uri="{FF2B5EF4-FFF2-40B4-BE49-F238E27FC236}">
                <a16:creationId xmlns:a16="http://schemas.microsoft.com/office/drawing/2014/main" id="{FEA70386-25A8-4039-81BA-60195E2EF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1191">
            <a:off x="6773820" y="198882"/>
            <a:ext cx="2149560" cy="1592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914400" y="76200"/>
            <a:ext cx="2895600" cy="1066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" charset="0"/>
                <a:cs typeface="+mn-cs"/>
              </a:rPr>
              <a:t>1 Tim. 6:6-8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19200" y="1905000"/>
            <a:ext cx="7543800" cy="2657475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Chapter – warns about false teachers, riches, etc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Verse 6-8  Content – vs - Riches</a:t>
            </a:r>
            <a:endParaRPr lang="en-US" sz="2400">
              <a:solidFill>
                <a:srgbClr val="333399"/>
              </a:solidFill>
              <a:latin typeface="Arial" charset="0"/>
              <a:cs typeface="+mn-cs"/>
            </a:endParaRP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>
                <a:solidFill>
                  <a:srgbClr val="333399"/>
                </a:solidFill>
                <a:latin typeface="Arial" charset="0"/>
                <a:cs typeface="+mn-cs"/>
              </a:rPr>
              <a:t> Content (vv. 6-8)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>
                <a:solidFill>
                  <a:srgbClr val="333399"/>
                </a:solidFill>
                <a:latin typeface="Arial" charset="0"/>
                <a:cs typeface="+mn-cs"/>
              </a:rPr>
              <a:t> Riches (vv. 9-10)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Warning about riches (vv. 17-19)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open bible with finger">
            <a:extLst>
              <a:ext uri="{FF2B5EF4-FFF2-40B4-BE49-F238E27FC236}">
                <a16:creationId xmlns:a16="http://schemas.microsoft.com/office/drawing/2014/main" id="{AFF36CFC-40E4-4495-BEAD-24A1B26F6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1191">
            <a:off x="6773820" y="198882"/>
            <a:ext cx="2149560" cy="1592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914400" y="76200"/>
            <a:ext cx="2895600" cy="1066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" charset="0"/>
                <a:cs typeface="+mn-cs"/>
              </a:rPr>
              <a:t>Heb. 13:5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219200" y="1981200"/>
            <a:ext cx="7543800" cy="1379537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Chapter – Personal responsibility (love, hospitality, 	marriage, submit to elders, etc.)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Contentment – vs – Covetousness (vv. 5-6)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1371600" y="304800"/>
            <a:ext cx="2895600" cy="1066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000000"/>
                </a:solidFill>
                <a:latin typeface="Arial" charset="0"/>
                <a:cs typeface="+mn-cs"/>
              </a:rPr>
              <a:t>Phil. 4:11-13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657600" y="304800"/>
            <a:ext cx="2895600" cy="1066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" charset="0"/>
                <a:cs typeface="+mn-cs"/>
              </a:rPr>
              <a:t>1 Tim. 6:6-8</a:t>
            </a: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5867400" y="304800"/>
            <a:ext cx="2895600" cy="1066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" charset="0"/>
                <a:cs typeface="+mn-cs"/>
              </a:rPr>
              <a:t>Heb. 13:5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219200" y="2667000"/>
            <a:ext cx="7543800" cy="1169988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800">
                <a:solidFill>
                  <a:srgbClr val="000000"/>
                </a:solidFill>
                <a:latin typeface="Arial" charset="0"/>
                <a:cs typeface="+mn-cs"/>
              </a:rPr>
              <a:t> Context – material riches, money,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800">
                <a:solidFill>
                  <a:srgbClr val="000000"/>
                </a:solidFill>
                <a:latin typeface="Arial" charset="0"/>
                <a:cs typeface="+mn-cs"/>
              </a:rPr>
              <a:t> Not: satisfied with spiritual status</a:t>
            </a:r>
          </a:p>
        </p:txBody>
      </p:sp>
      <p:pic>
        <p:nvPicPr>
          <p:cNvPr id="10" name="Picture 2" descr="Image result for open bible with finger">
            <a:extLst>
              <a:ext uri="{FF2B5EF4-FFF2-40B4-BE49-F238E27FC236}">
                <a16:creationId xmlns:a16="http://schemas.microsoft.com/office/drawing/2014/main" id="{7124FF34-1B6F-4E31-90A9-7EEAA8EC1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1191">
            <a:off x="3451044" y="4420084"/>
            <a:ext cx="2804635" cy="2077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133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6400" y="838200"/>
            <a:ext cx="64770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Contentment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133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9" name="Bevel 8"/>
          <p:cNvSpPr/>
          <p:nvPr/>
        </p:nvSpPr>
        <p:spPr>
          <a:xfrm>
            <a:off x="1447800" y="4495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Lessons Learned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495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Lessons Learned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D72A26-98AD-40DD-BF26-9F2F49F2AD09}"/>
              </a:ext>
            </a:extLst>
          </p:cNvPr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 rot="16200000">
            <a:off x="-17144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Lessons Learned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295400" y="1443037"/>
            <a:ext cx="7543800" cy="3205163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Phil. 4:11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Not automatically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Not that some have it – some don’t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Not just “nature”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Must cultivate it – develop it – work at it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May be a real struggle</a:t>
            </a: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990600" y="376237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1. Must be Learned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 rot="16200000">
            <a:off x="-17144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Lessons Learned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71600" y="2005013"/>
            <a:ext cx="7543800" cy="2109787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In whatever state (Phil. 4:11)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Having food and clothing (1 Tim 6:6-8)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With such things as have (Heb. 13:5)</a:t>
            </a:r>
          </a:p>
          <a:p>
            <a:pPr defTabSz="22860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Not to worry about material things (Matt. 6:24-ff)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066800" y="3810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1. Must be Learned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1066800" y="10668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2. Extent to be content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 rot="16200000">
            <a:off x="-17144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Lessons Learned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371600" y="2514600"/>
            <a:ext cx="7543800" cy="2981325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Realize nothing is ours (1 Tim. 6:7)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Follow example of Paul (Phil. 4:11-12)</a:t>
            </a:r>
            <a:endParaRPr lang="en-US" sz="2400">
              <a:solidFill>
                <a:srgbClr val="333399"/>
              </a:solidFill>
              <a:latin typeface="Arial" charset="0"/>
              <a:cs typeface="+mn-cs"/>
            </a:endParaRPr>
          </a:p>
          <a:p>
            <a:pPr lvl="1"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333399"/>
                </a:solidFill>
                <a:latin typeface="Arial" charset="0"/>
                <a:cs typeface="+mn-cs"/>
              </a:rPr>
              <a:t> </a:t>
            </a:r>
            <a:r>
              <a:rPr lang="en-US" sz="2000" b="1">
                <a:solidFill>
                  <a:srgbClr val="333399"/>
                </a:solidFill>
                <a:latin typeface="Arial" charset="0"/>
                <a:cs typeface="+mn-cs"/>
              </a:rPr>
              <a:t>Learned to be abased (2 Cor. 4:8-10; 6:4-5; 11:25-27)</a:t>
            </a:r>
          </a:p>
          <a:p>
            <a:pPr lvl="1"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000" b="1">
                <a:solidFill>
                  <a:srgbClr val="333399"/>
                </a:solidFill>
                <a:latin typeface="Arial" charset="0"/>
                <a:cs typeface="+mn-cs"/>
              </a:rPr>
              <a:t> To abound (v. 18)</a:t>
            </a:r>
            <a:endParaRPr lang="en-US" sz="2000">
              <a:solidFill>
                <a:srgbClr val="333399"/>
              </a:solidFill>
              <a:latin typeface="Arial" charset="0"/>
              <a:cs typeface="+mn-cs"/>
            </a:endParaRP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With help of Christ (Phil 4:13)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Realize spiritual relationship most important (Heb. 	13:5)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1066800" y="3810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1. Must be Learned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1066800" y="10668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2. Extent to be content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1066800" y="17526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3. How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 rot="16200000">
            <a:off x="-17144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Lessons Learned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1066800" y="3810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1. Must be Learned</a:t>
            </a: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1066800" y="10668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2. Extent to be content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066800" y="17526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3. How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1066800" y="24384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4. Reason Not Content: Covetous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 rot="16200000">
            <a:off x="-17144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Lessons Learned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219200" y="1338262"/>
            <a:ext cx="7543800" cy="4300538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Heb. 13:5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Covetous: “Eager for more and more” (Vines)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Love for material world (1 Tim. 6:6-8)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“Without covetousness” – “free from love of money” 	(Vines)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Problem: Too attached to material world</a:t>
            </a:r>
            <a:endParaRPr lang="en-US" sz="2400" i="1">
              <a:solidFill>
                <a:srgbClr val="333399"/>
              </a:solidFill>
              <a:latin typeface="Arial" charset="0"/>
              <a:cs typeface="+mn-cs"/>
            </a:endParaRPr>
          </a:p>
          <a:p>
            <a:pPr lvl="1" defTabSz="228600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>
                <a:solidFill>
                  <a:srgbClr val="333399"/>
                </a:solidFill>
                <a:latin typeface="Arial" charset="0"/>
                <a:cs typeface="+mn-cs"/>
              </a:rPr>
              <a:t> Think: “If only I had….I would be happy” </a:t>
            </a:r>
          </a:p>
          <a:p>
            <a:pPr lvl="1" defTabSz="228600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>
                <a:solidFill>
                  <a:srgbClr val="333399"/>
                </a:solidFill>
                <a:latin typeface="Arial" charset="0"/>
                <a:cs typeface="+mn-cs"/>
              </a:rPr>
              <a:t> Money</a:t>
            </a:r>
          </a:p>
          <a:p>
            <a:pPr lvl="1" defTabSz="228600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>
                <a:solidFill>
                  <a:srgbClr val="333399"/>
                </a:solidFill>
                <a:latin typeface="Arial" charset="0"/>
                <a:cs typeface="+mn-cs"/>
              </a:rPr>
              <a:t> Material things (house, cars, clothes, 			electronics, etc)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066800" y="347662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4. Reason Not Content: Covetous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 rot="16200000">
            <a:off x="-17144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Lessons Learned</a:t>
            </a: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066800" y="3810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1. Must be Learned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1066800" y="10668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2. Extent to be content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1066800" y="17526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3. How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1066800" y="24384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4. Reason Not Content: Covetous</a:t>
            </a: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1066800" y="3124200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5. Real Gain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 rot="16200000">
            <a:off x="-17144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Lessons Learned</a:t>
            </a:r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1066800" y="352425"/>
            <a:ext cx="7848600" cy="533400"/>
          </a:xfrm>
          <a:prstGeom prst="roundRect">
            <a:avLst>
              <a:gd name="adj" fmla="val 42264"/>
            </a:avLst>
          </a:prstGeom>
          <a:solidFill>
            <a:srgbClr val="333399">
              <a:alpha val="84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5. Real Gain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219200" y="1495425"/>
            <a:ext cx="7543800" cy="3533775"/>
          </a:xfrm>
          <a:prstGeom prst="rect">
            <a:avLst/>
          </a:prstGeom>
          <a:solidFill>
            <a:srgbClr val="BBE0E3">
              <a:alpha val="84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1 Tim. 6:6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Real gain – not money or material things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Righteousness – living right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Right priorities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Focus on spiritual (Heb. 13:5-6) “he said” 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Prov. 16:8</a:t>
            </a:r>
          </a:p>
          <a:p>
            <a:pPr defTabSz="228600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rgbClr val="000000"/>
                </a:solidFill>
                <a:latin typeface="Arial" charset="0"/>
                <a:cs typeface="+mn-cs"/>
              </a:rPr>
              <a:t> “To be without some of the things you want is an 	indispensable part of happiness” (Bertrand Russell)</a:t>
            </a:r>
            <a:endParaRPr lang="en-US" sz="2400" i="1">
              <a:solidFill>
                <a:srgbClr val="333399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2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Picture 2" descr="j03089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0"/>
            <a:ext cx="4548188" cy="6858000"/>
          </a:xfrm>
          <a:prstGeom prst="rect">
            <a:avLst/>
          </a:prstGeom>
          <a:noFill/>
        </p:spPr>
      </p:pic>
      <p:sp>
        <p:nvSpPr>
          <p:cNvPr id="58265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solidFill>
            <a:srgbClr val="08080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 u="sng">
                <a:solidFill>
                  <a:srgbClr val="FFFFFF"/>
                </a:solidFill>
                <a:latin typeface="Arial" charset="0"/>
                <a:cs typeface="+mn-cs"/>
              </a:rPr>
              <a:t>Things Worth More Than Riches &amp; Money</a:t>
            </a:r>
          </a:p>
        </p:txBody>
      </p:sp>
      <p:sp>
        <p:nvSpPr>
          <p:cNvPr id="582660" name="Text Box 4"/>
          <p:cNvSpPr txBox="1">
            <a:spLocks noChangeArrowheads="1"/>
          </p:cNvSpPr>
          <p:nvPr/>
        </p:nvSpPr>
        <p:spPr bwMode="auto">
          <a:xfrm>
            <a:off x="4038600" y="1143000"/>
            <a:ext cx="5037138" cy="470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80000"/>
              </a:lnSpc>
              <a:buFont typeface="Wingdings" pitchFamily="2" charset="2"/>
              <a:buChar char="§"/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Wisdom</a:t>
            </a: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(Prov. 3:13-20)</a:t>
            </a:r>
          </a:p>
          <a:p>
            <a:pPr>
              <a:lnSpc>
                <a:spcPct val="180000"/>
              </a:lnSpc>
              <a:buFont typeface="Wingdings" pitchFamily="2" charset="2"/>
              <a:buChar char="§"/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Fear</a:t>
            </a: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(Prov. 15:16)</a:t>
            </a:r>
          </a:p>
          <a:p>
            <a:pPr>
              <a:lnSpc>
                <a:spcPct val="180000"/>
              </a:lnSpc>
              <a:buFont typeface="Wingdings" pitchFamily="2" charset="2"/>
              <a:buChar char="§"/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Righteousness</a:t>
            </a: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(Prov. 16:8)</a:t>
            </a:r>
          </a:p>
          <a:p>
            <a:pPr>
              <a:lnSpc>
                <a:spcPct val="180000"/>
              </a:lnSpc>
              <a:buFont typeface="Wingdings" pitchFamily="2" charset="2"/>
              <a:buChar char="§"/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Integrity</a:t>
            </a: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(Prov. 19:1)</a:t>
            </a:r>
          </a:p>
          <a:p>
            <a:pPr>
              <a:lnSpc>
                <a:spcPct val="180000"/>
              </a:lnSpc>
              <a:buFont typeface="Wingdings" pitchFamily="2" charset="2"/>
              <a:buChar char="§"/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Good Name</a:t>
            </a: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(Prov. 22:1)</a:t>
            </a:r>
          </a:p>
          <a:p>
            <a:pPr>
              <a:lnSpc>
                <a:spcPct val="180000"/>
              </a:lnSpc>
              <a:buFont typeface="Wingdings" pitchFamily="2" charset="2"/>
              <a:buChar char="§"/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Soul</a:t>
            </a:r>
            <a:r>
              <a:rPr lang="en-US" sz="2800" b="1">
                <a:solidFill>
                  <a:srgbClr val="FFFFFF"/>
                </a:solidFill>
                <a:latin typeface="Arial" charset="0"/>
                <a:cs typeface="+mn-cs"/>
              </a:rPr>
              <a:t> (Matt. 16:26)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2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82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82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82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82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82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66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609600"/>
            <a:ext cx="3733800" cy="5638800"/>
          </a:xfrm>
          <a:prstGeom prst="roundRect">
            <a:avLst>
              <a:gd name="adj" fmla="val 11184"/>
            </a:avLst>
          </a:prstGeom>
          <a:solidFill>
            <a:srgbClr val="000000">
              <a:alpha val="8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u="sng" dirty="0">
                <a:solidFill>
                  <a:srgbClr val="FFFF00"/>
                </a:solidFill>
              </a:rPr>
              <a:t>Things We See</a:t>
            </a:r>
          </a:p>
          <a:p>
            <a:pPr algn="ctr">
              <a:defRPr/>
            </a:pPr>
            <a:endParaRPr lang="en-US" sz="2800" dirty="0">
              <a:solidFill>
                <a:srgbClr val="333399">
                  <a:lumMod val="20000"/>
                  <a:lumOff val="80000"/>
                </a:srgbClr>
              </a:solidFill>
            </a:endParaRP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Money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Cars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Furniture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Houses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Clothes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Televisions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Computers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Jewelry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Pictures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724400" y="609600"/>
            <a:ext cx="3733800" cy="5638800"/>
          </a:xfrm>
          <a:prstGeom prst="roundRect">
            <a:avLst>
              <a:gd name="adj" fmla="val 11184"/>
            </a:avLst>
          </a:prstGeom>
          <a:solidFill>
            <a:srgbClr val="000000">
              <a:alpha val="8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u="sng" dirty="0">
                <a:solidFill>
                  <a:srgbClr val="FFFF00"/>
                </a:solidFill>
              </a:rPr>
              <a:t>Things We Can’t See</a:t>
            </a:r>
          </a:p>
          <a:p>
            <a:pPr algn="ctr">
              <a:defRPr/>
            </a:pPr>
            <a:endParaRPr lang="en-US" sz="2800" dirty="0">
              <a:solidFill>
                <a:srgbClr val="333399">
                  <a:lumMod val="20000"/>
                  <a:lumOff val="80000"/>
                </a:srgbClr>
              </a:solidFill>
            </a:endParaRP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God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Soul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Heaven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Hope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Faith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Love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Grace</a:t>
            </a:r>
          </a:p>
          <a:p>
            <a:pPr algn="ctr">
              <a:defRPr/>
            </a:pPr>
            <a:r>
              <a:rPr lang="en-US" sz="2800" dirty="0">
                <a:solidFill>
                  <a:srgbClr val="333399">
                    <a:lumMod val="20000"/>
                    <a:lumOff val="80000"/>
                  </a:srgbClr>
                </a:solidFill>
              </a:rPr>
              <a:t>Peace</a:t>
            </a:r>
          </a:p>
          <a:p>
            <a:pPr algn="ctr">
              <a:defRPr/>
            </a:pPr>
            <a:endParaRPr lang="en-US" sz="2800" dirty="0">
              <a:solidFill>
                <a:srgbClr val="333399">
                  <a:lumMod val="20000"/>
                  <a:lumOff val="80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133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6400" y="838200"/>
            <a:ext cx="64770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Contentment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133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Contentment Defined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Passages In Context</a:t>
            </a:r>
          </a:p>
        </p:txBody>
      </p:sp>
      <p:sp>
        <p:nvSpPr>
          <p:cNvPr id="9" name="Bevel 8"/>
          <p:cNvSpPr/>
          <p:nvPr/>
        </p:nvSpPr>
        <p:spPr>
          <a:xfrm>
            <a:off x="1447800" y="4495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Lessons Learned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495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Lessons Learned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37DE3A-9CB3-4DB2-AD79-1EA02347ADB3}"/>
              </a:ext>
            </a:extLst>
          </p:cNvPr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759" name="Picture 7" descr="j03168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7400" cy="6858000"/>
          </a:xfrm>
          <a:prstGeom prst="rect">
            <a:avLst/>
          </a:prstGeom>
          <a:noFill/>
        </p:spPr>
      </p:pic>
      <p:sp>
        <p:nvSpPr>
          <p:cNvPr id="586761" name="Rectangle 9"/>
          <p:cNvSpPr>
            <a:spLocks noChangeArrowheads="1"/>
          </p:cNvSpPr>
          <p:nvPr/>
        </p:nvSpPr>
        <p:spPr bwMode="auto">
          <a:xfrm rot="16200000">
            <a:off x="-1104900" y="3086100"/>
            <a:ext cx="4191000" cy="762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Questions</a:t>
            </a:r>
          </a:p>
        </p:txBody>
      </p:sp>
      <p:sp>
        <p:nvSpPr>
          <p:cNvPr id="586762" name="Text Box 10"/>
          <p:cNvSpPr txBox="1">
            <a:spLocks noChangeArrowheads="1"/>
          </p:cNvSpPr>
          <p:nvPr/>
        </p:nvSpPr>
        <p:spPr bwMode="auto">
          <a:xfrm>
            <a:off x="2590800" y="228600"/>
            <a:ext cx="6019800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>
              <a:buFontTx/>
              <a:buChar char="•"/>
            </a:pP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Is money the main thing / first thing 	I think about?</a:t>
            </a:r>
          </a:p>
          <a:p>
            <a:pPr defTabSz="228600">
              <a:buFontTx/>
              <a:buChar char="•"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  <a:p>
            <a:pPr defTabSz="228600">
              <a:buFontTx/>
              <a:buChar char="•"/>
            </a:pP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Do I think more about material 	things than spiritual things?</a:t>
            </a:r>
          </a:p>
          <a:p>
            <a:pPr defTabSz="228600">
              <a:buFontTx/>
              <a:buChar char="•"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  <a:p>
            <a:pPr defTabSz="228600">
              <a:buFontTx/>
              <a:buChar char="•"/>
            </a:pP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Do I measure people by material 	possessions?</a:t>
            </a:r>
          </a:p>
          <a:p>
            <a:pPr defTabSz="228600">
              <a:buFontTx/>
              <a:buChar char="•"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  <a:p>
            <a:pPr defTabSz="228600">
              <a:buFontTx/>
              <a:buChar char="•"/>
            </a:pP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Am I frustrated because I have less 	than others?</a:t>
            </a:r>
          </a:p>
          <a:p>
            <a:pPr defTabSz="228600">
              <a:buFontTx/>
              <a:buChar char="•"/>
            </a:pPr>
            <a:endParaRPr lang="en-US" sz="2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  <a:p>
            <a:pPr defTabSz="228600">
              <a:buFontTx/>
              <a:buChar char="•"/>
            </a:pP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Work harder to have material than I  	do spiritual?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692E4B2-B4D0-44D9-B29D-1B31F7706C8F}"/>
              </a:ext>
            </a:extLst>
          </p:cNvPr>
          <p:cNvCxnSpPr>
            <a:cxnSpLocks/>
          </p:cNvCxnSpPr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6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6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6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6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6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6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67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67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67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67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67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67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6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_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5335</TotalTime>
  <Words>1595</Words>
  <Application>Microsoft Office PowerPoint</Application>
  <PresentationFormat>On-screen Show (4:3)</PresentationFormat>
  <Paragraphs>299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37</vt:i4>
      </vt:variant>
    </vt:vector>
  </HeadingPairs>
  <TitlesOfParts>
    <vt:vector size="63" baseType="lpstr">
      <vt:lpstr>Arial Rounded MT Bold</vt:lpstr>
      <vt:lpstr>Arial</vt:lpstr>
      <vt:lpstr>Wingdings</vt:lpstr>
      <vt:lpstr>Comic Sans MS</vt:lpstr>
      <vt:lpstr>Calibri</vt:lpstr>
      <vt:lpstr>Kristen ITC</vt:lpstr>
      <vt:lpstr>Calibri Light</vt:lpstr>
      <vt:lpstr>Tahoma</vt:lpstr>
      <vt:lpstr>Arial Narrow</vt:lpstr>
      <vt:lpstr>Times New Roman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10_Office Theme</vt:lpstr>
      <vt:lpstr>12_Office Theme</vt:lpstr>
      <vt:lpstr>15_Office Theme</vt:lpstr>
      <vt:lpstr>1_Textured</vt:lpstr>
      <vt:lpstr>1_Default Design</vt:lpstr>
      <vt:lpstr>2_Textured</vt:lpstr>
      <vt:lpstr>13_Office Theme</vt:lpstr>
      <vt:lpstr>8_Office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Relative Terms A Matter Of Perspective</vt:lpstr>
      <vt:lpstr>Wealth: Good &amp; Bad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189</cp:revision>
  <cp:lastPrinted>2019-11-17T02:59:32Z</cp:lastPrinted>
  <dcterms:created xsi:type="dcterms:W3CDTF">2010-06-04T13:44:40Z</dcterms:created>
  <dcterms:modified xsi:type="dcterms:W3CDTF">2019-11-17T03:15:10Z</dcterms:modified>
</cp:coreProperties>
</file>