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 id="2147483708" r:id="rId4"/>
    <p:sldMasterId id="2147483720" r:id="rId5"/>
    <p:sldMasterId id="2147483732" r:id="rId6"/>
  </p:sldMasterIdLst>
  <p:sldIdLst>
    <p:sldId id="258" r:id="rId7"/>
    <p:sldId id="265" r:id="rId8"/>
    <p:sldId id="286" r:id="rId9"/>
    <p:sldId id="287" r:id="rId10"/>
    <p:sldId id="288" r:id="rId11"/>
    <p:sldId id="274" r:id="rId12"/>
    <p:sldId id="275" r:id="rId13"/>
    <p:sldId id="261" r:id="rId14"/>
    <p:sldId id="290" r:id="rId15"/>
    <p:sldId id="299" r:id="rId16"/>
    <p:sldId id="300" r:id="rId17"/>
    <p:sldId id="301" r:id="rId18"/>
    <p:sldId id="302" r:id="rId19"/>
    <p:sldId id="303" r:id="rId20"/>
    <p:sldId id="304" r:id="rId21"/>
    <p:sldId id="305" r:id="rId22"/>
    <p:sldId id="280" r:id="rId23"/>
    <p:sldId id="291" r:id="rId24"/>
    <p:sldId id="306" r:id="rId25"/>
    <p:sldId id="307" r:id="rId26"/>
    <p:sldId id="308" r:id="rId27"/>
    <p:sldId id="309" r:id="rId28"/>
    <p:sldId id="310" r:id="rId29"/>
    <p:sldId id="311" r:id="rId30"/>
    <p:sldId id="281" r:id="rId31"/>
    <p:sldId id="292" r:id="rId32"/>
    <p:sldId id="312" r:id="rId33"/>
    <p:sldId id="313" r:id="rId34"/>
    <p:sldId id="289" r:id="rId35"/>
    <p:sldId id="31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53735"/>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564"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6.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121748F-0B53-421B-91BC-57301E161949}"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B0A4809-C9BD-4E11-B052-B3CEEED177C2}"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0390A7D-4A41-448C-8FAB-7F0222D6EC66}"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30DB41A-820B-48E2-891A-29E32F3BADAA}"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253139E-7383-453D-91D5-26C5F1981878}"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281426F9-33E9-4C18-8152-65569FB149CF}"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6211E624-6D4D-4A8F-AAEF-A5D3781CFF70}"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06CD2C-C2D4-4843-8296-427EF5077B6A}"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24B928F-52F3-4D0A-818C-540B20A91AAE}"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AF0E1C0-1C4A-44FB-A2FA-C3C2528FA7E8}"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46F5B10-4EB1-4BCF-A3C8-0249519D2CBF}" type="slidenum">
              <a:rPr lang="en-US"/>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11/10/2019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139669022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11/10/2019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1728495515"/>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11/10/2019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92878369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11/10/2019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108940468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11/10/2019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227204183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11/10/2019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6655145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11/10/2019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367152346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11/10/2019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133199920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11/10/2019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75832212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11/10/2019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425321742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11/10/2019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106580305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84850356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97708952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66375246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97521564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80439417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28742741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95165507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84863009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49367207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70844161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90180424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dirty="0"/>
          </a:p>
        </p:txBody>
      </p:sp>
      <p:pic>
        <p:nvPicPr>
          <p:cNvPr id="7" name="Picture 2" descr="http://www.arkansaseatright.org/media/images/fruit%20basket.jpg"/>
          <p:cNvPicPr>
            <a:picLocks noChangeAspect="1" noChangeArrowheads="1"/>
          </p:cNvPicPr>
          <p:nvPr userDrawn="1"/>
        </p:nvPicPr>
        <p:blipFill>
          <a:blip r:embed="rId13"/>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dirty="0"/>
          </a:p>
        </p:txBody>
      </p:sp>
      <p:pic>
        <p:nvPicPr>
          <p:cNvPr id="7" name="Picture 2" descr="http://www.arkansaseatright.org/media/images/fruit%20basket.jpg"/>
          <p:cNvPicPr>
            <a:picLocks noChangeAspect="1" noChangeArrowheads="1"/>
          </p:cNvPicPr>
          <p:nvPr userDrawn="1"/>
        </p:nvPicPr>
        <p:blipFill>
          <a:blip r:embed="rId13">
            <a:lum bright="70000" contrast="-70000"/>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11/10/2019</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dirty="0"/>
          </a:p>
        </p:txBody>
      </p:sp>
      <p:pic>
        <p:nvPicPr>
          <p:cNvPr id="7" name="Picture 2" descr="http://www.arkansaseatright.org/media/images/fruit%20basket.jpg"/>
          <p:cNvPicPr>
            <a:picLocks noChangeAspect="1" noChangeArrowheads="1"/>
          </p:cNvPicPr>
          <p:nvPr userDrawn="1"/>
        </p:nvPicPr>
        <p:blipFill>
          <a:blip r:embed="rId13">
            <a:duotone>
              <a:prstClr val="black"/>
              <a:srgbClr val="D9C3A5">
                <a:tint val="50000"/>
                <a:satMod val="180000"/>
              </a:srgbClr>
            </a:duotone>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C79E33-95F2-474D-8991-EA738996ED2C}"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11/10/2019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2588582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11/10/2019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dirty="0"/>
          </a:p>
        </p:txBody>
      </p:sp>
    </p:spTree>
    <p:extLst>
      <p:ext uri="{BB962C8B-B14F-4D97-AF65-F5344CB8AC3E}">
        <p14:creationId xmlns:p14="http://schemas.microsoft.com/office/powerpoint/2010/main" val="98314887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66D831-FFF6-4822-8C71-D30F4DF764C4}"/>
              </a:ext>
            </a:extLst>
          </p:cNvPr>
          <p:cNvSpPr txBox="1"/>
          <p:nvPr/>
        </p:nvSpPr>
        <p:spPr>
          <a:xfrm>
            <a:off x="838200" y="1600200"/>
            <a:ext cx="7543800" cy="2893100"/>
          </a:xfrm>
          <a:prstGeom prst="rect">
            <a:avLst/>
          </a:prstGeom>
          <a:solidFill>
            <a:srgbClr val="FFFFFF">
              <a:alpha val="74902"/>
            </a:srgbClr>
          </a:solidFill>
        </p:spPr>
        <p:txBody>
          <a:bodyPr wrap="square" rtlCol="0">
            <a:spAutoFit/>
          </a:bodyPr>
          <a:lstStyle/>
          <a:p>
            <a:pPr algn="ctr"/>
            <a:r>
              <a:rPr lang="en-US" sz="2800" b="1" u="sng" dirty="0">
                <a:latin typeface="+mj-lt"/>
              </a:rPr>
              <a:t>Gal 5:22-23</a:t>
            </a:r>
          </a:p>
          <a:p>
            <a:endParaRPr lang="en-US" sz="2400" dirty="0">
              <a:latin typeface="+mj-lt"/>
            </a:endParaRPr>
          </a:p>
          <a:p>
            <a:r>
              <a:rPr lang="en-US" sz="2600" dirty="0">
                <a:latin typeface="+mj-lt"/>
              </a:rPr>
              <a:t>22 But the fruit of the Spirit is love, joy, peace, longsuffering, kindness, goodness, faithfulness, </a:t>
            </a:r>
          </a:p>
          <a:p>
            <a:endParaRPr lang="en-US" sz="2600" dirty="0">
              <a:latin typeface="+mj-lt"/>
            </a:endParaRPr>
          </a:p>
          <a:p>
            <a:r>
              <a:rPr lang="en-US" sz="2600" dirty="0">
                <a:latin typeface="+mj-lt"/>
              </a:rPr>
              <a:t>23 gentleness, self-control. Against such there is no law. </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2667000" y="1905000"/>
            <a:ext cx="3886200" cy="4832092"/>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Love</a:t>
            </a:r>
          </a:p>
          <a:p>
            <a:pPr marL="514350" indent="-514350">
              <a:buFont typeface="+mj-lt"/>
              <a:buAutoNum type="arabicPeriod"/>
            </a:pPr>
            <a:r>
              <a:rPr lang="en-US" sz="2800" b="1" dirty="0">
                <a:latin typeface="+mj-lt"/>
              </a:rPr>
              <a:t>Joy</a:t>
            </a:r>
          </a:p>
          <a:p>
            <a:pPr marL="514350" indent="-514350">
              <a:buFont typeface="+mj-lt"/>
              <a:buAutoNum type="arabicPeriod"/>
            </a:pPr>
            <a:r>
              <a:rPr lang="en-US" sz="2800" b="1" dirty="0">
                <a:latin typeface="+mj-lt"/>
              </a:rPr>
              <a:t>Peace</a:t>
            </a:r>
          </a:p>
          <a:p>
            <a:pPr marL="514350" indent="-514350">
              <a:buFont typeface="+mj-lt"/>
              <a:buAutoNum type="arabicPeriod"/>
            </a:pPr>
            <a:r>
              <a:rPr lang="en-US" sz="2800" b="1" dirty="0">
                <a:latin typeface="+mj-lt"/>
              </a:rPr>
              <a:t>Longsuffering</a:t>
            </a:r>
          </a:p>
          <a:p>
            <a:pPr marL="514350" indent="-514350">
              <a:buFont typeface="+mj-lt"/>
              <a:buAutoNum type="arabicPeriod"/>
            </a:pPr>
            <a:r>
              <a:rPr lang="en-US" sz="2800" b="1" dirty="0">
                <a:latin typeface="+mj-lt"/>
              </a:rPr>
              <a:t>Kindness</a:t>
            </a:r>
          </a:p>
          <a:p>
            <a:pPr marL="514350" indent="-514350">
              <a:buFont typeface="+mj-lt"/>
              <a:buAutoNum type="arabicPeriod"/>
            </a:pPr>
            <a:r>
              <a:rPr lang="en-US" sz="2800" b="1" dirty="0">
                <a:latin typeface="+mj-lt"/>
              </a:rPr>
              <a:t>Goodness</a:t>
            </a:r>
          </a:p>
          <a:p>
            <a:pPr marL="514350" indent="-514350">
              <a:buFont typeface="+mj-lt"/>
              <a:buAutoNum type="arabicPeriod"/>
            </a:pPr>
            <a:r>
              <a:rPr lang="en-US" sz="2800" b="1" dirty="0">
                <a:latin typeface="+mj-lt"/>
              </a:rPr>
              <a:t>Faithfulness, </a:t>
            </a:r>
          </a:p>
          <a:p>
            <a:pPr marL="514350" indent="-514350">
              <a:buFont typeface="+mj-lt"/>
              <a:buAutoNum type="arabicPeriod"/>
            </a:pPr>
            <a:r>
              <a:rPr lang="en-US" sz="2800" b="1" dirty="0">
                <a:latin typeface="+mj-lt"/>
              </a:rPr>
              <a:t>Gentleness</a:t>
            </a:r>
          </a:p>
          <a:p>
            <a:pPr marL="514350" indent="-514350">
              <a:buFont typeface="+mj-lt"/>
              <a:buAutoNum type="arabicPeriod"/>
            </a:pPr>
            <a:r>
              <a:rPr lang="en-US" sz="2800" b="1" dirty="0">
                <a:latin typeface="+mj-lt"/>
              </a:rPr>
              <a:t>Self-control</a:t>
            </a:r>
          </a:p>
          <a:p>
            <a:pPr marL="514350" indent="-514350">
              <a:buFont typeface="+mj-lt"/>
              <a:buAutoNum type="arabicPeriod"/>
            </a:pPr>
            <a:endParaRPr lang="en-US" sz="2800" b="1"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2667000" y="1905000"/>
            <a:ext cx="3886200" cy="4832092"/>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Love</a:t>
            </a:r>
          </a:p>
          <a:p>
            <a:pPr marL="514350" indent="-514350">
              <a:buFont typeface="+mj-lt"/>
              <a:buAutoNum type="arabicPeriod"/>
            </a:pPr>
            <a:r>
              <a:rPr lang="en-US" sz="2800" b="1" dirty="0">
                <a:latin typeface="+mj-lt"/>
              </a:rPr>
              <a:t>Joy</a:t>
            </a:r>
          </a:p>
          <a:p>
            <a:pPr marL="514350" indent="-514350">
              <a:buFont typeface="+mj-lt"/>
              <a:buAutoNum type="arabicPeriod"/>
            </a:pPr>
            <a:r>
              <a:rPr lang="en-US" sz="2800" b="1" dirty="0">
                <a:latin typeface="+mj-lt"/>
              </a:rPr>
              <a:t>Peace</a:t>
            </a:r>
          </a:p>
          <a:p>
            <a:pPr marL="514350" indent="-514350">
              <a:buFont typeface="+mj-lt"/>
              <a:buAutoNum type="arabicPeriod"/>
            </a:pPr>
            <a:r>
              <a:rPr lang="en-US" sz="2800" b="1" dirty="0">
                <a:latin typeface="+mj-lt"/>
              </a:rPr>
              <a:t>Longsuffering</a:t>
            </a:r>
          </a:p>
          <a:p>
            <a:pPr marL="514350" indent="-514350">
              <a:buFont typeface="+mj-lt"/>
              <a:buAutoNum type="arabicPeriod"/>
            </a:pPr>
            <a:r>
              <a:rPr lang="en-US" sz="2800" b="1" dirty="0">
                <a:latin typeface="+mj-lt"/>
              </a:rPr>
              <a:t>Kindness</a:t>
            </a:r>
          </a:p>
          <a:p>
            <a:pPr marL="514350" indent="-514350">
              <a:buFont typeface="+mj-lt"/>
              <a:buAutoNum type="arabicPeriod"/>
            </a:pPr>
            <a:r>
              <a:rPr lang="en-US" sz="2800" b="1" dirty="0">
                <a:latin typeface="+mj-lt"/>
              </a:rPr>
              <a:t>Goodness</a:t>
            </a:r>
          </a:p>
          <a:p>
            <a:pPr marL="514350" indent="-514350">
              <a:buFont typeface="+mj-lt"/>
              <a:buAutoNum type="arabicPeriod"/>
            </a:pPr>
            <a:r>
              <a:rPr lang="en-US" sz="2800" b="1" dirty="0">
                <a:solidFill>
                  <a:schemeClr val="bg1">
                    <a:lumMod val="95000"/>
                  </a:schemeClr>
                </a:solidFill>
                <a:effectLst>
                  <a:outerShdw blurRad="38100" dist="38100" dir="2700000" algn="tl">
                    <a:srgbClr val="000000">
                      <a:alpha val="43137"/>
                    </a:srgbClr>
                  </a:outerShdw>
                </a:effectLst>
                <a:latin typeface="+mj-lt"/>
              </a:rPr>
              <a:t>Faithfulness, </a:t>
            </a:r>
          </a:p>
          <a:p>
            <a:pPr marL="514350" indent="-514350">
              <a:buFont typeface="+mj-lt"/>
              <a:buAutoNum type="arabicPeriod"/>
            </a:pPr>
            <a:r>
              <a:rPr lang="en-US" sz="2800" b="1" dirty="0">
                <a:solidFill>
                  <a:schemeClr val="bg1">
                    <a:lumMod val="95000"/>
                  </a:schemeClr>
                </a:solidFill>
                <a:effectLst>
                  <a:outerShdw blurRad="38100" dist="38100" dir="2700000" algn="tl">
                    <a:srgbClr val="000000">
                      <a:alpha val="43137"/>
                    </a:srgbClr>
                  </a:outerShdw>
                </a:effectLst>
                <a:latin typeface="+mj-lt"/>
              </a:rPr>
              <a:t>Gentleness</a:t>
            </a:r>
          </a:p>
          <a:p>
            <a:pPr marL="514350" indent="-514350">
              <a:buFont typeface="+mj-lt"/>
              <a:buAutoNum type="arabicPeriod"/>
            </a:pPr>
            <a:r>
              <a:rPr lang="en-US" sz="2800" b="1" dirty="0">
                <a:solidFill>
                  <a:schemeClr val="bg1">
                    <a:lumMod val="95000"/>
                  </a:schemeClr>
                </a:solidFill>
                <a:effectLst>
                  <a:outerShdw blurRad="38100" dist="38100" dir="2700000" algn="tl">
                    <a:srgbClr val="000000">
                      <a:alpha val="43137"/>
                    </a:srgbClr>
                  </a:outerShdw>
                </a:effectLst>
                <a:latin typeface="+mj-lt"/>
              </a:rPr>
              <a:t>Self-control</a:t>
            </a:r>
          </a:p>
          <a:p>
            <a:pPr marL="514350" indent="-514350">
              <a:buFont typeface="+mj-lt"/>
              <a:buAutoNum type="arabicPeriod"/>
            </a:pPr>
            <a:endParaRPr lang="en-US" sz="2800" b="1" dirty="0">
              <a:solidFill>
                <a:schemeClr val="bg1">
                  <a:lumMod val="75000"/>
                </a:schemeClr>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2667000" y="1905000"/>
            <a:ext cx="3886200" cy="4832092"/>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Love</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Joy</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Peace</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Longsuffering</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Kindness</a:t>
            </a:r>
          </a:p>
          <a:p>
            <a:pPr marL="514350" indent="-514350">
              <a:buFont typeface="+mj-lt"/>
              <a:buAutoNum type="arabicPeriod"/>
            </a:pPr>
            <a:r>
              <a:rPr lang="en-US" sz="2800" b="1" dirty="0">
                <a:solidFill>
                  <a:schemeClr val="bg1"/>
                </a:solidFill>
                <a:effectLst>
                  <a:outerShdw blurRad="38100" dist="38100" dir="2700000" algn="tl">
                    <a:srgbClr val="000000">
                      <a:alpha val="43137"/>
                    </a:srgbClr>
                  </a:outerShdw>
                </a:effectLst>
                <a:latin typeface="+mj-lt"/>
              </a:rPr>
              <a:t>Goodness</a:t>
            </a:r>
          </a:p>
          <a:p>
            <a:pPr marL="514350" indent="-514350">
              <a:buFont typeface="+mj-lt"/>
              <a:buAutoNum type="arabicPeriod"/>
            </a:pPr>
            <a:r>
              <a:rPr lang="en-US" sz="2800" b="1" dirty="0">
                <a:latin typeface="+mj-lt"/>
              </a:rPr>
              <a:t>Faithfulness, </a:t>
            </a:r>
          </a:p>
          <a:p>
            <a:pPr marL="514350" indent="-514350">
              <a:buFont typeface="+mj-lt"/>
              <a:buAutoNum type="arabicPeriod"/>
            </a:pPr>
            <a:r>
              <a:rPr lang="en-US" sz="2800" b="1" dirty="0">
                <a:latin typeface="+mj-lt"/>
              </a:rPr>
              <a:t>Gentleness</a:t>
            </a:r>
          </a:p>
          <a:p>
            <a:pPr marL="514350" indent="-514350">
              <a:buFont typeface="+mj-lt"/>
              <a:buAutoNum type="arabicPeriod"/>
            </a:pPr>
            <a:r>
              <a:rPr lang="en-US" sz="2800" b="1" dirty="0">
                <a:latin typeface="+mj-lt"/>
              </a:rPr>
              <a:t>Self-control</a:t>
            </a:r>
          </a:p>
          <a:p>
            <a:pPr marL="514350" indent="-514350">
              <a:buFont typeface="+mj-lt"/>
              <a:buAutoNum type="arabicPeriod"/>
            </a:pPr>
            <a:endParaRPr lang="en-US" sz="2800" b="1"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4419600" y="1828800"/>
            <a:ext cx="3886200" cy="4832092"/>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Love</a:t>
            </a:r>
          </a:p>
          <a:p>
            <a:pPr marL="514350" indent="-514350">
              <a:buFont typeface="+mj-lt"/>
              <a:buAutoNum type="arabicPeriod"/>
            </a:pPr>
            <a:r>
              <a:rPr lang="en-US" sz="2800" b="1" dirty="0">
                <a:latin typeface="+mj-lt"/>
              </a:rPr>
              <a:t>Joy</a:t>
            </a:r>
          </a:p>
          <a:p>
            <a:pPr marL="514350" indent="-514350">
              <a:buFont typeface="+mj-lt"/>
              <a:buAutoNum type="arabicPeriod"/>
            </a:pPr>
            <a:r>
              <a:rPr lang="en-US" sz="2800" b="1" dirty="0">
                <a:latin typeface="+mj-lt"/>
              </a:rPr>
              <a:t>Peace</a:t>
            </a:r>
          </a:p>
          <a:p>
            <a:pPr marL="514350" indent="-514350">
              <a:buFont typeface="+mj-lt"/>
              <a:buAutoNum type="arabicPeriod"/>
            </a:pPr>
            <a:r>
              <a:rPr lang="en-US" sz="2800" b="1" dirty="0">
                <a:latin typeface="+mj-lt"/>
              </a:rPr>
              <a:t>Longsuffering</a:t>
            </a:r>
          </a:p>
          <a:p>
            <a:pPr marL="514350" indent="-514350">
              <a:buFont typeface="+mj-lt"/>
              <a:buAutoNum type="arabicPeriod"/>
            </a:pPr>
            <a:r>
              <a:rPr lang="en-US" sz="2800" b="1" dirty="0">
                <a:latin typeface="+mj-lt"/>
              </a:rPr>
              <a:t>Kindness</a:t>
            </a:r>
          </a:p>
          <a:p>
            <a:pPr marL="514350" indent="-514350">
              <a:buFont typeface="+mj-lt"/>
              <a:buAutoNum type="arabicPeriod"/>
            </a:pPr>
            <a:r>
              <a:rPr lang="en-US" sz="2800" b="1" dirty="0">
                <a:latin typeface="+mj-lt"/>
              </a:rPr>
              <a:t>Goodness</a:t>
            </a:r>
          </a:p>
          <a:p>
            <a:pPr marL="514350" indent="-514350">
              <a:buFont typeface="+mj-lt"/>
              <a:buAutoNum type="arabicPeriod"/>
            </a:pPr>
            <a:r>
              <a:rPr lang="en-US" sz="2800" b="1" dirty="0">
                <a:latin typeface="+mj-lt"/>
              </a:rPr>
              <a:t>Faithfulness, </a:t>
            </a:r>
          </a:p>
          <a:p>
            <a:pPr marL="514350" indent="-514350">
              <a:buFont typeface="+mj-lt"/>
              <a:buAutoNum type="arabicPeriod"/>
            </a:pPr>
            <a:r>
              <a:rPr lang="en-US" sz="2800" b="1" dirty="0">
                <a:latin typeface="+mj-lt"/>
              </a:rPr>
              <a:t>Gentleness</a:t>
            </a:r>
          </a:p>
          <a:p>
            <a:pPr marL="514350" indent="-514350">
              <a:buFont typeface="+mj-lt"/>
              <a:buAutoNum type="arabicPeriod"/>
            </a:pPr>
            <a:r>
              <a:rPr lang="en-US" sz="2800" b="1" dirty="0">
                <a:latin typeface="+mj-lt"/>
              </a:rPr>
              <a:t>Self-control</a:t>
            </a:r>
          </a:p>
          <a:p>
            <a:pPr marL="514350" indent="-514350">
              <a:buFont typeface="+mj-lt"/>
              <a:buAutoNum type="arabicPeriod"/>
            </a:pPr>
            <a:endParaRPr lang="en-US" sz="2800" b="1" dirty="0">
              <a:latin typeface="+mj-lt"/>
            </a:endParaRPr>
          </a:p>
        </p:txBody>
      </p:sp>
      <p:sp>
        <p:nvSpPr>
          <p:cNvPr id="4" name="Left Brace 3"/>
          <p:cNvSpPr/>
          <p:nvPr/>
        </p:nvSpPr>
        <p:spPr>
          <a:xfrm>
            <a:off x="3733800" y="24384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8" name="Left Brace 7"/>
          <p:cNvSpPr/>
          <p:nvPr/>
        </p:nvSpPr>
        <p:spPr>
          <a:xfrm>
            <a:off x="3733800" y="49530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Left Brace 8"/>
          <p:cNvSpPr/>
          <p:nvPr/>
        </p:nvSpPr>
        <p:spPr>
          <a:xfrm>
            <a:off x="3733800" y="36576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0" name="Rounded Rectangle 9"/>
          <p:cNvSpPr/>
          <p:nvPr/>
        </p:nvSpPr>
        <p:spPr>
          <a:xfrm>
            <a:off x="762000" y="24384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Thoughts</a:t>
            </a:r>
          </a:p>
          <a:p>
            <a:pPr algn="ctr"/>
            <a:r>
              <a:rPr lang="en-US" sz="2400" b="1" dirty="0">
                <a:solidFill>
                  <a:schemeClr val="tx1"/>
                </a:solidFill>
              </a:rPr>
              <a:t>Toward God</a:t>
            </a:r>
          </a:p>
        </p:txBody>
      </p:sp>
      <p:sp>
        <p:nvSpPr>
          <p:cNvPr id="11" name="Rounded Rectangle 10"/>
          <p:cNvSpPr/>
          <p:nvPr/>
        </p:nvSpPr>
        <p:spPr>
          <a:xfrm>
            <a:off x="762000" y="50292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Focus</a:t>
            </a:r>
          </a:p>
          <a:p>
            <a:pPr algn="ctr"/>
            <a:r>
              <a:rPr lang="en-US" sz="2400" b="1" dirty="0">
                <a:solidFill>
                  <a:schemeClr val="tx1"/>
                </a:solidFill>
              </a:rPr>
              <a:t>Toward Self</a:t>
            </a:r>
          </a:p>
        </p:txBody>
      </p:sp>
      <p:sp>
        <p:nvSpPr>
          <p:cNvPr id="12" name="Rounded Rectangle 11"/>
          <p:cNvSpPr/>
          <p:nvPr/>
        </p:nvSpPr>
        <p:spPr>
          <a:xfrm>
            <a:off x="762000" y="37338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Attention</a:t>
            </a:r>
          </a:p>
          <a:p>
            <a:pPr algn="ctr"/>
            <a:r>
              <a:rPr lang="en-US" sz="2400" b="1" dirty="0">
                <a:solidFill>
                  <a:schemeClr val="tx1"/>
                </a:solidFill>
              </a:rPr>
              <a:t>Toward Fellowman</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2246769"/>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 </a:t>
            </a:r>
          </a:p>
          <a:p>
            <a:endParaRPr lang="en-US" sz="2800" b="1" dirty="0">
              <a:latin typeface="+mj-lt"/>
            </a:endParaRPr>
          </a:p>
          <a:p>
            <a:r>
              <a:rPr lang="en-US" sz="2800" b="1" dirty="0">
                <a:latin typeface="+mj-lt"/>
              </a:rPr>
              <a:t>                      Verses 16, 18, 25</a:t>
            </a:r>
          </a:p>
        </p:txBody>
      </p:sp>
    </p:spTree>
  </p:cSld>
  <p:clrMapOvr>
    <a:masterClrMapping/>
  </p:clrMapOvr>
  <mc:AlternateContent xmlns:mc="http://schemas.openxmlformats.org/markup-compatibility/2006" xmlns:p14="http://schemas.microsoft.com/office/powerpoint/2010/main">
    <mc:Choice Requires="p14">
      <p:transition spd="slow" p14:dur="1750">
        <p:cover dir="rd"/>
      </p:transition>
    </mc:Choice>
    <mc:Fallback xmlns="">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3323987"/>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a:t>
            </a:r>
          </a:p>
          <a:p>
            <a:pPr marL="514350" indent="-514350"/>
            <a:endParaRPr lang="en-US" sz="1400" b="1" dirty="0">
              <a:latin typeface="+mj-lt"/>
            </a:endParaRPr>
          </a:p>
          <a:p>
            <a:pPr marL="514350" indent="-514350">
              <a:buFont typeface="+mj-lt"/>
              <a:buAutoNum type="arabicPeriod" startAt="2"/>
            </a:pPr>
            <a:r>
              <a:rPr lang="en-US" sz="2800" b="1" dirty="0">
                <a:latin typeface="+mj-lt"/>
              </a:rPr>
              <a:t>“Fruit” = Singular (not Fruits)</a:t>
            </a:r>
          </a:p>
          <a:p>
            <a:pPr marL="971550" lvl="1" indent="-514350">
              <a:buFont typeface="+mj-lt"/>
              <a:buAutoNum type="alphaLcPeriod"/>
            </a:pPr>
            <a:r>
              <a:rPr lang="en-US" sz="2400" b="1" i="1" dirty="0">
                <a:latin typeface="+mj-lt"/>
              </a:rPr>
              <a:t>One fruit – with 9 characteristics</a:t>
            </a:r>
          </a:p>
          <a:p>
            <a:pPr marL="971550" lvl="1" indent="-514350">
              <a:buFont typeface="+mj-lt"/>
              <a:buAutoNum type="alphaLcPeriod"/>
            </a:pPr>
            <a:r>
              <a:rPr lang="en-US" sz="2400" b="1" i="1" dirty="0">
                <a:latin typeface="+mj-lt"/>
              </a:rPr>
              <a:t>Must develop all</a:t>
            </a:r>
          </a:p>
          <a:p>
            <a:pPr marL="514350" indent="-514350">
              <a:buFont typeface="+mj-lt"/>
              <a:buAutoNum type="arabicPeriod" startAt="2"/>
            </a:pPr>
            <a:endParaRPr lang="en-US" sz="2800" b="1"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750">
        <p:cover dir="rd"/>
      </p:transition>
    </mc:Choice>
    <mc:Fallback xmlns="">
      <p:transition spd="slow">
        <p:cover dir="r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892552"/>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Fidelity  (</a:t>
            </a:r>
            <a:r>
              <a:rPr lang="en-US" sz="2400" i="1" dirty="0" err="1"/>
              <a:t>Wuest</a:t>
            </a:r>
            <a:r>
              <a:rPr lang="en-US" sz="2400" i="1" dirty="0"/>
              <a:t>) </a:t>
            </a:r>
          </a:p>
        </p:txBody>
      </p:sp>
      <p:sp>
        <p:nvSpPr>
          <p:cNvPr id="5" name="TextBox 4"/>
          <p:cNvSpPr txBox="1"/>
          <p:nvPr/>
        </p:nvSpPr>
        <p:spPr>
          <a:xfrm>
            <a:off x="990600" y="3048000"/>
            <a:ext cx="7315200" cy="2554545"/>
          </a:xfrm>
          <a:prstGeom prst="rect">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r>
              <a:rPr lang="en-US" sz="2800" dirty="0"/>
              <a:t>“</a:t>
            </a:r>
            <a:r>
              <a:rPr lang="en-US" sz="2800" i="1" dirty="0"/>
              <a:t>Faith</a:t>
            </a:r>
            <a:r>
              <a:rPr lang="en-US" sz="2800" dirty="0"/>
              <a:t> is from </a:t>
            </a:r>
            <a:r>
              <a:rPr lang="en-US" sz="2800" i="1" dirty="0" err="1"/>
              <a:t>pistis</a:t>
            </a:r>
            <a:r>
              <a:rPr lang="en-US" sz="2800" i="1" dirty="0"/>
              <a:t> </a:t>
            </a:r>
            <a:r>
              <a:rPr lang="en-US" sz="2800" dirty="0"/>
              <a:t>which does not refer here to faith exercised by the saint, but to faithfulness and fidelity as produced in the life of the yielded Christian by the Holy Spirit.”</a:t>
            </a:r>
          </a:p>
          <a:p>
            <a:endParaRPr lang="en-US" sz="2800" dirty="0"/>
          </a:p>
          <a:p>
            <a:pPr algn="r"/>
            <a:r>
              <a:rPr lang="en-US" sz="2000" dirty="0"/>
              <a:t>Kenneth </a:t>
            </a:r>
            <a:r>
              <a:rPr lang="en-US" sz="2000" dirty="0" err="1"/>
              <a:t>Wuest</a:t>
            </a:r>
            <a:r>
              <a:rPr lang="en-US" sz="2000" dirty="0"/>
              <a:t>, </a:t>
            </a:r>
            <a:r>
              <a:rPr lang="en-US" sz="2000" i="1" dirty="0"/>
              <a:t>Galatians in the Greek New Testament, </a:t>
            </a:r>
            <a:r>
              <a:rPr lang="en-US" sz="2000" dirty="0"/>
              <a:t> 160</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1261884"/>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Fidelity  (</a:t>
            </a:r>
            <a:r>
              <a:rPr lang="en-US" sz="2400" i="1" dirty="0" err="1"/>
              <a:t>Wuest</a:t>
            </a:r>
            <a:r>
              <a:rPr lang="en-US" sz="2400" i="1" dirty="0"/>
              <a:t>)</a:t>
            </a:r>
          </a:p>
          <a:p>
            <a:pPr marL="971550" lvl="1" indent="-514350">
              <a:buFont typeface="+mj-lt"/>
              <a:buAutoNum type="arabicPeriod"/>
            </a:pPr>
            <a:r>
              <a:rPr lang="en-US" sz="2400" i="1" dirty="0"/>
              <a:t>Can be relied upon (Willis)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14400"/>
            <a:ext cx="7620000" cy="4832092"/>
          </a:xfrm>
          <a:prstGeom prst="rect">
            <a:avLst/>
          </a:prstGeom>
          <a:solidFill>
            <a:schemeClr val="bg1"/>
          </a:solidFill>
        </p:spPr>
        <p:txBody>
          <a:bodyPr wrap="square" rtlCol="0">
            <a:spAutoFit/>
          </a:bodyPr>
          <a:lstStyle/>
          <a:p>
            <a:r>
              <a:rPr lang="en-US" sz="2800" dirty="0"/>
              <a:t>“The word ‘faith’ is a particularly poor translation of </a:t>
            </a:r>
            <a:r>
              <a:rPr lang="en-US" sz="2800" i="1" dirty="0" err="1"/>
              <a:t>pistis</a:t>
            </a:r>
            <a:r>
              <a:rPr lang="en-US" sz="2800" dirty="0"/>
              <a:t> in this context. Although the word bears that meaning in many different New Testament passages, here it obviously does not bear the meaning of ‘belief, trust, or confidence in.’ This passage is discussing human virtues that are the fruit of the Spirit. The meaning ‘fidelity, faithfulness, </a:t>
            </a:r>
            <a:r>
              <a:rPr lang="en-US" sz="2800" i="1" dirty="0"/>
              <a:t>i.e.</a:t>
            </a:r>
            <a:r>
              <a:rPr lang="en-US" sz="2800" dirty="0"/>
              <a:t> the character of one who can be relied on’ is what is intended in this verse.”</a:t>
            </a:r>
          </a:p>
          <a:p>
            <a:endParaRPr lang="en-US" sz="2800" dirty="0"/>
          </a:p>
          <a:p>
            <a:pPr algn="r"/>
            <a:r>
              <a:rPr lang="en-US" sz="2400" dirty="0"/>
              <a:t>Mike Willis, </a:t>
            </a:r>
            <a:r>
              <a:rPr lang="en-US" sz="2400" i="1" dirty="0"/>
              <a:t>Galatians, </a:t>
            </a:r>
            <a:r>
              <a:rPr lang="en-US" sz="2400" dirty="0"/>
              <a:t>269-270</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2739211"/>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Fidelity  (</a:t>
            </a:r>
            <a:r>
              <a:rPr lang="en-US" sz="2400" i="1" dirty="0" err="1"/>
              <a:t>Wuest</a:t>
            </a:r>
            <a:r>
              <a:rPr lang="en-US" sz="2400" i="1" dirty="0"/>
              <a:t>)</a:t>
            </a:r>
          </a:p>
          <a:p>
            <a:pPr marL="971550" lvl="1" indent="-514350">
              <a:buFont typeface="+mj-lt"/>
              <a:buAutoNum type="arabicPeriod"/>
            </a:pPr>
            <a:r>
              <a:rPr lang="en-US" sz="2400" i="1" dirty="0"/>
              <a:t>Can be relied upon (Willis)</a:t>
            </a:r>
          </a:p>
          <a:p>
            <a:pPr marL="971550" lvl="1" indent="-514350">
              <a:buFont typeface="+mj-lt"/>
              <a:buAutoNum type="arabicPeriod"/>
            </a:pPr>
            <a:r>
              <a:rPr lang="en-US" sz="2400" i="1" dirty="0"/>
              <a:t>Thayer:  “fidelity, faithfulness, i.e. the character of one who can be relied on: Matt 23:23”</a:t>
            </a:r>
          </a:p>
          <a:p>
            <a:pPr marL="971550" lvl="1" indent="-514350">
              <a:buFont typeface="+mj-lt"/>
              <a:buAutoNum type="arabicPeriod"/>
            </a:pPr>
            <a:r>
              <a:rPr lang="en-US" sz="2400" i="1" dirty="0"/>
              <a:t>Vine: “faithful, to be trusted, reliable”</a:t>
            </a:r>
          </a:p>
          <a:p>
            <a:pPr marL="971550" lvl="1" indent="-514350">
              <a:buFont typeface="+mj-lt"/>
              <a:buAutoNum type="arabicPeriod"/>
            </a:pPr>
            <a:r>
              <a:rPr lang="en-US" sz="2400" i="1" dirty="0"/>
              <a:t> One who performs his tasks (Barclay)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1282"/>
            <a:ext cx="7924800" cy="3970318"/>
          </a:xfrm>
          <a:prstGeom prst="rect">
            <a:avLst/>
          </a:prstGeom>
          <a:solidFill>
            <a:schemeClr val="bg1"/>
          </a:solidFill>
          <a:ln>
            <a:noFill/>
          </a:ln>
          <a:effectLst>
            <a:outerShdw blurRad="127000" dist="38100" dir="2700000" algn="ctr">
              <a:srgbClr val="000000">
                <a:alpha val="45000"/>
              </a:srgbClr>
            </a:outerShdw>
          </a:effectLst>
        </p:spPr>
        <p:txBody>
          <a:bodyPr wrap="square" rtlCol="0">
            <a:spAutoFit/>
          </a:bodyPr>
          <a:lstStyle/>
          <a:p>
            <a:r>
              <a:rPr lang="en-US" sz="2800" dirty="0"/>
              <a:t>“Faithfulness involves integrity wherein one keeps his word or is loyal to his principles. Faithfulness to Christ involves loyalty to the Lord; and he who is loyal to the Lord is trustworthy or reliable in his relationship with others. The faithful man is one who performs his assigned tasks. He does his duty, and he will be rewarded by the Lord (Matt. 25:21, 23; Luke 12:42).”</a:t>
            </a:r>
          </a:p>
          <a:p>
            <a:endParaRPr lang="en-US" sz="2800" dirty="0"/>
          </a:p>
          <a:p>
            <a:pPr algn="r"/>
            <a:r>
              <a:rPr lang="en-US" sz="2400" dirty="0"/>
              <a:t>William Barclay, </a:t>
            </a:r>
            <a:r>
              <a:rPr lang="en-US" sz="2400" i="1" dirty="0"/>
              <a:t>Flesh and Spirit,</a:t>
            </a:r>
            <a:r>
              <a:rPr lang="en-US" sz="2400" dirty="0"/>
              <a:t> 94</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1692771"/>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Not too Common</a:t>
            </a:r>
            <a:endParaRPr lang="en-US" sz="2400" dirty="0"/>
          </a:p>
          <a:p>
            <a:pPr marL="971550" lvl="1" indent="-514350">
              <a:buFont typeface="+mj-lt"/>
              <a:buAutoNum type="arabicPeriod"/>
            </a:pPr>
            <a:r>
              <a:rPr lang="en-US" sz="2400" i="1" dirty="0"/>
              <a:t>Hard to find (Prov. 20:6)</a:t>
            </a:r>
          </a:p>
          <a:p>
            <a:pPr marL="971550" lvl="1" indent="-514350">
              <a:buFont typeface="+mj-lt"/>
              <a:buAutoNum type="arabicPeriod"/>
            </a:pPr>
            <a:r>
              <a:rPr lang="en-US" sz="2400" i="1" dirty="0"/>
              <a:t>Lacking (Psa. 12:1-2)</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3231654"/>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Not too Common</a:t>
            </a:r>
          </a:p>
          <a:p>
            <a:pPr marL="514350" indent="-514350">
              <a:buAutoNum type="alphaUcPeriod"/>
            </a:pPr>
            <a:r>
              <a:rPr lang="en-US" sz="2800" u="sng" dirty="0"/>
              <a:t>How it works in the life of the Christian</a:t>
            </a:r>
            <a:endParaRPr lang="en-US" sz="2400" dirty="0"/>
          </a:p>
          <a:p>
            <a:pPr marL="971550" lvl="1" indent="-514350">
              <a:buFont typeface="+mj-lt"/>
              <a:buAutoNum type="arabicPeriod"/>
            </a:pPr>
            <a:r>
              <a:rPr lang="en-US" sz="2400" i="1" dirty="0"/>
              <a:t>Word can be relied upon</a:t>
            </a:r>
          </a:p>
          <a:p>
            <a:pPr marL="971550" lvl="1" indent="-514350">
              <a:buFont typeface="+mj-lt"/>
              <a:buAutoNum type="arabicPeriod"/>
            </a:pPr>
            <a:r>
              <a:rPr lang="en-US" sz="2400" i="1" dirty="0"/>
              <a:t>Loyalty can be depended on</a:t>
            </a:r>
          </a:p>
          <a:p>
            <a:pPr marL="971550" lvl="1" indent="-514350">
              <a:buFont typeface="+mj-lt"/>
              <a:buAutoNum type="arabicPeriod"/>
            </a:pPr>
            <a:r>
              <a:rPr lang="en-US" sz="2400" i="1" dirty="0"/>
              <a:t>If given a task – performs it</a:t>
            </a:r>
          </a:p>
          <a:p>
            <a:pPr marL="971550" lvl="1" indent="-514350">
              <a:buFont typeface="+mj-lt"/>
              <a:buAutoNum type="arabicPeriod"/>
            </a:pPr>
            <a:r>
              <a:rPr lang="en-US" sz="2400" i="1" dirty="0"/>
              <a:t>If agrees to do something – does it</a:t>
            </a:r>
          </a:p>
          <a:p>
            <a:pPr marL="971550" lvl="1" indent="-514350">
              <a:buFont typeface="+mj-lt"/>
              <a:buAutoNum type="arabicPeriod"/>
            </a:pPr>
            <a:r>
              <a:rPr lang="en-US" sz="2400" i="1" dirty="0"/>
              <a:t>Know where he stands – what will say – what will do!</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
        <p:nvSpPr>
          <p:cNvPr id="3" name="TextBox 2"/>
          <p:cNvSpPr txBox="1"/>
          <p:nvPr/>
        </p:nvSpPr>
        <p:spPr>
          <a:xfrm>
            <a:off x="609600" y="1676400"/>
            <a:ext cx="8077200" cy="3293209"/>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Not too Common</a:t>
            </a:r>
          </a:p>
          <a:p>
            <a:pPr marL="514350" indent="-514350">
              <a:buAutoNum type="alphaUcPeriod"/>
            </a:pPr>
            <a:r>
              <a:rPr lang="en-US" sz="2800" u="sng" dirty="0"/>
              <a:t>How it works in the life of the Christian</a:t>
            </a:r>
          </a:p>
          <a:p>
            <a:pPr marL="514350" indent="-514350">
              <a:buAutoNum type="alphaUcPeriod"/>
            </a:pPr>
            <a:r>
              <a:rPr lang="en-US" sz="2800" u="sng" dirty="0"/>
              <a:t>A Test</a:t>
            </a:r>
            <a:endParaRPr lang="en-US" sz="2400" dirty="0"/>
          </a:p>
          <a:p>
            <a:pPr marL="971550" lvl="1" indent="-514350">
              <a:buFont typeface="+mj-lt"/>
              <a:buAutoNum type="arabicPeriod"/>
            </a:pPr>
            <a:r>
              <a:rPr lang="en-US" sz="2400" i="1" dirty="0"/>
              <a:t>If everyone was as faithful as I am – what kind of church would this be?</a:t>
            </a:r>
          </a:p>
          <a:p>
            <a:pPr marL="971550" lvl="1" indent="-514350">
              <a:buFont typeface="+mj-lt"/>
              <a:buAutoNum type="arabicPeriod"/>
            </a:pPr>
            <a:r>
              <a:rPr lang="en-US" sz="2400" i="1" dirty="0"/>
              <a:t>If everyone was as reliable as I am – what kind of church would this be?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5" name="Decagon 4"/>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3" name="TextBox 2"/>
          <p:cNvSpPr txBox="1"/>
          <p:nvPr/>
        </p:nvSpPr>
        <p:spPr>
          <a:xfrm>
            <a:off x="609600" y="1676400"/>
            <a:ext cx="8305800" cy="2000548"/>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Meekness (KJV, NKJ </a:t>
            </a:r>
            <a:r>
              <a:rPr lang="en-US" sz="2400" i="1" dirty="0" err="1"/>
              <a:t>fn</a:t>
            </a:r>
            <a:r>
              <a:rPr lang="en-US" sz="2400" i="1" dirty="0"/>
              <a:t>) – accepts God’s dealings with man</a:t>
            </a:r>
          </a:p>
          <a:p>
            <a:pPr marL="971550" lvl="1" indent="-514350">
              <a:buFont typeface="+mj-lt"/>
              <a:buAutoNum type="arabicPeriod"/>
            </a:pPr>
            <a:r>
              <a:rPr lang="en-US" sz="2400" i="1" dirty="0"/>
              <a:t> Not to be confused with weakness / cowardness</a:t>
            </a:r>
          </a:p>
          <a:p>
            <a:pPr marL="971550" lvl="1" indent="-514350">
              <a:buFont typeface="+mj-lt"/>
              <a:buAutoNum type="arabicPeriod"/>
            </a:pPr>
            <a:r>
              <a:rPr lang="en-US" sz="2400" i="1" dirty="0"/>
              <a:t>Thayer: “gentleness, mildness, meekness”</a:t>
            </a:r>
          </a:p>
          <a:p>
            <a:pPr marL="971550" lvl="1" indent="-514350">
              <a:buFont typeface="+mj-lt"/>
              <a:buAutoNum type="arabicPeriod"/>
            </a:pPr>
            <a:r>
              <a:rPr lang="en-US" sz="2400" i="1" dirty="0"/>
              <a:t>Vine: </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28600"/>
            <a:ext cx="8458200" cy="6370975"/>
          </a:xfrm>
          <a:prstGeom prst="rect">
            <a:avLst/>
          </a:prstGeom>
          <a:solidFill>
            <a:schemeClr val="bg1"/>
          </a:solidFill>
        </p:spPr>
        <p:txBody>
          <a:bodyPr wrap="square" rtlCol="0">
            <a:spAutoFit/>
          </a:bodyPr>
          <a:lstStyle/>
          <a:p>
            <a:r>
              <a:rPr lang="en-US" sz="2400" dirty="0"/>
              <a:t>“The meaning of </a:t>
            </a:r>
            <a:r>
              <a:rPr lang="en-US" sz="2400" dirty="0" err="1"/>
              <a:t>prautes</a:t>
            </a:r>
            <a:r>
              <a:rPr lang="en-US" sz="2400" dirty="0"/>
              <a:t> ‘is not readily expressed in English, for the terms meekness, mildness, commonly used, suggest weakness and pusillanimity to a greater or less extent, whereas </a:t>
            </a:r>
            <a:r>
              <a:rPr lang="en-US" sz="2400" dirty="0" err="1"/>
              <a:t>prautes</a:t>
            </a:r>
            <a:r>
              <a:rPr lang="en-US" sz="2400" dirty="0"/>
              <a:t> does nothing of the kind. Nevertheless, it is difficult to find a rendering less open to objection than 'meekness'; 'gentleness' has been suggested, but as </a:t>
            </a:r>
            <a:r>
              <a:rPr lang="en-US" sz="2400" dirty="0" err="1"/>
              <a:t>prautes</a:t>
            </a:r>
            <a:r>
              <a:rPr lang="en-US" sz="2400" dirty="0"/>
              <a:t> describes a condition of mind and heart, and as 'gentleness' is appropriate rather to actions, this word is no better than that used in both English Versions. It must be clearly understood, therefore, that the meekness manifested by the Lord and commended to the believer is the fruit of power. The common assumption is that when a man is meek it is because he cannot help himself; but the Lord was 'meek' because he had the infinite resources of God at His command. Described negatively, meekness is the opposite to self-assertiveness and self-interest; it is equanimity of spirit that is neither elated nor cast down, simply because it is not occupied with self at all.”</a:t>
            </a:r>
          </a:p>
          <a:p>
            <a:pPr algn="r"/>
            <a:r>
              <a:rPr lang="en-US" sz="2400" i="1" dirty="0"/>
              <a:t>(Vines)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3" name="TextBox 2"/>
          <p:cNvSpPr txBox="1"/>
          <p:nvPr/>
        </p:nvSpPr>
        <p:spPr>
          <a:xfrm>
            <a:off x="609600" y="1676400"/>
            <a:ext cx="8077200" cy="3108543"/>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Meekness (KJV) – accepts God’s dealings with man</a:t>
            </a:r>
          </a:p>
          <a:p>
            <a:pPr marL="971550" lvl="1" indent="-514350">
              <a:buFont typeface="+mj-lt"/>
              <a:buAutoNum type="arabicPeriod"/>
            </a:pPr>
            <a:r>
              <a:rPr lang="en-US" sz="2400" i="1" dirty="0"/>
              <a:t> Not to be confused with weakness / </a:t>
            </a:r>
            <a:r>
              <a:rPr lang="en-US" sz="2400" i="1" dirty="0" err="1"/>
              <a:t>cowardness</a:t>
            </a:r>
            <a:endParaRPr lang="en-US" sz="2400" i="1" dirty="0"/>
          </a:p>
          <a:p>
            <a:pPr marL="971550" lvl="1" indent="-514350">
              <a:buFont typeface="+mj-lt"/>
              <a:buAutoNum type="arabicPeriod"/>
            </a:pPr>
            <a:r>
              <a:rPr lang="en-US" sz="2400" i="1" dirty="0"/>
              <a:t>Thayer: “gentleness, mildness, meekness”</a:t>
            </a:r>
          </a:p>
          <a:p>
            <a:pPr marL="971550" lvl="1" indent="-514350">
              <a:buFont typeface="+mj-lt"/>
              <a:buAutoNum type="arabicPeriod"/>
            </a:pPr>
            <a:r>
              <a:rPr lang="en-US" sz="2400" i="1" dirty="0"/>
              <a:t>Vine:</a:t>
            </a:r>
          </a:p>
          <a:p>
            <a:pPr marL="971550" lvl="1" indent="-514350">
              <a:buFont typeface="+mj-lt"/>
              <a:buAutoNum type="arabicPeriod"/>
            </a:pPr>
            <a:r>
              <a:rPr lang="en-US" sz="2400" i="1" dirty="0"/>
              <a:t>Combines Strength &amp; Gentleness (i.e. horse obedient to reigns / watchdog friendly to his master)</a:t>
            </a:r>
          </a:p>
          <a:p>
            <a:pPr marL="971550" lvl="1" indent="-514350">
              <a:buFont typeface="+mj-lt"/>
              <a:buAutoNum type="arabicPeriod"/>
            </a:pPr>
            <a:r>
              <a:rPr lang="en-US" sz="2400" i="1" dirty="0"/>
              <a:t>Barclay: Deal with others – yet with control</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311057"/>
            <a:ext cx="7848600" cy="3108543"/>
          </a:xfrm>
          <a:prstGeom prst="rect">
            <a:avLst/>
          </a:prstGeom>
          <a:solidFill>
            <a:schemeClr val="bg1"/>
          </a:solidFill>
        </p:spPr>
        <p:txBody>
          <a:bodyPr wrap="square" rtlCol="0">
            <a:spAutoFit/>
          </a:bodyPr>
          <a:lstStyle/>
          <a:p>
            <a:r>
              <a:rPr lang="en-US" sz="2800" dirty="0"/>
              <a:t>“…we treat all men with perfect courtesy, that we can rebuke without rancor, that we can argue without intolerance, that we can face the truth without resentment, that we can be angry and sin not, that we can be gentle and yet not weak.”</a:t>
            </a:r>
          </a:p>
          <a:p>
            <a:endParaRPr lang="en-US" sz="2800" dirty="0"/>
          </a:p>
          <a:p>
            <a:pPr algn="r"/>
            <a:r>
              <a:rPr lang="en-US" sz="2400" dirty="0"/>
              <a:t>William Barclay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3" name="TextBox 2"/>
          <p:cNvSpPr txBox="1"/>
          <p:nvPr/>
        </p:nvSpPr>
        <p:spPr>
          <a:xfrm>
            <a:off x="609600" y="1676400"/>
            <a:ext cx="8077200" cy="2800767"/>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How it works in the life of the Christian</a:t>
            </a:r>
            <a:endParaRPr lang="en-US" sz="2400" dirty="0"/>
          </a:p>
          <a:p>
            <a:pPr marL="971550" lvl="1" indent="-514350">
              <a:buFont typeface="+mj-lt"/>
              <a:buAutoNum type="arabicPeriod"/>
            </a:pPr>
            <a:r>
              <a:rPr lang="en-US" sz="2400" i="1" dirty="0"/>
              <a:t>Receive word with meekness (Jas. 1:21)</a:t>
            </a:r>
          </a:p>
          <a:p>
            <a:pPr marL="971550" lvl="1" indent="-514350">
              <a:buFont typeface="+mj-lt"/>
              <a:buAutoNum type="arabicPeriod"/>
            </a:pPr>
            <a:r>
              <a:rPr lang="en-US" sz="2400" i="1" dirty="0"/>
              <a:t>Correct others with meekness (Gal. 6:1)</a:t>
            </a:r>
          </a:p>
          <a:p>
            <a:pPr marL="971550" lvl="1" indent="-514350">
              <a:buFont typeface="+mj-lt"/>
              <a:buAutoNum type="arabicPeriod"/>
            </a:pPr>
            <a:r>
              <a:rPr lang="en-US" sz="2400" i="1" dirty="0"/>
              <a:t>Teach with meekness (1 Pet. 3:15)</a:t>
            </a:r>
          </a:p>
          <a:p>
            <a:pPr marL="971550" lvl="1" indent="-514350">
              <a:buFont typeface="+mj-lt"/>
              <a:buAutoNum type="arabicPeriod"/>
            </a:pPr>
            <a:r>
              <a:rPr lang="en-US" sz="2400" i="1" dirty="0"/>
              <a:t>Necessary to be wise (Jas. 3:13-18)</a:t>
            </a:r>
          </a:p>
          <a:p>
            <a:pPr marL="971550" lvl="1" indent="-514350">
              <a:buFont typeface="+mj-lt"/>
              <a:buAutoNum type="arabicPeriod"/>
            </a:pPr>
            <a:r>
              <a:rPr lang="en-US" sz="2400" i="1" dirty="0"/>
              <a:t>Characteristic of our life (Col. 3:12)</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828800"/>
            <a:ext cx="7162800" cy="2677656"/>
          </a:xfrm>
          <a:prstGeom prst="rect">
            <a:avLst/>
          </a:prstGeom>
          <a:solidFill>
            <a:schemeClr val="bg1"/>
          </a:solidFill>
        </p:spPr>
        <p:txBody>
          <a:bodyPr wrap="square" rtlCol="0">
            <a:spAutoFit/>
          </a:bodyPr>
          <a:lstStyle/>
          <a:p>
            <a:r>
              <a:rPr lang="en-US" sz="2800" dirty="0"/>
              <a:t>The meek or gentle man  is angry “on the right grounds, and against the right persons, and in the right manner, and at the right moment, and for the right length of time.”</a:t>
            </a:r>
          </a:p>
          <a:p>
            <a:endParaRPr lang="en-US" sz="2800" dirty="0"/>
          </a:p>
          <a:p>
            <a:pPr algn="r"/>
            <a:r>
              <a:rPr lang="en-US" sz="2400" dirty="0"/>
              <a:t>Aristotle</a:t>
            </a:r>
            <a:r>
              <a:rPr lang="en-US" sz="2400" i="1" dirty="0"/>
              <a:t>, </a:t>
            </a:r>
            <a:r>
              <a:rPr lang="en-US" sz="2400" i="1" dirty="0" err="1"/>
              <a:t>Nichomachean</a:t>
            </a:r>
            <a:r>
              <a:rPr lang="en-US" sz="2400" i="1" dirty="0"/>
              <a:t> Ethics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828800"/>
            <a:ext cx="7162800" cy="1754326"/>
          </a:xfrm>
          <a:prstGeom prst="rect">
            <a:avLst/>
          </a:prstGeom>
          <a:solidFill>
            <a:schemeClr val="bg1"/>
          </a:solidFill>
        </p:spPr>
        <p:txBody>
          <a:bodyPr wrap="square" rtlCol="0">
            <a:spAutoFit/>
          </a:bodyPr>
          <a:lstStyle/>
          <a:p>
            <a:r>
              <a:rPr lang="en-US" sz="2800" dirty="0"/>
              <a:t>The meek or gentle man  “he will err on the side of forgiveness rather than on the side of anger.”</a:t>
            </a:r>
          </a:p>
          <a:p>
            <a:endParaRPr lang="en-US" sz="2800" dirty="0"/>
          </a:p>
          <a:p>
            <a:pPr algn="r"/>
            <a:r>
              <a:rPr lang="en-US" sz="2400" dirty="0"/>
              <a:t>Barclay</a:t>
            </a:r>
            <a:endParaRPr lang="en-US" sz="2400" i="1"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Self-Control</a:t>
            </a:r>
          </a:p>
        </p:txBody>
      </p:sp>
      <p:sp>
        <p:nvSpPr>
          <p:cNvPr id="6" name="Decagon 5"/>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7" name="Decagon 6"/>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Self-Control</a:t>
            </a:r>
          </a:p>
        </p:txBody>
      </p:sp>
      <p:sp>
        <p:nvSpPr>
          <p:cNvPr id="3" name="TextBox 2"/>
          <p:cNvSpPr txBox="1"/>
          <p:nvPr/>
        </p:nvSpPr>
        <p:spPr>
          <a:xfrm>
            <a:off x="609600" y="1676400"/>
            <a:ext cx="8077200" cy="3108543"/>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Temperance (KJV)</a:t>
            </a:r>
          </a:p>
          <a:p>
            <a:pPr marL="971550" lvl="1" indent="-514350">
              <a:buFont typeface="+mj-lt"/>
              <a:buAutoNum type="arabicPeriod"/>
            </a:pPr>
            <a:r>
              <a:rPr lang="en-US" sz="2400" i="1" dirty="0"/>
              <a:t>Thayer: “the virtue of one who masters his desires and passions, especially his sensual appetites.”</a:t>
            </a:r>
          </a:p>
          <a:p>
            <a:pPr marL="971550" lvl="1" indent="-514350">
              <a:buFont typeface="+mj-lt"/>
              <a:buAutoNum type="arabicPeriod"/>
            </a:pPr>
            <a:r>
              <a:rPr lang="en-US" sz="2400" i="1" dirty="0" err="1"/>
              <a:t>MacKnight</a:t>
            </a:r>
            <a:r>
              <a:rPr lang="en-US" sz="2400" i="1" dirty="0"/>
              <a:t>: “where this virtue subsists, temptation can have little influence.”</a:t>
            </a:r>
          </a:p>
          <a:p>
            <a:pPr marL="971550" lvl="1" indent="-514350">
              <a:buFont typeface="+mj-lt"/>
              <a:buAutoNum type="arabicPeriod"/>
            </a:pPr>
            <a:r>
              <a:rPr lang="en-US" sz="2400" i="1" dirty="0"/>
              <a:t>Barclay: “ability to take a grip of oneself”</a:t>
            </a:r>
          </a:p>
          <a:p>
            <a:pPr marL="971550" lvl="1" indent="-514350">
              <a:buFont typeface="+mj-lt"/>
              <a:buAutoNum type="arabicPeriod"/>
            </a:pPr>
            <a:r>
              <a:rPr lang="en-US" sz="2400" i="1" dirty="0"/>
              <a:t>Like a disciplined athlete (1 Cor. 9:25)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1066800" y="76200"/>
            <a:ext cx="7010400" cy="579438"/>
          </a:xfrm>
          <a:prstGeom prst="rect">
            <a:avLst/>
          </a:prstGeom>
          <a:noFill/>
          <a:ln w="9525">
            <a:noFill/>
            <a:miter lim="800000"/>
            <a:headEnd/>
            <a:tailEnd/>
          </a:ln>
          <a:effectLst/>
        </p:spPr>
        <p:txBody>
          <a:bodyPr>
            <a:spAutoFit/>
          </a:bodyPr>
          <a:lstStyle/>
          <a:p>
            <a:pPr algn="ctr">
              <a:spcBef>
                <a:spcPct val="50000"/>
              </a:spcBef>
            </a:pPr>
            <a:r>
              <a:rPr lang="en-US" sz="3200" b="1" u="sng" dirty="0"/>
              <a:t>Aristotle’s Four States of Man </a:t>
            </a:r>
          </a:p>
        </p:txBody>
      </p:sp>
      <p:sp>
        <p:nvSpPr>
          <p:cNvPr id="61445" name="AutoShape 5"/>
          <p:cNvSpPr>
            <a:spLocks noChangeArrowheads="1"/>
          </p:cNvSpPr>
          <p:nvPr/>
        </p:nvSpPr>
        <p:spPr bwMode="auto">
          <a:xfrm>
            <a:off x="609600" y="1447800"/>
            <a:ext cx="1447800" cy="5105400"/>
          </a:xfrm>
          <a:prstGeom prst="roundRect">
            <a:avLst>
              <a:gd name="adj" fmla="val 18153"/>
            </a:avLst>
          </a:prstGeom>
          <a:solidFill>
            <a:schemeClr val="tx1"/>
          </a:solidFill>
          <a:ln w="9525">
            <a:solidFill>
              <a:schemeClr val="tx1"/>
            </a:solidFill>
            <a:round/>
            <a:headEnd/>
            <a:tailEnd/>
          </a:ln>
          <a:effectLst/>
        </p:spPr>
        <p:txBody>
          <a:bodyPr wrap="none" anchor="ctr"/>
          <a:lstStyle/>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r>
              <a:rPr lang="en-US" dirty="0">
                <a:solidFill>
                  <a:schemeClr val="bg1"/>
                </a:solidFill>
              </a:rPr>
              <a:t>Passion</a:t>
            </a:r>
          </a:p>
          <a:p>
            <a:pPr algn="ctr"/>
            <a:r>
              <a:rPr lang="en-US" dirty="0">
                <a:solidFill>
                  <a:schemeClr val="bg1"/>
                </a:solidFill>
              </a:rPr>
              <a:t>Rules</a:t>
            </a:r>
          </a:p>
          <a:p>
            <a:pPr algn="ctr"/>
            <a:endParaRPr lang="en-US" sz="1200" dirty="0">
              <a:solidFill>
                <a:schemeClr val="bg1"/>
              </a:solidFill>
            </a:endParaRPr>
          </a:p>
          <a:p>
            <a:pPr algn="ctr"/>
            <a:r>
              <a:rPr lang="en-US" dirty="0">
                <a:solidFill>
                  <a:schemeClr val="bg1"/>
                </a:solidFill>
              </a:rPr>
              <a:t>Fight</a:t>
            </a:r>
          </a:p>
          <a:p>
            <a:pPr algn="ctr"/>
            <a:r>
              <a:rPr lang="en-US" dirty="0">
                <a:solidFill>
                  <a:schemeClr val="bg1"/>
                </a:solidFill>
              </a:rPr>
              <a:t>Lost</a:t>
            </a:r>
          </a:p>
        </p:txBody>
      </p:sp>
      <p:sp>
        <p:nvSpPr>
          <p:cNvPr id="61446" name="Text Box 6"/>
          <p:cNvSpPr txBox="1">
            <a:spLocks noChangeArrowheads="1"/>
          </p:cNvSpPr>
          <p:nvPr/>
        </p:nvSpPr>
        <p:spPr bwMode="auto">
          <a:xfrm rot="16200000">
            <a:off x="-357981" y="2872581"/>
            <a:ext cx="3429000" cy="579438"/>
          </a:xfrm>
          <a:prstGeom prst="rect">
            <a:avLst/>
          </a:prstGeom>
          <a:noFill/>
          <a:ln w="9525">
            <a:noFill/>
            <a:miter lim="800000"/>
            <a:headEnd/>
            <a:tailEnd/>
          </a:ln>
          <a:effectLst/>
        </p:spPr>
        <p:txBody>
          <a:bodyPr>
            <a:spAutoFit/>
          </a:bodyPr>
          <a:lstStyle/>
          <a:p>
            <a:pPr algn="ctr">
              <a:spcBef>
                <a:spcPct val="50000"/>
              </a:spcBef>
            </a:pPr>
            <a:r>
              <a:rPr lang="en-US" sz="3200" b="1" dirty="0">
                <a:solidFill>
                  <a:schemeClr val="bg1"/>
                </a:solidFill>
              </a:rPr>
              <a:t>Unbridled Lust</a:t>
            </a:r>
          </a:p>
        </p:txBody>
      </p:sp>
      <p:sp>
        <p:nvSpPr>
          <p:cNvPr id="61447" name="Text Box 7"/>
          <p:cNvSpPr txBox="1">
            <a:spLocks noChangeArrowheads="1"/>
          </p:cNvSpPr>
          <p:nvPr/>
        </p:nvSpPr>
        <p:spPr bwMode="auto">
          <a:xfrm>
            <a:off x="762000" y="4953000"/>
            <a:ext cx="2057400" cy="457200"/>
          </a:xfrm>
          <a:prstGeom prst="rect">
            <a:avLst/>
          </a:prstGeom>
          <a:noFill/>
          <a:ln w="9525">
            <a:noFill/>
            <a:miter lim="800000"/>
            <a:headEnd/>
            <a:tailEnd/>
          </a:ln>
          <a:effectLst/>
        </p:spPr>
        <p:txBody>
          <a:bodyPr>
            <a:spAutoFit/>
          </a:bodyPr>
          <a:lstStyle/>
          <a:p>
            <a:pPr>
              <a:spcBef>
                <a:spcPct val="50000"/>
              </a:spcBef>
            </a:pPr>
            <a:endParaRPr lang="en-US" dirty="0"/>
          </a:p>
        </p:txBody>
      </p:sp>
      <p:grpSp>
        <p:nvGrpSpPr>
          <p:cNvPr id="2" name="Group 11"/>
          <p:cNvGrpSpPr>
            <a:grpSpLocks/>
          </p:cNvGrpSpPr>
          <p:nvPr/>
        </p:nvGrpSpPr>
        <p:grpSpPr bwMode="auto">
          <a:xfrm>
            <a:off x="2743200" y="1447800"/>
            <a:ext cx="2209800" cy="5105400"/>
            <a:chOff x="1872" y="912"/>
            <a:chExt cx="1392" cy="3216"/>
          </a:xfrm>
        </p:grpSpPr>
        <p:sp>
          <p:nvSpPr>
            <p:cNvPr id="61448" name="AutoShape 8"/>
            <p:cNvSpPr>
              <a:spLocks noChangeArrowheads="1"/>
            </p:cNvSpPr>
            <p:nvPr/>
          </p:nvSpPr>
          <p:spPr bwMode="auto">
            <a:xfrm>
              <a:off x="1872" y="912"/>
              <a:ext cx="912" cy="3216"/>
            </a:xfrm>
            <a:prstGeom prst="roundRect">
              <a:avLst>
                <a:gd name="adj" fmla="val 18153"/>
              </a:avLst>
            </a:prstGeom>
            <a:solidFill>
              <a:schemeClr val="bg2"/>
            </a:solidFill>
            <a:ln w="9525">
              <a:solidFill>
                <a:schemeClr val="tx1"/>
              </a:solidFill>
              <a:round/>
              <a:headEnd/>
              <a:tailEnd/>
            </a:ln>
            <a:effectLst/>
          </p:spPr>
          <p:txBody>
            <a:bodyPr wrap="none" anchor="ctr"/>
            <a:lstStyle/>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endParaRPr lang="en-US" dirty="0">
                <a:solidFill>
                  <a:schemeClr val="bg1"/>
                </a:solidFill>
                <a:effectLst>
                  <a:outerShdw blurRad="38100" dist="38100" dir="2700000" algn="tl">
                    <a:srgbClr val="000000"/>
                  </a:outerShdw>
                </a:effectLst>
              </a:endParaRPr>
            </a:p>
            <a:p>
              <a:pPr algn="ctr"/>
              <a:r>
                <a:rPr lang="en-US" dirty="0">
                  <a:solidFill>
                    <a:schemeClr val="bg1"/>
                  </a:solidFill>
                  <a:effectLst>
                    <a:outerShdw blurRad="38100" dist="38100" dir="2700000" algn="tl">
                      <a:srgbClr val="000000"/>
                    </a:outerShdw>
                  </a:effectLst>
                </a:rPr>
                <a:t>Passion</a:t>
              </a:r>
            </a:p>
            <a:p>
              <a:pPr algn="ctr"/>
              <a:r>
                <a:rPr lang="en-US" dirty="0">
                  <a:solidFill>
                    <a:schemeClr val="bg1"/>
                  </a:solidFill>
                  <a:effectLst>
                    <a:outerShdw blurRad="38100" dist="38100" dir="2700000" algn="tl">
                      <a:srgbClr val="000000"/>
                    </a:outerShdw>
                  </a:effectLst>
                </a:rPr>
                <a:t>Prevails</a:t>
              </a:r>
            </a:p>
            <a:p>
              <a:pPr algn="ctr"/>
              <a:endParaRPr lang="en-US" sz="1200" dirty="0">
                <a:solidFill>
                  <a:schemeClr val="bg1"/>
                </a:solidFill>
                <a:effectLst>
                  <a:outerShdw blurRad="38100" dist="38100" dir="2700000" algn="tl">
                    <a:srgbClr val="000000"/>
                  </a:outerShdw>
                </a:effectLst>
              </a:endParaRPr>
            </a:p>
            <a:p>
              <a:pPr algn="ctr"/>
              <a:r>
                <a:rPr lang="en-US" dirty="0">
                  <a:solidFill>
                    <a:schemeClr val="bg1"/>
                  </a:solidFill>
                  <a:effectLst>
                    <a:outerShdw blurRad="38100" dist="38100" dir="2700000" algn="tl">
                      <a:srgbClr val="000000"/>
                    </a:outerShdw>
                  </a:effectLst>
                </a:rPr>
                <a:t>Losing</a:t>
              </a:r>
            </a:p>
            <a:p>
              <a:pPr algn="ctr"/>
              <a:r>
                <a:rPr lang="en-US" dirty="0">
                  <a:solidFill>
                    <a:schemeClr val="bg1"/>
                  </a:solidFill>
                  <a:effectLst>
                    <a:outerShdw blurRad="38100" dist="38100" dir="2700000" algn="tl">
                      <a:srgbClr val="000000"/>
                    </a:outerShdw>
                  </a:effectLst>
                </a:rPr>
                <a:t>the fight</a:t>
              </a:r>
            </a:p>
          </p:txBody>
        </p:sp>
        <p:sp>
          <p:nvSpPr>
            <p:cNvPr id="61449" name="Text Box 9"/>
            <p:cNvSpPr txBox="1">
              <a:spLocks noChangeArrowheads="1"/>
            </p:cNvSpPr>
            <p:nvPr/>
          </p:nvSpPr>
          <p:spPr bwMode="auto">
            <a:xfrm rot="16200000">
              <a:off x="1263" y="1809"/>
              <a:ext cx="2160" cy="365"/>
            </a:xfrm>
            <a:prstGeom prst="rect">
              <a:avLst/>
            </a:prstGeom>
            <a:noFill/>
            <a:ln w="9525">
              <a:noFill/>
              <a:miter lim="800000"/>
              <a:headEnd/>
              <a:tailEnd/>
            </a:ln>
            <a:effectLst>
              <a:outerShdw dist="28398" dir="20006097" algn="ctr" rotWithShape="0">
                <a:schemeClr val="tx1">
                  <a:alpha val="50000"/>
                </a:schemeClr>
              </a:outerShdw>
            </a:effectLst>
          </p:spPr>
          <p:txBody>
            <a:bodyPr>
              <a:spAutoFit/>
            </a:bodyPr>
            <a:lstStyle/>
            <a:p>
              <a:pPr algn="ctr">
                <a:spcBef>
                  <a:spcPct val="50000"/>
                </a:spcBef>
              </a:pPr>
              <a:r>
                <a:rPr lang="en-US" sz="3200" b="1" dirty="0">
                  <a:solidFill>
                    <a:schemeClr val="bg1"/>
                  </a:solidFill>
                </a:rPr>
                <a:t>Incontinence</a:t>
              </a:r>
            </a:p>
          </p:txBody>
        </p:sp>
        <p:sp>
          <p:nvSpPr>
            <p:cNvPr id="61450" name="Text Box 10"/>
            <p:cNvSpPr txBox="1">
              <a:spLocks noChangeArrowheads="1"/>
            </p:cNvSpPr>
            <p:nvPr/>
          </p:nvSpPr>
          <p:spPr bwMode="auto">
            <a:xfrm>
              <a:off x="1968" y="3120"/>
              <a:ext cx="1296" cy="288"/>
            </a:xfrm>
            <a:prstGeom prst="rect">
              <a:avLst/>
            </a:prstGeom>
            <a:noFill/>
            <a:ln w="9525">
              <a:noFill/>
              <a:miter lim="800000"/>
              <a:headEnd/>
              <a:tailEnd/>
            </a:ln>
            <a:effectLst/>
          </p:spPr>
          <p:txBody>
            <a:bodyPr>
              <a:spAutoFit/>
            </a:bodyPr>
            <a:lstStyle/>
            <a:p>
              <a:pPr>
                <a:spcBef>
                  <a:spcPct val="50000"/>
                </a:spcBef>
              </a:pPr>
              <a:endParaRPr lang="en-US" dirty="0"/>
            </a:p>
          </p:txBody>
        </p:sp>
      </p:grpSp>
      <p:grpSp>
        <p:nvGrpSpPr>
          <p:cNvPr id="3" name="Group 16"/>
          <p:cNvGrpSpPr>
            <a:grpSpLocks/>
          </p:cNvGrpSpPr>
          <p:nvPr/>
        </p:nvGrpSpPr>
        <p:grpSpPr bwMode="auto">
          <a:xfrm>
            <a:off x="4953000" y="1447800"/>
            <a:ext cx="1447800" cy="5105400"/>
            <a:chOff x="3264" y="912"/>
            <a:chExt cx="912" cy="3216"/>
          </a:xfrm>
        </p:grpSpPr>
        <p:sp>
          <p:nvSpPr>
            <p:cNvPr id="61452" name="AutoShape 12"/>
            <p:cNvSpPr>
              <a:spLocks noChangeArrowheads="1"/>
            </p:cNvSpPr>
            <p:nvPr/>
          </p:nvSpPr>
          <p:spPr bwMode="auto">
            <a:xfrm>
              <a:off x="3264" y="912"/>
              <a:ext cx="912" cy="3216"/>
            </a:xfrm>
            <a:prstGeom prst="roundRect">
              <a:avLst>
                <a:gd name="adj" fmla="val 18153"/>
              </a:avLst>
            </a:prstGeom>
            <a:solidFill>
              <a:srgbClr val="FFFFCC"/>
            </a:solidFill>
            <a:ln w="9525">
              <a:solidFill>
                <a:schemeClr val="tx1"/>
              </a:solidFill>
              <a:round/>
              <a:headEnd/>
              <a:tailEnd/>
            </a:ln>
            <a:effectLst/>
          </p:spPr>
          <p:txBody>
            <a:bodyPr wrap="none"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Reason</a:t>
              </a:r>
            </a:p>
            <a:p>
              <a:pPr algn="ctr"/>
              <a:r>
                <a:rPr lang="en-US" dirty="0"/>
                <a:t>Prevails</a:t>
              </a:r>
            </a:p>
            <a:p>
              <a:pPr algn="ctr"/>
              <a:endParaRPr lang="en-US" sz="1200" dirty="0"/>
            </a:p>
            <a:p>
              <a:pPr algn="ctr"/>
              <a:r>
                <a:rPr lang="en-US" dirty="0"/>
                <a:t>Winning</a:t>
              </a:r>
            </a:p>
            <a:p>
              <a:pPr algn="ctr"/>
              <a:r>
                <a:rPr lang="en-US" dirty="0"/>
                <a:t>the Fight</a:t>
              </a:r>
            </a:p>
          </p:txBody>
        </p:sp>
        <p:sp>
          <p:nvSpPr>
            <p:cNvPr id="61453" name="Text Box 13"/>
            <p:cNvSpPr txBox="1">
              <a:spLocks noChangeArrowheads="1"/>
            </p:cNvSpPr>
            <p:nvPr/>
          </p:nvSpPr>
          <p:spPr bwMode="auto">
            <a:xfrm rot="16200000">
              <a:off x="2655" y="1809"/>
              <a:ext cx="2160" cy="365"/>
            </a:xfrm>
            <a:prstGeom prst="rect">
              <a:avLst/>
            </a:prstGeom>
            <a:noFill/>
            <a:ln w="9525">
              <a:noFill/>
              <a:miter lim="800000"/>
              <a:headEnd/>
              <a:tailEnd/>
            </a:ln>
            <a:effectLst/>
          </p:spPr>
          <p:txBody>
            <a:bodyPr>
              <a:spAutoFit/>
            </a:bodyPr>
            <a:lstStyle/>
            <a:p>
              <a:pPr algn="ctr">
                <a:spcBef>
                  <a:spcPct val="50000"/>
                </a:spcBef>
              </a:pPr>
              <a:r>
                <a:rPr lang="en-US" sz="3200" b="1" dirty="0"/>
                <a:t>Self Control</a:t>
              </a:r>
            </a:p>
          </p:txBody>
        </p:sp>
      </p:grpSp>
      <p:grpSp>
        <p:nvGrpSpPr>
          <p:cNvPr id="4" name="Group 17"/>
          <p:cNvGrpSpPr>
            <a:grpSpLocks/>
          </p:cNvGrpSpPr>
          <p:nvPr/>
        </p:nvGrpSpPr>
        <p:grpSpPr bwMode="auto">
          <a:xfrm>
            <a:off x="6934200" y="1447800"/>
            <a:ext cx="1447800" cy="5105400"/>
            <a:chOff x="4512" y="912"/>
            <a:chExt cx="912" cy="3216"/>
          </a:xfrm>
        </p:grpSpPr>
        <p:sp>
          <p:nvSpPr>
            <p:cNvPr id="61454" name="AutoShape 14"/>
            <p:cNvSpPr>
              <a:spLocks noChangeArrowheads="1"/>
            </p:cNvSpPr>
            <p:nvPr/>
          </p:nvSpPr>
          <p:spPr bwMode="auto">
            <a:xfrm>
              <a:off x="4512" y="912"/>
              <a:ext cx="912" cy="3216"/>
            </a:xfrm>
            <a:prstGeom prst="roundRect">
              <a:avLst>
                <a:gd name="adj" fmla="val 18153"/>
              </a:avLst>
            </a:prstGeom>
            <a:solidFill>
              <a:schemeClr val="bg1"/>
            </a:solidFill>
            <a:ln w="9525">
              <a:solidFill>
                <a:schemeClr val="tx1"/>
              </a:solidFill>
              <a:round/>
              <a:headEnd/>
              <a:tailEnd/>
            </a:ln>
            <a:effectLst/>
          </p:spPr>
          <p:txBody>
            <a:bodyPr wrap="none"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Reason</a:t>
              </a:r>
            </a:p>
            <a:p>
              <a:pPr algn="ctr"/>
              <a:r>
                <a:rPr lang="en-US" dirty="0"/>
                <a:t>Rules</a:t>
              </a:r>
            </a:p>
            <a:p>
              <a:pPr algn="ctr"/>
              <a:endParaRPr lang="en-US" sz="1200" dirty="0"/>
            </a:p>
            <a:p>
              <a:pPr algn="ctr"/>
              <a:r>
                <a:rPr lang="en-US" dirty="0"/>
                <a:t>Fight</a:t>
              </a:r>
            </a:p>
            <a:p>
              <a:pPr algn="ctr"/>
              <a:r>
                <a:rPr lang="en-US" dirty="0"/>
                <a:t>Won</a:t>
              </a:r>
            </a:p>
          </p:txBody>
        </p:sp>
        <p:sp>
          <p:nvSpPr>
            <p:cNvPr id="61455" name="Text Box 15"/>
            <p:cNvSpPr txBox="1">
              <a:spLocks noChangeArrowheads="1"/>
            </p:cNvSpPr>
            <p:nvPr/>
          </p:nvSpPr>
          <p:spPr bwMode="auto">
            <a:xfrm rot="16200000">
              <a:off x="4021" y="1669"/>
              <a:ext cx="1872" cy="550"/>
            </a:xfrm>
            <a:prstGeom prst="rect">
              <a:avLst/>
            </a:prstGeom>
            <a:solidFill>
              <a:schemeClr val="bg1"/>
            </a:solidFill>
            <a:ln w="9525">
              <a:noFill/>
              <a:miter lim="800000"/>
              <a:headEnd/>
              <a:tailEnd/>
            </a:ln>
            <a:effectLst/>
          </p:spPr>
          <p:txBody>
            <a:bodyPr>
              <a:spAutoFit/>
            </a:bodyPr>
            <a:lstStyle/>
            <a:p>
              <a:pPr algn="ctr">
                <a:lnSpc>
                  <a:spcPct val="80000"/>
                </a:lnSpc>
                <a:spcBef>
                  <a:spcPct val="50000"/>
                </a:spcBef>
              </a:pPr>
              <a:r>
                <a:rPr lang="en-US" sz="3200" b="1" dirty="0"/>
                <a:t>Perfect Temperance</a:t>
              </a:r>
            </a:p>
          </p:txBody>
        </p:sp>
      </p:grpSp>
      <p:grpSp>
        <p:nvGrpSpPr>
          <p:cNvPr id="5" name="Group 20"/>
          <p:cNvGrpSpPr>
            <a:grpSpLocks/>
          </p:cNvGrpSpPr>
          <p:nvPr/>
        </p:nvGrpSpPr>
        <p:grpSpPr bwMode="auto">
          <a:xfrm>
            <a:off x="2667000" y="838200"/>
            <a:ext cx="3886200" cy="609600"/>
            <a:chOff x="1680" y="528"/>
            <a:chExt cx="2448" cy="384"/>
          </a:xfrm>
        </p:grpSpPr>
        <p:sp>
          <p:nvSpPr>
            <p:cNvPr id="61458" name="AutoShape 18"/>
            <p:cNvSpPr>
              <a:spLocks/>
            </p:cNvSpPr>
            <p:nvPr/>
          </p:nvSpPr>
          <p:spPr bwMode="auto">
            <a:xfrm rot="5400000">
              <a:off x="2760" y="-456"/>
              <a:ext cx="288" cy="2448"/>
            </a:xfrm>
            <a:prstGeom prst="leftBrace">
              <a:avLst>
                <a:gd name="adj1" fmla="val 70833"/>
                <a:gd name="adj2" fmla="val 50000"/>
              </a:avLst>
            </a:prstGeom>
            <a:noFill/>
            <a:ln w="76200">
              <a:solidFill>
                <a:srgbClr val="CC0000"/>
              </a:solidFill>
              <a:round/>
              <a:headEnd/>
              <a:tailEnd/>
            </a:ln>
            <a:effectLst/>
          </p:spPr>
          <p:txBody>
            <a:bodyPr wrap="none" anchor="ctr"/>
            <a:lstStyle/>
            <a:p>
              <a:endParaRPr lang="en-US" dirty="0"/>
            </a:p>
          </p:txBody>
        </p:sp>
        <p:sp>
          <p:nvSpPr>
            <p:cNvPr id="61459" name="Rectangle 19"/>
            <p:cNvSpPr>
              <a:spLocks noChangeArrowheads="1"/>
            </p:cNvSpPr>
            <p:nvPr/>
          </p:nvSpPr>
          <p:spPr bwMode="auto">
            <a:xfrm>
              <a:off x="2160" y="528"/>
              <a:ext cx="1536" cy="192"/>
            </a:xfrm>
            <a:prstGeom prst="rect">
              <a:avLst/>
            </a:prstGeom>
            <a:solidFill>
              <a:srgbClr val="CC0000"/>
            </a:solidFill>
            <a:ln w="9525">
              <a:solidFill>
                <a:srgbClr val="CC0000"/>
              </a:solidFill>
              <a:miter lim="800000"/>
              <a:headEnd/>
              <a:tailEnd/>
            </a:ln>
            <a:effectLst/>
          </p:spPr>
          <p:txBody>
            <a:bodyPr wrap="none" anchor="ctr"/>
            <a:lstStyle/>
            <a:p>
              <a:pPr algn="ctr"/>
              <a:r>
                <a:rPr lang="en-US" dirty="0">
                  <a:solidFill>
                    <a:schemeClr val="bg1"/>
                  </a:solidFill>
                </a:rPr>
                <a:t>Where We Live</a:t>
              </a:r>
            </a:p>
          </p:txBody>
        </p:sp>
      </p:gr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Self-Control</a:t>
            </a:r>
          </a:p>
        </p:txBody>
      </p:sp>
      <p:sp>
        <p:nvSpPr>
          <p:cNvPr id="3" name="TextBox 2"/>
          <p:cNvSpPr txBox="1"/>
          <p:nvPr/>
        </p:nvSpPr>
        <p:spPr>
          <a:xfrm>
            <a:off x="609600" y="1676400"/>
            <a:ext cx="8077200" cy="4647426"/>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How it works in the life of the Christian</a:t>
            </a:r>
            <a:endParaRPr lang="en-US" sz="2400" dirty="0"/>
          </a:p>
          <a:p>
            <a:pPr marL="971550" lvl="1" indent="-514350">
              <a:buFont typeface="+mj-lt"/>
              <a:buAutoNum type="arabicPeriod"/>
            </a:pPr>
            <a:r>
              <a:rPr lang="en-US" sz="2400" i="1" dirty="0"/>
              <a:t>Contrasted to works of the flesh (lacking self control)</a:t>
            </a:r>
          </a:p>
          <a:p>
            <a:pPr marL="971550" lvl="1" indent="-514350">
              <a:buFont typeface="+mj-lt"/>
              <a:buAutoNum type="arabicPeriod"/>
            </a:pPr>
            <a:r>
              <a:rPr lang="en-US" sz="2400" i="1" dirty="0"/>
              <a:t>Control:</a:t>
            </a:r>
          </a:p>
          <a:p>
            <a:pPr marL="1428750" lvl="2" indent="-514350">
              <a:buFont typeface="+mj-lt"/>
              <a:buAutoNum type="arabicPeriod"/>
            </a:pPr>
            <a:r>
              <a:rPr lang="en-US" sz="2400" i="1" dirty="0"/>
              <a:t>Temper (Prov. 14:17, 29)</a:t>
            </a:r>
          </a:p>
          <a:p>
            <a:pPr marL="1428750" lvl="2" indent="-514350">
              <a:buFont typeface="+mj-lt"/>
              <a:buAutoNum type="arabicPeriod"/>
            </a:pPr>
            <a:r>
              <a:rPr lang="en-US" sz="2400" i="1" dirty="0"/>
              <a:t>Pride (Rom 12:3)</a:t>
            </a:r>
          </a:p>
          <a:p>
            <a:pPr marL="1428750" lvl="2" indent="-514350">
              <a:buFont typeface="+mj-lt"/>
              <a:buAutoNum type="arabicPeriod"/>
            </a:pPr>
            <a:r>
              <a:rPr lang="en-US" sz="2400" i="1" dirty="0"/>
              <a:t>Words (Jas. 1:19; Prov. 17:27)</a:t>
            </a:r>
          </a:p>
          <a:p>
            <a:pPr marL="1428750" lvl="2" indent="-514350">
              <a:buFont typeface="+mj-lt"/>
              <a:buAutoNum type="arabicPeriod"/>
            </a:pPr>
            <a:r>
              <a:rPr lang="en-US" sz="2400" i="1" dirty="0"/>
              <a:t>Thoughts (2 Cor. 10:5)</a:t>
            </a:r>
          </a:p>
          <a:p>
            <a:pPr marL="1428750" lvl="2" indent="-514350">
              <a:buFont typeface="+mj-lt"/>
              <a:buAutoNum type="arabicPeriod"/>
            </a:pPr>
            <a:r>
              <a:rPr lang="en-US" sz="2400" i="1" dirty="0"/>
              <a:t>Reactions (Rom. 12:17-21)</a:t>
            </a:r>
          </a:p>
          <a:p>
            <a:pPr marL="1428750" lvl="2" indent="-514350">
              <a:buFont typeface="+mj-lt"/>
              <a:buAutoNum type="arabicPeriod"/>
            </a:pPr>
            <a:r>
              <a:rPr lang="en-US" sz="2400" i="1" dirty="0"/>
              <a:t>Opinions (Rom. 14:22)</a:t>
            </a:r>
          </a:p>
          <a:p>
            <a:pPr marL="1428750" lvl="2" indent="-514350">
              <a:buFont typeface="+mj-lt"/>
              <a:buAutoNum type="arabicPeriod"/>
            </a:pPr>
            <a:r>
              <a:rPr lang="en-US" sz="2400" i="1" dirty="0"/>
              <a:t>Buying / spending (Rom. 13:8)</a:t>
            </a:r>
          </a:p>
          <a:p>
            <a:pPr marL="1428750" lvl="2" indent="-514350">
              <a:buFont typeface="+mj-lt"/>
              <a:buAutoNum type="arabicPeriod"/>
            </a:pPr>
            <a:r>
              <a:rPr lang="en-US" sz="2400" i="1" dirty="0"/>
              <a:t>Will (Acts 24:25)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Self-Control</a:t>
            </a:r>
          </a:p>
        </p:txBody>
      </p:sp>
      <p:sp>
        <p:nvSpPr>
          <p:cNvPr id="6" name="Decagon 5"/>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Gentleness</a:t>
            </a:r>
          </a:p>
        </p:txBody>
      </p:sp>
      <p:sp>
        <p:nvSpPr>
          <p:cNvPr id="7" name="Decagon 6"/>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Faithfulness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4419600" y="1828800"/>
            <a:ext cx="3886200" cy="4832092"/>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Love</a:t>
            </a:r>
          </a:p>
          <a:p>
            <a:pPr marL="514350" indent="-514350">
              <a:buFont typeface="+mj-lt"/>
              <a:buAutoNum type="arabicPeriod"/>
            </a:pPr>
            <a:r>
              <a:rPr lang="en-US" sz="2800" b="1" dirty="0">
                <a:latin typeface="+mj-lt"/>
              </a:rPr>
              <a:t>Joy</a:t>
            </a:r>
          </a:p>
          <a:p>
            <a:pPr marL="514350" indent="-514350">
              <a:buFont typeface="+mj-lt"/>
              <a:buAutoNum type="arabicPeriod"/>
            </a:pPr>
            <a:r>
              <a:rPr lang="en-US" sz="2800" b="1" dirty="0">
                <a:latin typeface="+mj-lt"/>
              </a:rPr>
              <a:t>Peace</a:t>
            </a:r>
          </a:p>
          <a:p>
            <a:pPr marL="514350" indent="-514350">
              <a:buFont typeface="+mj-lt"/>
              <a:buAutoNum type="arabicPeriod"/>
            </a:pPr>
            <a:r>
              <a:rPr lang="en-US" sz="2800" b="1" dirty="0">
                <a:latin typeface="+mj-lt"/>
              </a:rPr>
              <a:t>Longsuffering</a:t>
            </a:r>
          </a:p>
          <a:p>
            <a:pPr marL="514350" indent="-514350">
              <a:buFont typeface="+mj-lt"/>
              <a:buAutoNum type="arabicPeriod"/>
            </a:pPr>
            <a:r>
              <a:rPr lang="en-US" sz="2800" b="1" dirty="0">
                <a:latin typeface="+mj-lt"/>
              </a:rPr>
              <a:t>Kindness</a:t>
            </a:r>
          </a:p>
          <a:p>
            <a:pPr marL="514350" indent="-514350">
              <a:buFont typeface="+mj-lt"/>
              <a:buAutoNum type="arabicPeriod"/>
            </a:pPr>
            <a:r>
              <a:rPr lang="en-US" sz="2800" b="1" dirty="0">
                <a:latin typeface="+mj-lt"/>
              </a:rPr>
              <a:t>Goodness</a:t>
            </a:r>
          </a:p>
          <a:p>
            <a:pPr marL="514350" indent="-514350">
              <a:buFont typeface="+mj-lt"/>
              <a:buAutoNum type="arabicPeriod"/>
            </a:pPr>
            <a:r>
              <a:rPr lang="en-US" sz="2800" b="1" dirty="0">
                <a:latin typeface="+mj-lt"/>
              </a:rPr>
              <a:t>Faithfulness, </a:t>
            </a:r>
          </a:p>
          <a:p>
            <a:pPr marL="514350" indent="-514350">
              <a:buFont typeface="+mj-lt"/>
              <a:buAutoNum type="arabicPeriod"/>
            </a:pPr>
            <a:r>
              <a:rPr lang="en-US" sz="2800" b="1" dirty="0">
                <a:latin typeface="+mj-lt"/>
              </a:rPr>
              <a:t>Gentleness</a:t>
            </a:r>
          </a:p>
          <a:p>
            <a:pPr marL="514350" indent="-514350">
              <a:buFont typeface="+mj-lt"/>
              <a:buAutoNum type="arabicPeriod"/>
            </a:pPr>
            <a:r>
              <a:rPr lang="en-US" sz="2800" b="1" dirty="0">
                <a:latin typeface="+mj-lt"/>
              </a:rPr>
              <a:t>Self-control</a:t>
            </a:r>
          </a:p>
          <a:p>
            <a:pPr marL="514350" indent="-514350">
              <a:buFont typeface="+mj-lt"/>
              <a:buAutoNum type="arabicPeriod"/>
            </a:pPr>
            <a:endParaRPr lang="en-US" sz="2800" b="1" dirty="0">
              <a:latin typeface="+mj-lt"/>
            </a:endParaRPr>
          </a:p>
        </p:txBody>
      </p:sp>
      <p:sp>
        <p:nvSpPr>
          <p:cNvPr id="4" name="Left Brace 3"/>
          <p:cNvSpPr/>
          <p:nvPr/>
        </p:nvSpPr>
        <p:spPr>
          <a:xfrm>
            <a:off x="3733800" y="24384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effectLst>
                <a:outerShdw blurRad="38100" dist="38100" dir="2700000" algn="tl">
                  <a:srgbClr val="000000">
                    <a:alpha val="43137"/>
                  </a:srgbClr>
                </a:outerShdw>
              </a:effectLst>
            </a:endParaRPr>
          </a:p>
        </p:txBody>
      </p:sp>
      <p:sp>
        <p:nvSpPr>
          <p:cNvPr id="8" name="Left Brace 7"/>
          <p:cNvSpPr/>
          <p:nvPr/>
        </p:nvSpPr>
        <p:spPr>
          <a:xfrm>
            <a:off x="3733800" y="49530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effectLst>
                <a:outerShdw blurRad="38100" dist="38100" dir="2700000" algn="tl">
                  <a:srgbClr val="000000">
                    <a:alpha val="43137"/>
                  </a:srgbClr>
                </a:outerShdw>
              </a:effectLst>
            </a:endParaRPr>
          </a:p>
        </p:txBody>
      </p:sp>
      <p:sp>
        <p:nvSpPr>
          <p:cNvPr id="9" name="Left Brace 8"/>
          <p:cNvSpPr/>
          <p:nvPr/>
        </p:nvSpPr>
        <p:spPr>
          <a:xfrm>
            <a:off x="3733800" y="3657600"/>
            <a:ext cx="533400" cy="10668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effectLst>
                <a:outerShdw blurRad="38100" dist="38100" dir="2700000" algn="tl">
                  <a:srgbClr val="000000">
                    <a:alpha val="43137"/>
                  </a:srgbClr>
                </a:outerShdw>
              </a:effectLst>
            </a:endParaRPr>
          </a:p>
        </p:txBody>
      </p:sp>
      <p:sp>
        <p:nvSpPr>
          <p:cNvPr id="10" name="Rounded Rectangle 9"/>
          <p:cNvSpPr/>
          <p:nvPr/>
        </p:nvSpPr>
        <p:spPr>
          <a:xfrm>
            <a:off x="762000" y="24384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Thoughts</a:t>
            </a:r>
          </a:p>
          <a:p>
            <a:pPr algn="ctr"/>
            <a:r>
              <a:rPr lang="en-US" sz="2400" b="1" dirty="0">
                <a:solidFill>
                  <a:schemeClr val="tx1"/>
                </a:solidFill>
              </a:rPr>
              <a:t>Toward God</a:t>
            </a:r>
          </a:p>
        </p:txBody>
      </p:sp>
      <p:sp>
        <p:nvSpPr>
          <p:cNvPr id="11" name="Rounded Rectangle 10"/>
          <p:cNvSpPr/>
          <p:nvPr/>
        </p:nvSpPr>
        <p:spPr>
          <a:xfrm>
            <a:off x="762000" y="50292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Focus</a:t>
            </a:r>
          </a:p>
          <a:p>
            <a:pPr algn="ctr"/>
            <a:r>
              <a:rPr lang="en-US" sz="2400" b="1" dirty="0">
                <a:solidFill>
                  <a:schemeClr val="tx1"/>
                </a:solidFill>
              </a:rPr>
              <a:t>Toward Self</a:t>
            </a:r>
          </a:p>
        </p:txBody>
      </p:sp>
      <p:sp>
        <p:nvSpPr>
          <p:cNvPr id="12" name="Rounded Rectangle 11"/>
          <p:cNvSpPr/>
          <p:nvPr/>
        </p:nvSpPr>
        <p:spPr>
          <a:xfrm>
            <a:off x="762000" y="3733800"/>
            <a:ext cx="2819400" cy="990600"/>
          </a:xfrm>
          <a:prstGeom prst="roundRect">
            <a:avLst>
              <a:gd name="adj" fmla="val 2262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Attention</a:t>
            </a:r>
          </a:p>
          <a:p>
            <a:pPr algn="ctr"/>
            <a:r>
              <a:rPr lang="en-US" sz="2400" b="1" dirty="0">
                <a:solidFill>
                  <a:schemeClr val="tx1"/>
                </a:solidFill>
              </a:rPr>
              <a:t>Toward Fellowman</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TotalTime>
  <Words>1359</Words>
  <Application>Microsoft Office PowerPoint</Application>
  <PresentationFormat>On-screen Show (4:3)</PresentationFormat>
  <Paragraphs>256</Paragraphs>
  <Slides>30</Slides>
  <Notes>0</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30</vt:i4>
      </vt:variant>
    </vt:vector>
  </HeadingPairs>
  <TitlesOfParts>
    <vt:vector size="39" baseType="lpstr">
      <vt:lpstr>Calibri Light</vt:lpstr>
      <vt:lpstr>Calibri</vt:lpstr>
      <vt:lpstr>Arial</vt:lpstr>
      <vt:lpstr>Office Theme</vt:lpstr>
      <vt:lpstr>2_Office Theme</vt:lpstr>
      <vt:lpstr>3_Office Theme</vt:lpstr>
      <vt:lpstr>1_Default Design</vt:lpstr>
      <vt:lpstr>4_Office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104</cp:revision>
  <dcterms:created xsi:type="dcterms:W3CDTF">2008-01-25T15:52:28Z</dcterms:created>
  <dcterms:modified xsi:type="dcterms:W3CDTF">2019-11-10T21:31:49Z</dcterms:modified>
</cp:coreProperties>
</file>