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4200" r:id="rId8"/>
    <p:sldMasterId id="2147484236" r:id="rId9"/>
    <p:sldMasterId id="2147484272" r:id="rId10"/>
    <p:sldMasterId id="2147484452" r:id="rId11"/>
    <p:sldMasterId id="2147484464" r:id="rId12"/>
    <p:sldMasterId id="2147484536" r:id="rId13"/>
    <p:sldMasterId id="2147484548" r:id="rId14"/>
    <p:sldMasterId id="2147484560" r:id="rId15"/>
    <p:sldMasterId id="2147484572" r:id="rId16"/>
  </p:sldMasterIdLst>
  <p:notesMasterIdLst>
    <p:notesMasterId r:id="rId39"/>
  </p:notesMasterIdLst>
  <p:sldIdLst>
    <p:sldId id="263" r:id="rId17"/>
    <p:sldId id="398" r:id="rId18"/>
    <p:sldId id="267" r:id="rId19"/>
    <p:sldId id="718" r:id="rId20"/>
    <p:sldId id="719" r:id="rId21"/>
    <p:sldId id="720" r:id="rId22"/>
    <p:sldId id="721" r:id="rId23"/>
    <p:sldId id="722" r:id="rId24"/>
    <p:sldId id="712" r:id="rId25"/>
    <p:sldId id="713" r:id="rId26"/>
    <p:sldId id="714" r:id="rId27"/>
    <p:sldId id="715" r:id="rId28"/>
    <p:sldId id="261" r:id="rId29"/>
    <p:sldId id="376" r:id="rId30"/>
    <p:sldId id="717" r:id="rId31"/>
    <p:sldId id="707" r:id="rId32"/>
    <p:sldId id="723" r:id="rId33"/>
    <p:sldId id="708" r:id="rId34"/>
    <p:sldId id="724" r:id="rId35"/>
    <p:sldId id="725" r:id="rId36"/>
    <p:sldId id="726" r:id="rId37"/>
    <p:sldId id="711" r:id="rId38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40"/>
      <p:bold r:id="rId41"/>
      <p:italic r:id="rId42"/>
      <p:boldItalic r:id="rId43"/>
    </p:embeddedFont>
    <p:embeddedFont>
      <p:font typeface="Arial Rounded MT Bold" panose="020F0704030504030204" pitchFamily="34" charset="0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Calibri Light" panose="020F0302020204030204" pitchFamily="34" charset="0"/>
      <p:regular r:id="rId49"/>
      <p:italic r:id="rId50"/>
    </p:embeddedFont>
    <p:embeddedFont>
      <p:font typeface="Comic Sans MS" panose="030F0702030302020204" pitchFamily="66" charset="0"/>
      <p:regular r:id="rId51"/>
      <p:bold r:id="rId52"/>
      <p:italic r:id="rId53"/>
      <p:boldItalic r:id="rId54"/>
    </p:embeddedFont>
    <p:embeddedFont>
      <p:font typeface="Kristen ITC" panose="03050502040202030202" pitchFamily="66" charset="0"/>
      <p:regular r:id="rId5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44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22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font" Target="fonts/font7.fntdata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font" Target="fonts/font10.fntdata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12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4368ACC-51EA-46A1-A3AF-45977172060C}" type="datetimeFigureOut">
              <a:rPr lang="en-US" smtClean="0"/>
              <a:pPr/>
              <a:t>11/9/2019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455FCAE-5C9D-421F-979A-854EF3E7D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A928A-C7DF-4438-B9CB-0948C1D41912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39F72-827D-4BFD-B4C7-082F829A8A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55DD1-7F96-43F0-BFE1-BA082431D09A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6CB00-4DB3-433F-B200-2CDC7EDE9E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40128-D0FE-4685-B666-2415BFD93F14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64E30-A040-48DA-B92B-4F39A5D4ED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742F5-564D-4AC1-9EFC-C4C8BF3F885A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A6621-D0E7-4888-8E38-872F5AC72D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9BF7D-2DAD-4A9F-B694-BE869C0282B5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98907-BC81-43B1-A115-5A42E34527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E1CFB-7449-4068-8525-F60CEC1EAA5C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BA2A4-0575-4F7E-9847-1C709A32B9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BB9BF-26D7-48F5-B38C-A929F92946BE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9BFCC-97E2-4F4A-95E4-28DB00251D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EDA06-43C5-490F-8044-9F846C71B0C6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70DE4-6AA6-4C72-B403-CBC7C99C6C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ACA14-79E4-4FA7-BBE5-A0799502D148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D546E-407F-4225-B4E1-3156C6A6F6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80253-B776-461D-A459-ECABB1979F71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804D-4D4F-4ED7-8F62-3F8372FC4B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17F41-9728-4542-BE11-E05C0CB2B90A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45BA0-D7B0-4D59-B5BF-2CD7A2105B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0003A-2757-41C3-944D-D63DA32D17F4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9A76-000D-4B45-9E76-1310D399A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87370-9DD1-46BE-8315-58EA146B54E9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F6E-E7CB-4698-B72D-7B48722A11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07F8-B19F-4D3F-B7D4-929F2F4652C2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A0594-626D-428A-94AE-0BEA8D9AF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04BF0-FC4A-4B70-92BE-18B9254F41F0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2653D-F891-4FF8-B8B9-A3CF2458FC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A2EE3-2221-4C79-9FDF-965CA15C0274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6843-0569-44FD-A7B0-2B6E90DD6D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D3D0-C7FB-4DA9-9B80-D4451075CE48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25C48-D5F3-48B2-A0B2-66D22E65C4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7D42-2C15-4CCD-9B0D-1E0989765F57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3456-BF16-40D2-97CF-22DCF83518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98A68-8951-4AEE-90FA-1578CA9178A9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AAA06-4E50-428C-B669-2787255540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335E2-0757-4E0F-90F5-FE100E44D415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3BE3-D019-4DCA-80C1-06F6C2FEAA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0F3E-84CF-4A34-88AE-11EA8CA633B0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935B-5E74-4F0D-BB11-5B1E4BE5C1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845A-A943-4E72-95A8-DE36678BE633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7C8D1-B15A-4CB3-B0BF-83C20345EC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D0F27-62BF-41C4-9682-5E37894B71E8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B83F7-FD46-4E38-959E-110B263CE4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4A82F-6A97-4F9E-85CD-34D255A0D282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9CCAB-29DD-419D-BDC7-2F3B55EA99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8A1E7-ABCC-4B24-A00D-73AE08B16AC0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D5377-E679-47E9-A4BD-50917D6FF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C9E1A-E058-4AD4-A9F3-914BE162D2AE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C4545-E853-443A-A167-257B4220D0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F025C-BB91-4021-8A56-ED9518E0CD6C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816E8-0557-457B-B075-899A311017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9357F-F868-4D99-822C-76BF0E7FAB48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C6B10-541C-482E-8B40-24747374E3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80950-7DC3-44B8-ACF3-40315E8F8D56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BE4C0-CD83-4FB9-ABDA-A85E57A6D7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0AD3F-8BF2-451E-96B3-5B969BBB6E20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36A34-5A42-4D47-BFC6-9F83726E6B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A297B-D3F9-4863-8EED-E48A0D74E8DE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B9E66-9BF6-441E-997B-E105A84ED7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C599D-ADA5-4307-91E4-6BEFEB602A75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0248D-4530-40A7-976D-D8335DCDEB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10AA-528D-46EE-BBBE-BBCEA67BA97A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83B3F-789E-49B7-BB66-119384A434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8B590-021C-4CF9-816A-4E19F72E862A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D0D34-5C6D-42D3-8E6C-2100C974FB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A3860-DA67-45AB-810E-E083FD33C784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A37AE-E2D3-46DD-BFDC-AB489CBCD4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B4105-95D2-49BA-95D5-FFFB572ACA4B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E1AE1-67AB-4FB6-BEE2-84401BB8F5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EE45A-1C54-4071-9412-AD45C03CE6CD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68A29-E458-4F37-B698-FB1AFB5A6A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F0056-62B0-4F92-B679-7B0436B3B238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85976-2B50-4EFD-9A5D-D3EE9A8B2E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985C2-8193-4D65-A0A9-B1FABD2AD7FE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0532E-DA8E-4892-AF93-7ADD36F2CB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7E0B7-D200-41F0-B4D5-82204454BA62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BE0B4-4F3C-40B1-898D-0434C6D44E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CB85F-1EFD-4F13-8401-A519EE51E854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79B69-F387-44E6-ACEB-F1DA52DBDE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384F7-3A19-499E-8263-EC10697739A1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3299-E7F0-4CCE-8136-B921CA9FE3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680B9-5DED-4F80-8EB7-17F9B0E5C46D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6B0E0-77C6-4BDB-BD6A-1B2446DF4E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AA018-247E-4DDD-84A8-1036637610D4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182DA-736C-413F-89FE-7711587C90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BF467-DED0-48E6-A5A3-772DF32B0A82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73E48-DE8A-4FA9-852E-51F76445A9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8B9BC-41DF-4491-8C93-F1CD24FF104C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5DF60-DC07-417D-8552-8D270902EF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A9A8F-D1DF-4D61-8D31-3C90EE8C6CA4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85484-2A5D-4420-B2DB-B9BF3319D5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A972F-62BB-47E5-AE3D-906802802B8C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11BA3-05B8-47C2-9C66-F5BF26F3A7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DEEC5-A234-414F-BC54-BC3413B93299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69BF2-6554-47B2-90DA-15BAA01D02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05350-AB0E-448A-88DE-ADFA937E06F9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07E0F-1A2B-481B-8F4C-70B2FE9FA7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3EF30-BF25-4691-BD4A-5530CD11B513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DB554-9BA1-4B89-9CF1-88CF09092C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7F0B7-301E-487D-B005-143F822FF00C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4E7FA-E7D3-418B-B7FA-B0C41F178A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FCAB2-3802-48FD-9A41-54DDD729CD24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45D66-A84F-4D92-9098-ECFA3DDE31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2944D-BD71-464D-AD09-CA2C5BC2BB1A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68FAD-D7EF-4EDA-A6E9-E6F55A833F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0FF3D-4FD4-431C-A97D-D3F934DA06C6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AF745-202F-4812-A649-A6ACC2480D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6B1CE-2C27-4F16-B5E1-24AFF2D7E7BB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E36A0-DF2C-4841-91C3-3009281952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704B4-3815-4E8E-B38E-7DB48F5B8D97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41593-941F-4588-ABD3-4781E2D0E4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1FB41-853E-48C1-BE3B-9E558DE024E8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9D288-5319-4883-A263-38E213ECC7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C6C08-B135-4C97-BE53-E3698F9F5B37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C7345-D657-4FEE-85E6-6FFAEF5527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59FD6-6B21-426B-9694-1F8D1DC1705C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B80D1-F267-4592-A90F-47679A93D5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C7833-48AD-4BD2-BEFF-86F87DE75BB9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C85F0-3842-441B-A8B5-BFDFBBC32A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576AD-0CB2-4682-8F7A-FB6639772BF1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8195F-86B3-4DAB-B511-7FB3E44809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2DBC1-0A93-4437-BB1D-CCC434A5C6FE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82595-FCA2-4660-8CBB-86CBC0E691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2E602-93C4-4029-BAD3-03041A6033A5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0DAD2-9053-4318-8E17-0097E01BE6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FFBBE-3DE6-4A05-B1FE-30F3C81F4BA1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CE7B2-ED0C-4780-8004-BE295C56B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07F15-5FE3-4483-8FF1-FF1F1C761E8C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7BEC9-9D3C-4DCF-9393-196E20CA77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0003A-2757-41C3-944D-D63DA32D17F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9A76-000D-4B45-9E76-1310D399AB5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87370-9DD1-46BE-8315-58EA146B54E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F6E-E7CB-4698-B72D-7B48722A113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07F8-B19F-4D3F-B7D4-929F2F465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A0594-626D-428A-94AE-0BEA8D9AF7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04BF0-FC4A-4B70-92BE-18B9254F41F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2653D-F891-4FF8-B8B9-A3CF2458FC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A2EE3-2221-4C79-9FDF-965CA15C027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6843-0569-44FD-A7B0-2B6E90DD6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D3D0-C7FB-4DA9-9B80-D4451075CE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25C48-D5F3-48B2-A0B2-66D22E65C45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7D42-2C15-4CCD-9B0D-1E0989765F5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3456-BF16-40D2-97CF-22DCF83518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98A68-8951-4AEE-90FA-1578CA9178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AAA06-4E50-428C-B669-2787255540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335E2-0757-4E0F-90F5-FE100E44D41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3BE3-D019-4DCA-80C1-06F6C2FEAA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0F3E-84CF-4A34-88AE-11EA8CA633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935B-5E74-4F0D-BB11-5B1E4BE5C1E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845A-A943-4E72-95A8-DE36678BE6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7C8D1-B15A-4CB3-B0BF-83C20345ECF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0003A-2757-41C3-944D-D63DA32D17F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9A76-000D-4B45-9E76-1310D399AB5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87370-9DD1-46BE-8315-58EA146B54E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F6E-E7CB-4698-B72D-7B48722A113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07F8-B19F-4D3F-B7D4-929F2F465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A0594-626D-428A-94AE-0BEA8D9AF7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04BF0-FC4A-4B70-92BE-18B9254F41F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2653D-F891-4FF8-B8B9-A3CF2458FC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A2EE3-2221-4C79-9FDF-965CA15C027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6843-0569-44FD-A7B0-2B6E90DD6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D3D0-C7FB-4DA9-9B80-D4451075CE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25C48-D5F3-48B2-A0B2-66D22E65C45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7D42-2C15-4CCD-9B0D-1E0989765F5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3456-BF16-40D2-97CF-22DCF83518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98A68-8951-4AEE-90FA-1578CA9178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AAA06-4E50-428C-B669-2787255540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335E2-0757-4E0F-90F5-FE100E44D41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3BE3-D019-4DCA-80C1-06F6C2FEAA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0F3E-84CF-4A34-88AE-11EA8CA633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935B-5E74-4F0D-BB11-5B1E4BE5C1E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845A-A943-4E72-95A8-DE36678BE6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7C8D1-B15A-4CB3-B0BF-83C20345ECF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A928A-C7DF-4438-B9CB-0948C1D419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39F72-827D-4BFD-B4C7-082F829A8A9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55DD1-7F96-43F0-BFE1-BA082431D09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6CB00-4DB3-433F-B200-2CDC7EDE9EC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40128-D0FE-4685-B666-2415BFD93F1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64E30-A040-48DA-B92B-4F39A5D4EDD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742F5-564D-4AC1-9EFC-C4C8BF3F88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A6621-D0E7-4888-8E38-872F5AC72D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9BF7D-2DAD-4A9F-B694-BE869C0282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98907-BC81-43B1-A115-5A42E345272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E1CFB-7449-4068-8525-F60CEC1EAA5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BA2A4-0575-4F7E-9847-1C709A32B9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BB9BF-26D7-48F5-B38C-A929F92946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9BFCC-97E2-4F4A-95E4-28DB00251DD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EDA06-43C5-490F-8044-9F846C71B0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70DE4-6AA6-4C72-B403-CBC7C99C6C7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ACA14-79E4-4FA7-BBE5-A0799502D1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D546E-407F-4225-B4E1-3156C6A6F6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80253-B776-461D-A459-ECABB1979F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804D-4D4F-4ED7-8F62-3F8372FC4B2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17F41-9728-4542-BE11-E05C0CB2B9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45BA0-D7B0-4D59-B5BF-2CD7A2105B1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0003A-2757-41C3-944D-D63DA32D17F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9A76-000D-4B45-9E76-1310D399AB5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87370-9DD1-46BE-8315-58EA146B54E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F6E-E7CB-4698-B72D-7B48722A113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07F8-B19F-4D3F-B7D4-929F2F465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A0594-626D-428A-94AE-0BEA8D9AF7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04BF0-FC4A-4B70-92BE-18B9254F41F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2653D-F891-4FF8-B8B9-A3CF2458FC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A2EE3-2221-4C79-9FDF-965CA15C027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6843-0569-44FD-A7B0-2B6E90DD6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D3D0-C7FB-4DA9-9B80-D4451075CE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25C48-D5F3-48B2-A0B2-66D22E65C45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7D42-2C15-4CCD-9B0D-1E0989765F5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3456-BF16-40D2-97CF-22DCF83518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98A68-8951-4AEE-90FA-1578CA9178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AAA06-4E50-428C-B669-2787255540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335E2-0757-4E0F-90F5-FE100E44D41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3BE3-D019-4DCA-80C1-06F6C2FEAA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0F3E-84CF-4A34-88AE-11EA8CA633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935B-5E74-4F0D-BB11-5B1E4BE5C1E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845A-A943-4E72-95A8-DE36678BE6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7C8D1-B15A-4CB3-B0BF-83C20345ECF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41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59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33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87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00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1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53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2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9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933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35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5CFAC-032B-49AA-821F-78398F652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F3171-7F35-4462-AEF4-638164353487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055AC-5856-44DB-AE40-E3269642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0B87E-E0C5-4201-AF8F-CF56589AC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510B3-221F-46B0-A487-2A20F3E9D5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3483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7F21B-834B-4936-813A-05EA31BB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F1B0C-E2A5-4BE3-B717-9DBDDD847EF5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9D3D7-A302-466F-9083-D5C0CAD62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4A9DF-DA2B-4636-9C41-9B801A97B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04BF0-8072-481D-BD62-36B7655809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0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62F0C-01E3-44C8-9ACB-0B512C1D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EE199-F193-437E-BBC0-E7F3EDCD410E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E0A9B-54AF-4940-9F27-3551958B2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0FEF1-8987-4113-B3C9-2A56E70E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6FFE2-E87E-463B-93D1-D847B17DBF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6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41D56D-9F0A-47B4-99EA-C4FB8D5C2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34102-F69E-4272-A299-C4B515DE4DD9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E733DA-9762-4EE8-BCCA-AA66E42A7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DE2801-EE68-4144-AC82-AE43CE39F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0256C9-EB4C-49E1-8E65-FF006B3ED0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998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6704724-EF1B-4B6D-B0B6-16DFC6A18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26FAE-37E5-47C1-AC6B-B2E450C508F3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AECA53-B50B-4290-82FF-C4F533F1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A7840A2-39A8-4EF9-96C9-35B583C4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C83725-E956-4375-96EF-95500F533E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9664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10773D-F1E6-4343-842E-4DB3399B2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40B7-27B6-4F9E-BE87-F47EF310390A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4F7C30-479E-44FD-B534-8B94CD630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71FD93-CB62-467D-8453-C39A5258D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FF8F1-887B-4BBD-AF57-022574D0AE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8521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FF5EED7-F0DA-4F32-8349-67C985321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8AA28-96CE-44FD-8BE5-C8BD1DFBA84E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B3C4697-79EF-4CF4-9197-3BE9B5A05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E8E2941-D8F0-40C3-B480-117E03301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F3682-A94A-47DB-84AF-FBA5A9AD39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58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301D055-A752-4CD2-AE7D-DAF970F2D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64AD7-8387-4155-A534-31CCDE103F21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C329B4-5530-4CD0-8043-C4B5FACE7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71B04A-3EC0-401E-A185-1FEF9F6D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D06A1-C875-436D-9ED4-20FEC4B725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6125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B28D08-6C5F-499F-BD10-4660CE44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D5D8E-02C6-407F-8C53-98850C53C10F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FF3CEA-6DFC-4A08-8D8E-402C66D2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F7F8A8-BE9D-43FD-959F-9C0F2BF9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BBC6B-2D01-41DB-BB38-162355489A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376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EC1B9-062A-4169-B9AC-1C78B02D6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15B74-CF29-4181-AE25-70B184C2C562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2CDD2-3606-48B4-81C0-697C5B07C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FF086-E91F-4ECA-8EC5-48C9A0E3D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8ECE48-1CB4-4BCD-BE3B-52B232BAEC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936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B2012-A5C7-45CD-BA2E-E97453AEF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4CCBA-A8BE-436C-A70B-B380A797FC0B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48963-11C8-4B7E-92DE-3119A815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9C993-393C-447F-A0AC-24856C66D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0C9A6-86EB-4BD7-9EB5-EA2D0E9FE5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0829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F6B08F-AC3A-4E03-BAB0-07613C9E5558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09F407-BB1A-48F2-B60C-C43EA06222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1" name="Group 6"/>
          <p:cNvGrpSpPr>
            <a:grpSpLocks/>
          </p:cNvGrpSpPr>
          <p:nvPr userDrawn="1"/>
        </p:nvGrpSpPr>
        <p:grpSpPr bwMode="auto">
          <a:xfrm>
            <a:off x="228600" y="0"/>
            <a:ext cx="609600" cy="68580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08874-C1A9-4517-A4E8-83DE664DC505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3A0786-E3CC-4613-B3B0-25ABFA13A9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055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056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93655F-2B74-45FB-B75E-DA87BBAA062F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0A78BB-8573-4939-97BA-84EBD686DC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rot="5400000">
            <a:off x="4495800" y="-41148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rot="5400000">
            <a:off x="4495800" y="-38862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rot="5400000">
            <a:off x="4495800" y="-36576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73CC1E-15B1-4AAA-BC0B-D62669CB0CC1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2D13AE-9BFC-4F6C-AFC1-11A4AA43EE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5127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128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F44D3D-3BCD-45F3-AEDC-7DB7D110666C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E3E66F-51DD-4F79-96C2-8448471549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6151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152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9493EE-5619-4400-B932-A5A8C9CE9919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E6D8D7-8915-41A3-A18F-19BDF05319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175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176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08874-C1A9-4517-A4E8-83DE664DC50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3A0786-E3CC-4613-B3B0-25ABFA13A9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08874-C1A9-4517-A4E8-83DE664DC50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3A0786-E3CC-4613-B3B0-25ABFA13A9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11/9/2019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7" name="Picture 2" descr="http://www.arkansaseatright.org/media/images/fruit%20basket.jpg"/>
          <p:cNvPicPr>
            <a:picLocks noChangeAspect="1" noChangeArrowheads="1"/>
          </p:cNvPicPr>
          <p:nvPr userDrawn="1"/>
        </p:nvPicPr>
        <p:blipFill>
          <a:blip r:embed="rId1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891DABB-41D9-4C36-AD27-739ABC372B0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11/9/2019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D9A2734-32E1-479C-B45B-D596C2F112C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7" name="Picture 2" descr="http://www.arkansaseatright.org/media/images/fruit%20basket.jpg"/>
          <p:cNvPicPr>
            <a:picLocks noChangeAspect="1" noChangeArrowheads="1"/>
          </p:cNvPicPr>
          <p:nvPr userDrawn="1"/>
        </p:nvPicPr>
        <p:blipFill>
          <a:blip r:embed="rId1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F6B08F-AC3A-4E03-BAB0-07613C9E55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09F407-BB1A-48F2-B60C-C43EA062225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228600" y="0"/>
            <a:ext cx="609600" cy="68580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7" r:id="rId1"/>
    <p:sldLayoutId id="2147484538" r:id="rId2"/>
    <p:sldLayoutId id="2147484539" r:id="rId3"/>
    <p:sldLayoutId id="2147484540" r:id="rId4"/>
    <p:sldLayoutId id="2147484541" r:id="rId5"/>
    <p:sldLayoutId id="2147484542" r:id="rId6"/>
    <p:sldLayoutId id="2147484543" r:id="rId7"/>
    <p:sldLayoutId id="2147484544" r:id="rId8"/>
    <p:sldLayoutId id="2147484545" r:id="rId9"/>
    <p:sldLayoutId id="2147484546" r:id="rId10"/>
    <p:sldLayoutId id="214748454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08874-C1A9-4517-A4E8-83DE664DC50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3A0786-E3CC-4613-B3B0-25ABFA13A9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1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1" r:id="rId1"/>
    <p:sldLayoutId id="2147484562" r:id="rId2"/>
    <p:sldLayoutId id="2147484563" r:id="rId3"/>
    <p:sldLayoutId id="2147484564" r:id="rId4"/>
    <p:sldLayoutId id="2147484565" r:id="rId5"/>
    <p:sldLayoutId id="2147484566" r:id="rId6"/>
    <p:sldLayoutId id="2147484567" r:id="rId7"/>
    <p:sldLayoutId id="2147484568" r:id="rId8"/>
    <p:sldLayoutId id="2147484569" r:id="rId9"/>
    <p:sldLayoutId id="2147484570" r:id="rId10"/>
    <p:sldLayoutId id="21474845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047EEEE-CBCE-4D9F-BEFF-2694C0D857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5019320-6E71-4E3D-9F67-733C598768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B9111-B27B-4555-8318-AF7B7EB41F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E45320-BB0C-4DC9-9E61-0D7086094D6A}" type="datetimeFigureOut">
              <a:rPr lang="en-US"/>
              <a:pPr>
                <a:defRPr/>
              </a:pPr>
              <a:t>11/9/2019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C9DF6-9FAB-46A9-A83A-3443BC8620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5A25F-5A3C-4D2E-95A8-BB882CD9F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D1362A2-4E1C-4F31-B511-4781B55F3EB5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6">
            <a:extLst>
              <a:ext uri="{FF2B5EF4-FFF2-40B4-BE49-F238E27FC236}">
                <a16:creationId xmlns:a16="http://schemas.microsoft.com/office/drawing/2014/main" id="{6748CCB7-568A-4929-86B3-386F807FB0C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0"/>
            <a:ext cx="609600" cy="68580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FACD6F-322F-4159-A082-D765D3A8B8CA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F9A3A3-B4C5-47A6-899C-97DCC5DCFE9C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6B4450-CF61-4592-869E-A899212538D2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557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3" r:id="rId1"/>
    <p:sldLayoutId id="2147484574" r:id="rId2"/>
    <p:sldLayoutId id="2147484575" r:id="rId3"/>
    <p:sldLayoutId id="2147484576" r:id="rId4"/>
    <p:sldLayoutId id="2147484577" r:id="rId5"/>
    <p:sldLayoutId id="2147484578" r:id="rId6"/>
    <p:sldLayoutId id="2147484579" r:id="rId7"/>
    <p:sldLayoutId id="2147484580" r:id="rId8"/>
    <p:sldLayoutId id="2147484581" r:id="rId9"/>
    <p:sldLayoutId id="2147484582" r:id="rId10"/>
    <p:sldLayoutId id="214748458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9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9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A9C939-5C38-425C-8A7D-F5214BAB3219}"/>
              </a:ext>
            </a:extLst>
          </p:cNvPr>
          <p:cNvSpPr/>
          <p:nvPr/>
        </p:nvSpPr>
        <p:spPr>
          <a:xfrm>
            <a:off x="1524000" y="533400"/>
            <a:ext cx="693420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Arial" panose="020B0604020202020204" pitchFamily="34" charset="0"/>
              </a:rPr>
              <a:t> Honesty 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D2C1DDF-0B2C-4F57-B605-29C413347826}"/>
              </a:ext>
            </a:extLst>
          </p:cNvPr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What Is Honesty?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A5F45AB6-B41F-4CA4-A097-D418B0510EDA}"/>
              </a:ext>
            </a:extLst>
          </p:cNvPr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Is It In Your Character?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62ACB8C1-D4A9-4650-A4D5-E5085194E8F9}"/>
              </a:ext>
            </a:extLst>
          </p:cNvPr>
          <p:cNvSpPr/>
          <p:nvPr/>
        </p:nvSpPr>
        <p:spPr>
          <a:xfrm>
            <a:off x="1447800" y="4267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 How Do I Apply It?</a:t>
            </a:r>
          </a:p>
        </p:txBody>
      </p:sp>
      <p:sp>
        <p:nvSpPr>
          <p:cNvPr id="9" name="Bevel 8">
            <a:extLst>
              <a:ext uri="{FF2B5EF4-FFF2-40B4-BE49-F238E27FC236}">
                <a16:creationId xmlns:a16="http://schemas.microsoft.com/office/drawing/2014/main" id="{D2876850-3AF5-47DA-A40C-B400DEFEA349}"/>
              </a:ext>
            </a:extLst>
          </p:cNvPr>
          <p:cNvSpPr/>
          <p:nvPr/>
        </p:nvSpPr>
        <p:spPr>
          <a:xfrm>
            <a:off x="1447800" y="5257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 How Do I Instill It?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00F83-A225-43CA-A6E8-3BCE711255DF}"/>
              </a:ext>
            </a:extLst>
          </p:cNvPr>
          <p:cNvSpPr txBox="1"/>
          <p:nvPr/>
        </p:nvSpPr>
        <p:spPr>
          <a:xfrm>
            <a:off x="304800" y="76200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75000"/>
                  </a:srgbClr>
                </a:solidFill>
                <a:effectLst/>
                <a:uLnTx/>
                <a:uFillTx/>
                <a:latin typeface="Kristen ITC" pitchFamily="66" charset="0"/>
                <a:ea typeface="+mn-ea"/>
                <a:cs typeface="Arial" pitchFamily="34" charset="0"/>
              </a:rPr>
              <a:t>Our Character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F04F7C-4600-4DD0-8908-529EE97AE27F}"/>
              </a:ext>
            </a:extLst>
          </p:cNvPr>
          <p:cNvSpPr txBox="1"/>
          <p:nvPr/>
        </p:nvSpPr>
        <p:spPr>
          <a:xfrm>
            <a:off x="7239000" y="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Review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What Is Humility?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0" y="914400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Arial" pitchFamily="34" charset="0"/>
              </a:rPr>
              <a:t> Humility 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What Is Humility?</a:t>
            </a:r>
          </a:p>
        </p:txBody>
      </p:sp>
      <p:sp>
        <p:nvSpPr>
          <p:cNvPr id="6" name="Bevel 5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An Example of Humility </a:t>
            </a:r>
          </a:p>
        </p:txBody>
      </p:sp>
      <p:sp>
        <p:nvSpPr>
          <p:cNvPr id="8" name="Bevel 7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An Example of Humility</a:t>
            </a:r>
          </a:p>
        </p:txBody>
      </p:sp>
      <p:sp>
        <p:nvSpPr>
          <p:cNvPr id="9" name="Bevel 8"/>
          <p:cNvSpPr/>
          <p:nvPr/>
        </p:nvSpPr>
        <p:spPr>
          <a:xfrm>
            <a:off x="1447800" y="4419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The Demand for Humility </a:t>
            </a:r>
          </a:p>
        </p:txBody>
      </p:sp>
      <p:sp>
        <p:nvSpPr>
          <p:cNvPr id="11" name="Bevel 10"/>
          <p:cNvSpPr/>
          <p:nvPr/>
        </p:nvSpPr>
        <p:spPr>
          <a:xfrm>
            <a:off x="1447800" y="4419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The Demand for Humility</a:t>
            </a:r>
          </a:p>
        </p:txBody>
      </p:sp>
      <p:sp>
        <p:nvSpPr>
          <p:cNvPr id="12" name="Bevel 11"/>
          <p:cNvSpPr/>
          <p:nvPr/>
        </p:nvSpPr>
        <p:spPr>
          <a:xfrm>
            <a:off x="1447800" y="5486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The Effect of Humility </a:t>
            </a:r>
          </a:p>
        </p:txBody>
      </p:sp>
      <p:sp>
        <p:nvSpPr>
          <p:cNvPr id="13" name="Bevel 12"/>
          <p:cNvSpPr/>
          <p:nvPr/>
        </p:nvSpPr>
        <p:spPr>
          <a:xfrm>
            <a:off x="1447800" y="5486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The Effect of Humility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E5A3FE-A0D9-4A14-9BC1-27E0ECF66395}"/>
              </a:ext>
            </a:extLst>
          </p:cNvPr>
          <p:cNvSpPr txBox="1"/>
          <p:nvPr/>
        </p:nvSpPr>
        <p:spPr>
          <a:xfrm>
            <a:off x="304800" y="76200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75000"/>
                  </a:srgbClr>
                </a:solidFill>
                <a:effectLst/>
                <a:uLnTx/>
                <a:uFillTx/>
                <a:latin typeface="Kristen ITC" pitchFamily="66" charset="0"/>
                <a:ea typeface="+mn-ea"/>
                <a:cs typeface="Arial" pitchFamily="34" charset="0"/>
              </a:rPr>
              <a:t>Our Character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4B3569-005B-46C0-9664-C70F03A64F9D}"/>
              </a:ext>
            </a:extLst>
          </p:cNvPr>
          <p:cNvSpPr txBox="1"/>
          <p:nvPr/>
        </p:nvSpPr>
        <p:spPr>
          <a:xfrm>
            <a:off x="7239000" y="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23351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rd"/>
      </p:transition>
    </mc:Choice>
    <mc:Fallback xmlns="">
      <p:transition spd="slow">
        <p:strips dir="rd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71600"/>
            <a:ext cx="914400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Sincerity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344488"/>
            <a:ext cx="655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3657600"/>
            <a:ext cx="9144000" cy="838200"/>
            <a:chOff x="0" y="3657600"/>
            <a:chExt cx="9144000" cy="838200"/>
          </a:xfrm>
        </p:grpSpPr>
        <p:sp>
          <p:nvSpPr>
            <p:cNvPr id="5" name="TextBox 4"/>
            <p:cNvSpPr txBox="1"/>
            <p:nvPr/>
          </p:nvSpPr>
          <p:spPr>
            <a:xfrm>
              <a:off x="0" y="3657600"/>
              <a:ext cx="9144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rgbClr val="FFFF00"/>
                  </a:solidFill>
                </a:rPr>
                <a:t>Sincerity                       Hypocrisy</a:t>
              </a:r>
            </a:p>
          </p:txBody>
        </p:sp>
        <p:sp>
          <p:nvSpPr>
            <p:cNvPr id="7" name="Left-Right Arrow 6"/>
            <p:cNvSpPr/>
            <p:nvPr/>
          </p:nvSpPr>
          <p:spPr>
            <a:xfrm>
              <a:off x="3124200" y="3657600"/>
              <a:ext cx="2590800" cy="8382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7404"/>
            <a:ext cx="91440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Sincerity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830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2 Cor. 6:6 – “sincere love”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1 Tim. 1:5 – “sincere faith”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2 Tim. 1:5 – “genuine faith”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Rom. 12:9 – “let love be without hypocrisy”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Jas. 3:17 – “without hypocrisy”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4724400"/>
            <a:ext cx="6248400" cy="1384995"/>
          </a:xfrm>
          <a:prstGeom prst="rect">
            <a:avLst/>
          </a:prstGeom>
          <a:solidFill>
            <a:schemeClr val="tx1"/>
          </a:solidFill>
          <a:ln>
            <a:solidFill>
              <a:srgbClr val="FFFF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# 505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“unfeigned, without hypocrisy” (Strong’s)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“undisguised” (Thayer)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7404"/>
            <a:ext cx="91440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Sincerity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2860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Phil. 1:10 – “that you may be sincere”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2 Cor. 2:17 – “not peddling…but as of sincerity”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4724400"/>
            <a:ext cx="7010400" cy="954107"/>
          </a:xfrm>
          <a:prstGeom prst="rect">
            <a:avLst/>
          </a:prstGeom>
          <a:solidFill>
            <a:schemeClr val="tx1"/>
          </a:solidFill>
          <a:ln>
            <a:solidFill>
              <a:srgbClr val="FFFF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# 1506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“judged by sunlight, i.e. tested as genuine” (Strong’s)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7404"/>
            <a:ext cx="91440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Sincerity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2 Cor. 1:12 – “we conducted ourselves…in…godly sincerity”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Col. 3:22 – “sincerity of heart”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4724400"/>
            <a:ext cx="6248400" cy="1384995"/>
          </a:xfrm>
          <a:prstGeom prst="rect">
            <a:avLst/>
          </a:prstGeom>
          <a:solidFill>
            <a:schemeClr val="tx1"/>
          </a:solidFill>
          <a:ln>
            <a:solidFill>
              <a:srgbClr val="FFFF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# 572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“singleness, without </a:t>
            </a:r>
            <a:r>
              <a:rPr lang="en-US" sz="2800" dirty="0" err="1">
                <a:solidFill>
                  <a:srgbClr val="FFFF00"/>
                </a:solidFill>
                <a:latin typeface="Arial Narrow" pitchFamily="34" charset="0"/>
              </a:rPr>
              <a:t>disimulation</a:t>
            </a:r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” (Strong’s)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“mental honesty” (Thayer)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7404"/>
            <a:ext cx="91440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Sincerity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006025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2 Cor. 8:8 – “I am testing the sincerity of your love”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4495800"/>
            <a:ext cx="6248400" cy="954107"/>
          </a:xfrm>
          <a:prstGeom prst="rect">
            <a:avLst/>
          </a:prstGeom>
          <a:solidFill>
            <a:schemeClr val="tx1"/>
          </a:solidFill>
          <a:ln>
            <a:solidFill>
              <a:srgbClr val="FFFF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# 1103</a:t>
            </a:r>
          </a:p>
          <a:p>
            <a:pPr algn="ctr"/>
            <a:r>
              <a:rPr lang="en-US" sz="2800" dirty="0">
                <a:solidFill>
                  <a:srgbClr val="FFFF00"/>
                </a:solidFill>
                <a:latin typeface="Arial Narrow" pitchFamily="34" charset="0"/>
              </a:rPr>
              <a:t>“legitimate (of birth) i.e. genuine” (Strong’s)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71600"/>
            <a:ext cx="914400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Sincerity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344488"/>
            <a:ext cx="655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  <p:grpSp>
        <p:nvGrpSpPr>
          <p:cNvPr id="2" name="Group 7"/>
          <p:cNvGrpSpPr/>
          <p:nvPr/>
        </p:nvGrpSpPr>
        <p:grpSpPr>
          <a:xfrm>
            <a:off x="0" y="3657600"/>
            <a:ext cx="9144000" cy="838200"/>
            <a:chOff x="0" y="3657600"/>
            <a:chExt cx="9144000" cy="838200"/>
          </a:xfrm>
        </p:grpSpPr>
        <p:sp>
          <p:nvSpPr>
            <p:cNvPr id="5" name="TextBox 4"/>
            <p:cNvSpPr txBox="1"/>
            <p:nvPr/>
          </p:nvSpPr>
          <p:spPr>
            <a:xfrm>
              <a:off x="0" y="3657600"/>
              <a:ext cx="9144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rgbClr val="FFFF00"/>
                  </a:solidFill>
                </a:rPr>
                <a:t>Sincerity</a:t>
              </a:r>
              <a:r>
                <a:rPr lang="en-US" sz="4400" dirty="0">
                  <a:solidFill>
                    <a:srgbClr val="FFFF00"/>
                  </a:solidFill>
                </a:rPr>
                <a:t>                      </a:t>
              </a:r>
              <a:r>
                <a:rPr lang="en-US" sz="4800" dirty="0">
                  <a:solidFill>
                    <a:srgbClr val="FFFF00"/>
                  </a:solidFill>
                </a:rPr>
                <a:t>Hypocrisy</a:t>
              </a:r>
              <a:endParaRPr lang="en-US" sz="4400" dirty="0">
                <a:solidFill>
                  <a:srgbClr val="FFFF00"/>
                </a:solidFill>
              </a:endParaRPr>
            </a:p>
          </p:txBody>
        </p:sp>
        <p:sp>
          <p:nvSpPr>
            <p:cNvPr id="7" name="Left-Right Arrow 6"/>
            <p:cNvSpPr/>
            <p:nvPr/>
          </p:nvSpPr>
          <p:spPr>
            <a:xfrm>
              <a:off x="3124200" y="3657600"/>
              <a:ext cx="2590800" cy="8382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4293" y="304800"/>
            <a:ext cx="2144507" cy="1600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TextBox 2"/>
          <p:cNvSpPr txBox="1"/>
          <p:nvPr/>
        </p:nvSpPr>
        <p:spPr>
          <a:xfrm>
            <a:off x="762000" y="2451080"/>
            <a:ext cx="7696200" cy="3416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Hypocrisy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hupokrisis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NT:5272 primarily denotes "a reply, an answer" (akin to 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hupokrinomai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"to answer"); then, "play-acting," as the actors spoke in dialogue; hence, "pretence, hypocrisy"; it is translated "hypocrisy" in Matt 23:28; Mark 12:15; Luke 12:1; 1 Tim 4:2; the plural in 1 Peter 2:1. For Gal 2:13 and 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anupokritos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"without hypocrisy," in James 3:17, see DISSIMULATION.”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(W.E. Vine)</a:t>
            </a:r>
          </a:p>
        </p:txBody>
      </p:sp>
      <p:sp>
        <p:nvSpPr>
          <p:cNvPr id="4" name="Rectangle 3"/>
          <p:cNvSpPr/>
          <p:nvPr/>
        </p:nvSpPr>
        <p:spPr>
          <a:xfrm>
            <a:off x="6019800" y="3200400"/>
            <a:ext cx="1752600" cy="457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181600" y="3657600"/>
            <a:ext cx="2743200" cy="381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905000"/>
            <a:ext cx="7772400" cy="4154984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Hypocrite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hupokrites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NT:5273, corresponding to the above, primarily denotes "one who answers"; then, "a stage-actor"; it was a custom for Greek and Roman actors to speak in large masks with mechanical devices for augmenting the force of the voice; hence the word became used metaphorically of "a dissembler, a hypocrite." It is found only in the 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Synoptists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and always used by the Lord, fifteen times in Matthew; elsewhere, Mark 7:6; Luke 6:42; 11:44 (in some mss.); 12:56; 13:15.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(W. E. Vine)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5105400" y="3048000"/>
            <a:ext cx="16764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>
            <a:off x="6705600" y="3429000"/>
            <a:ext cx="14478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40035"/>
            <a:ext cx="1752600" cy="13077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28600"/>
            <a:ext cx="1752600" cy="13077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extBox 1"/>
          <p:cNvSpPr txBox="1"/>
          <p:nvPr/>
        </p:nvSpPr>
        <p:spPr>
          <a:xfrm>
            <a:off x="685800" y="1828800"/>
            <a:ext cx="7848600" cy="4524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Matt 23:13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Hypocrites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hupokritai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(NT:5273). This terrible word of Jesus appears first from him in the Sermon on the Mount (Matt 6:2,5,16; 7:5), then in Matt 15:7 and Matt 22:18. Here it appears "with terrific iteration" (Bruce) save in the third of the seven woes (Matt 23:13,15,23,25,27,29). The verb in the active 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hupokrinoo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(NT:5271) meant to separate slowly or slightly subject to gradual inquiry. Then the middle was to make answer, to take up a part on the stage, to act a part. It was an easy step to mean to feign, to pretend, to wear a masque, to act the hypocrite, to play a part.”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(A. T. Robertson)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514600" y="5181600"/>
            <a:ext cx="51054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62000" y="5562600"/>
            <a:ext cx="54864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43400" y="5943600"/>
            <a:ext cx="16764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457200"/>
            <a:ext cx="7848600" cy="23083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NT:5271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hupokrinoma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(hoop-ok-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rin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'-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om-ahee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); middle voice from NT:5259 and NT:2919; to decide (speak or act) under a false part, i.e. (figuratively) dissemble (pretend):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(Strong’s)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3733800"/>
            <a:ext cx="7848600" cy="26776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NT:5271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to take up another's statements in reference to what one has decided for oneself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to make answer (speak) on the stage, 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e. to personate anyone, play a part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to simulate, feign, pretend Luke 20:20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(Thayer)</a:t>
            </a:r>
          </a:p>
        </p:txBody>
      </p:sp>
      <p:pic>
        <p:nvPicPr>
          <p:cNvPr id="2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514600"/>
            <a:ext cx="1752600" cy="13077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6800" y="838200"/>
            <a:ext cx="76962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Sincerity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9650" y="161925"/>
            <a:ext cx="29402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  <p:pic>
        <p:nvPicPr>
          <p:cNvPr id="8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4800"/>
            <a:ext cx="1981200" cy="14783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  <p:pic>
        <p:nvPicPr>
          <p:cNvPr id="6" name="Picture 2" descr="C:\Documents and Settings\Donnie\Local Settings\Temporary Internet Files\Content.IE5\E51G5CIU\MCj02853720000[1].wmf"/>
          <p:cNvPicPr>
            <a:picLocks noChangeAspect="1" noChangeArrowheads="1"/>
          </p:cNvPicPr>
          <p:nvPr/>
        </p:nvPicPr>
        <p:blipFill>
          <a:blip r:embed="rId2" cstate="print"/>
          <a:srcRect l="53327" t="6686" r="4641" b="9593"/>
          <a:stretch>
            <a:fillRect/>
          </a:stretch>
        </p:blipFill>
        <p:spPr bwMode="auto">
          <a:xfrm>
            <a:off x="7391400" y="304800"/>
            <a:ext cx="1270000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600200" y="762000"/>
            <a:ext cx="5257800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Blinded Can’t See: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209800"/>
            <a:ext cx="7467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Is one who does what he condemns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(Luke 13:18)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Is one who does what he knows to be wrong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(Gal. 2:11-13)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Is one who sees other’s faults – not his own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(Matt. 7:5)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 Is one who more concerned about how he looks to others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(Matt 23:28)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 Is one whose heart is not right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(Matt. 15:7; Mk. 7:6)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onnie\Local Settings\Temporary Internet Files\Content.IE5\E51G5CIU\MCj02853720000[1].wmf"/>
          <p:cNvPicPr>
            <a:picLocks noChangeAspect="1" noChangeArrowheads="1"/>
          </p:cNvPicPr>
          <p:nvPr/>
        </p:nvPicPr>
        <p:blipFill>
          <a:blip r:embed="rId2" cstate="print"/>
          <a:srcRect l="53327" t="6686" r="4641" b="9593"/>
          <a:stretch>
            <a:fillRect/>
          </a:stretch>
        </p:blipFill>
        <p:spPr bwMode="auto">
          <a:xfrm>
            <a:off x="7391400" y="304800"/>
            <a:ext cx="1270000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2514600" y="609600"/>
            <a:ext cx="3276600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Peter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2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(Gal. 2:11-21)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2533471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Concerned what Jews from James thought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(v. 12)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Didn’t see himself as Paul did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(vv. 14-21)</a:t>
            </a:r>
          </a:p>
        </p:txBody>
      </p:sp>
      <p:sp>
        <p:nvSpPr>
          <p:cNvPr id="5" name="Bevel 4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6800" y="838200"/>
            <a:ext cx="76962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Sincerity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  <p:pic>
        <p:nvPicPr>
          <p:cNvPr id="8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4800"/>
            <a:ext cx="1981200" cy="14783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Bevel 8"/>
          <p:cNvSpPr/>
          <p:nvPr/>
        </p:nvSpPr>
        <p:spPr>
          <a:xfrm>
            <a:off x="1447800" y="3505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Has Trouble</a:t>
            </a:r>
          </a:p>
        </p:txBody>
      </p:sp>
      <p:sp>
        <p:nvSpPr>
          <p:cNvPr id="13" name="Bevel 12"/>
          <p:cNvSpPr/>
          <p:nvPr/>
        </p:nvSpPr>
        <p:spPr>
          <a:xfrm>
            <a:off x="1447800" y="3505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 Has Trouble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D617F-F45E-420F-B481-8A98DA45E9E1}"/>
              </a:ext>
            </a:extLst>
          </p:cNvPr>
          <p:cNvSpPr txBox="1"/>
          <p:nvPr/>
        </p:nvSpPr>
        <p:spPr>
          <a:xfrm>
            <a:off x="1009650" y="161925"/>
            <a:ext cx="29402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1600" y="2057400"/>
            <a:ext cx="777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Keeping it covered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(Josh 7:21; 2 Sam. 11:5)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With his conscience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(John 8:9; Rom. 2:15)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With his influence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(Rom. 2:23; Matt. 7:1-5)</a:t>
            </a: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 Being honest / honorable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(Jas. 5:12 same word)</a:t>
            </a: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 With the Lord at Judgment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(Rom. 2)</a:t>
            </a: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 Throwing it away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(1 Pet. 2:1)</a:t>
            </a:r>
          </a:p>
        </p:txBody>
      </p:sp>
      <p:pic>
        <p:nvPicPr>
          <p:cNvPr id="2050" name="Picture 2" descr="C:\Documents and Settings\Donnie\Local Settings\Temporary Internet Files\Content.IE5\8U4M3RA0\MPj0423044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228600"/>
            <a:ext cx="16002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1981200" y="838200"/>
            <a:ext cx="4495800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He has Trouble:</a:t>
            </a:r>
          </a:p>
        </p:txBody>
      </p:sp>
      <p:sp>
        <p:nvSpPr>
          <p:cNvPr id="7" name="Bevel 6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Has Trouble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6800" y="838200"/>
            <a:ext cx="76962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Sincerity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  <p:pic>
        <p:nvPicPr>
          <p:cNvPr id="8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4800"/>
            <a:ext cx="1981200" cy="14783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Bevel 8"/>
          <p:cNvSpPr/>
          <p:nvPr/>
        </p:nvSpPr>
        <p:spPr>
          <a:xfrm>
            <a:off x="1447800" y="3505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Has Trouble</a:t>
            </a:r>
          </a:p>
        </p:txBody>
      </p:sp>
      <p:sp>
        <p:nvSpPr>
          <p:cNvPr id="13" name="Bevel 12"/>
          <p:cNvSpPr/>
          <p:nvPr/>
        </p:nvSpPr>
        <p:spPr>
          <a:xfrm>
            <a:off x="1447800" y="3505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 Has Trouble</a:t>
            </a:r>
          </a:p>
        </p:txBody>
      </p:sp>
      <p:sp>
        <p:nvSpPr>
          <p:cNvPr id="11" name="Bevel 10"/>
          <p:cNvSpPr/>
          <p:nvPr/>
        </p:nvSpPr>
        <p:spPr>
          <a:xfrm>
            <a:off x="1447800" y="4724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 Affects Others</a:t>
            </a:r>
          </a:p>
        </p:txBody>
      </p:sp>
      <p:sp>
        <p:nvSpPr>
          <p:cNvPr id="14" name="Bevel 13"/>
          <p:cNvSpPr/>
          <p:nvPr/>
        </p:nvSpPr>
        <p:spPr>
          <a:xfrm>
            <a:off x="1447800" y="4724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 Affects Others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D259E9-E7EC-445B-9196-9A6EFBD946CE}"/>
              </a:ext>
            </a:extLst>
          </p:cNvPr>
          <p:cNvSpPr txBox="1"/>
          <p:nvPr/>
        </p:nvSpPr>
        <p:spPr>
          <a:xfrm>
            <a:off x="1009650" y="161925"/>
            <a:ext cx="29402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7800" y="2667000"/>
            <a:ext cx="8001000" cy="18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Some are influenced to do the same</a:t>
            </a:r>
            <a:r>
              <a:rPr lang="en-US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 </a:t>
            </a:r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(v. 13)</a:t>
            </a:r>
            <a:endParaRPr lang="en-US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 Frustrated at the inconsistency </a:t>
            </a:r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(v. 14)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 How to deal with it </a:t>
            </a:r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(vv. 11-21)</a:t>
            </a:r>
          </a:p>
        </p:txBody>
      </p:sp>
      <p:pic>
        <p:nvPicPr>
          <p:cNvPr id="3074" name="Picture 2" descr="C:\Documents and Settings\Donnie\Local Settings\Temporary Internet Files\Content.IE5\TNDCW2JQ\MPj04016380000[1].jpg"/>
          <p:cNvPicPr>
            <a:picLocks noChangeAspect="1" noChangeArrowheads="1"/>
          </p:cNvPicPr>
          <p:nvPr/>
        </p:nvPicPr>
        <p:blipFill>
          <a:blip r:embed="rId2" cstate="print"/>
          <a:srcRect l="31245" r="8218" b="17949"/>
          <a:stretch>
            <a:fillRect/>
          </a:stretch>
        </p:blipFill>
        <p:spPr bwMode="auto">
          <a:xfrm>
            <a:off x="6705600" y="304800"/>
            <a:ext cx="1981200" cy="1789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447800" y="685800"/>
            <a:ext cx="4495800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Family, Friends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(cf. Gal. 2:11-21)</a:t>
            </a:r>
          </a:p>
        </p:txBody>
      </p:sp>
      <p:sp>
        <p:nvSpPr>
          <p:cNvPr id="7" name="Bevel 6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Affects Others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381000"/>
            <a:ext cx="6019800" cy="70788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srgbClr val="FFFFFF"/>
                </a:solidFill>
                <a:latin typeface="Arial Rounded MT Bold" pitchFamily="34" charset="0"/>
                <a:cs typeface="+mn-cs"/>
              </a:rPr>
              <a:t>Paul’s Rebuke of Peter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2286000" y="1371600"/>
            <a:ext cx="3200400" cy="76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Comic Sans MS" pitchFamily="66" charset="0"/>
                <a:cs typeface="+mn-cs"/>
              </a:rPr>
              <a:t>Gal. 2:11-21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2362200"/>
            <a:ext cx="7848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Understand &amp; Point out – Soul is in danger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(v. 11)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Remind: actions do no fit gospel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(v. 14)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Remind: contrary to know, believe &amp; teach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(v. 16)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 Show absurdity of action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(v. 17)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 Show how frustrate the grace of God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(v. 21)</a:t>
            </a:r>
          </a:p>
        </p:txBody>
      </p:sp>
      <p:sp>
        <p:nvSpPr>
          <p:cNvPr id="5" name="Bevel 4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Affects Others</a:t>
            </a:r>
          </a:p>
        </p:txBody>
      </p:sp>
      <p:pic>
        <p:nvPicPr>
          <p:cNvPr id="2050" name="Picture 2" descr="http://4.bp.blogspot.com/_JnXd16RlK_c/RoUp5r7G05I/AAAAAAAACu0/A5lEfKB6c9M/s320/Apostles_Peter_and_Paul_Herm_15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228600"/>
            <a:ext cx="1828800" cy="2233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4.bp.blogspot.com/_JnXd16RlK_c/RoUp5r7G05I/AAAAAAAACu0/A5lEfKB6c9M/s320/Apostles_Peter_and_Paul_Herm_15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524000"/>
            <a:ext cx="1828800" cy="2233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1600200" y="381000"/>
            <a:ext cx="65403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FFFF"/>
                </a:solidFill>
                <a:latin typeface="Arial Rounded MT Bold" pitchFamily="34" charset="0"/>
                <a:cs typeface="+mn-cs"/>
              </a:rPr>
              <a:t>How Was The Rebuked Received?</a:t>
            </a:r>
          </a:p>
        </p:txBody>
      </p:sp>
      <p:sp>
        <p:nvSpPr>
          <p:cNvPr id="133126" name="AutoShape 6"/>
          <p:cNvSpPr>
            <a:spLocks noChangeArrowheads="1"/>
          </p:cNvSpPr>
          <p:nvPr/>
        </p:nvSpPr>
        <p:spPr bwMode="auto">
          <a:xfrm rot="-963660">
            <a:off x="1721237" y="1905000"/>
            <a:ext cx="2667000" cy="3314700"/>
          </a:xfrm>
          <a:prstGeom prst="foldedCorner">
            <a:avLst>
              <a:gd name="adj" fmla="val 16278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>
                <a:solidFill>
                  <a:srgbClr val="000000"/>
                </a:solidFill>
                <a:latin typeface="Arial"/>
                <a:cs typeface="+mn-cs"/>
              </a:rPr>
              <a:t>No Specific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>
                <a:solidFill>
                  <a:srgbClr val="000000"/>
                </a:solidFill>
                <a:latin typeface="Arial"/>
                <a:cs typeface="+mn-cs"/>
              </a:rPr>
              <a:t>Record</a:t>
            </a:r>
          </a:p>
        </p:txBody>
      </p:sp>
      <p:sp>
        <p:nvSpPr>
          <p:cNvPr id="133127" name="AutoShape 7"/>
          <p:cNvSpPr>
            <a:spLocks noChangeArrowheads="1"/>
          </p:cNvSpPr>
          <p:nvPr/>
        </p:nvSpPr>
        <p:spPr bwMode="auto">
          <a:xfrm rot="662248">
            <a:off x="5607437" y="1887538"/>
            <a:ext cx="2928938" cy="3446462"/>
          </a:xfrm>
          <a:prstGeom prst="foldedCorner">
            <a:avLst>
              <a:gd name="adj" fmla="val 16278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>
                <a:solidFill>
                  <a:srgbClr val="000000"/>
                </a:solidFill>
                <a:latin typeface="Arial"/>
                <a:cs typeface="+mn-cs"/>
              </a:rPr>
              <a:t>Peter’s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>
                <a:solidFill>
                  <a:srgbClr val="000000"/>
                </a:solidFill>
                <a:latin typeface="Arial"/>
                <a:cs typeface="+mn-cs"/>
              </a:rPr>
              <a:t>Reference To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>
                <a:solidFill>
                  <a:srgbClr val="000000"/>
                </a:solidFill>
                <a:latin typeface="Arial"/>
                <a:cs typeface="+mn-cs"/>
              </a:rPr>
              <a:t>“our beloved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>
                <a:solidFill>
                  <a:srgbClr val="000000"/>
                </a:solidFill>
                <a:latin typeface="Arial"/>
                <a:cs typeface="+mn-cs"/>
              </a:rPr>
              <a:t>brother Paul”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>
                <a:solidFill>
                  <a:srgbClr val="000000"/>
                </a:solidFill>
                <a:latin typeface="Arial"/>
                <a:cs typeface="+mn-cs"/>
              </a:rPr>
              <a:t>(2 Pet. 3:15)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>
                <a:solidFill>
                  <a:srgbClr val="000000"/>
                </a:solidFill>
                <a:latin typeface="Arial"/>
                <a:cs typeface="+mn-cs"/>
              </a:rPr>
              <a:t>Implies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>
                <a:solidFill>
                  <a:srgbClr val="000000"/>
                </a:solidFill>
                <a:latin typeface="Arial"/>
                <a:cs typeface="+mn-cs"/>
              </a:rPr>
              <a:t>His Correction</a:t>
            </a:r>
          </a:p>
        </p:txBody>
      </p:sp>
      <p:sp>
        <p:nvSpPr>
          <p:cNvPr id="5" name="Bevel 4"/>
          <p:cNvSpPr/>
          <p:nvPr/>
        </p:nvSpPr>
        <p:spPr>
          <a:xfrm rot="16200000">
            <a:off x="-1638299" y="3009900"/>
            <a:ext cx="4419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Affects Others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6" grpId="0" animBg="1"/>
      <p:bldP spid="1331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6800" y="838200"/>
            <a:ext cx="7696200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Sincerity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Can’t See</a:t>
            </a:r>
          </a:p>
        </p:txBody>
      </p:sp>
      <p:pic>
        <p:nvPicPr>
          <p:cNvPr id="8" name="Picture 3" descr="C:\Documents and Settings\Administrator\Local Settings\Temporary Internet Files\Content.IE5\SLAR09UR\MCj034320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4800"/>
            <a:ext cx="1981200" cy="14783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Bevel 8"/>
          <p:cNvSpPr/>
          <p:nvPr/>
        </p:nvSpPr>
        <p:spPr>
          <a:xfrm>
            <a:off x="1447800" y="3505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Has Trouble</a:t>
            </a:r>
          </a:p>
        </p:txBody>
      </p:sp>
      <p:sp>
        <p:nvSpPr>
          <p:cNvPr id="13" name="Bevel 12"/>
          <p:cNvSpPr/>
          <p:nvPr/>
        </p:nvSpPr>
        <p:spPr>
          <a:xfrm>
            <a:off x="1447800" y="3505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 Has Trouble</a:t>
            </a:r>
          </a:p>
        </p:txBody>
      </p:sp>
      <p:sp>
        <p:nvSpPr>
          <p:cNvPr id="11" name="Bevel 10"/>
          <p:cNvSpPr/>
          <p:nvPr/>
        </p:nvSpPr>
        <p:spPr>
          <a:xfrm>
            <a:off x="1447800" y="4724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 Affects Others</a:t>
            </a:r>
          </a:p>
        </p:txBody>
      </p:sp>
      <p:sp>
        <p:nvSpPr>
          <p:cNvPr id="14" name="Bevel 13"/>
          <p:cNvSpPr/>
          <p:nvPr/>
        </p:nvSpPr>
        <p:spPr>
          <a:xfrm>
            <a:off x="1447800" y="4724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Hypocrite  Affects Others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ADB26A-CF2C-471C-AB17-910F3C60EE55}"/>
              </a:ext>
            </a:extLst>
          </p:cNvPr>
          <p:cNvSpPr txBox="1"/>
          <p:nvPr/>
        </p:nvSpPr>
        <p:spPr>
          <a:xfrm>
            <a:off x="1009650" y="161925"/>
            <a:ext cx="29402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2897</TotalTime>
  <Words>1116</Words>
  <Application>Microsoft Office PowerPoint</Application>
  <PresentationFormat>On-screen Show (4:3)</PresentationFormat>
  <Paragraphs>141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22</vt:i4>
      </vt:variant>
    </vt:vector>
  </HeadingPairs>
  <TitlesOfParts>
    <vt:vector size="46" baseType="lpstr">
      <vt:lpstr>Arial Narrow</vt:lpstr>
      <vt:lpstr>Calibri Light</vt:lpstr>
      <vt:lpstr>Kristen ITC</vt:lpstr>
      <vt:lpstr>Calibri</vt:lpstr>
      <vt:lpstr>Comic Sans MS</vt:lpstr>
      <vt:lpstr>Arial</vt:lpstr>
      <vt:lpstr>Arial Rounded MT Bold</vt:lpstr>
      <vt:lpstr>Times New Roman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10_Office Theme</vt:lpstr>
      <vt:lpstr>12_Office Theme</vt:lpstr>
      <vt:lpstr>15_Office Theme</vt:lpstr>
      <vt:lpstr>18_Office Theme</vt:lpstr>
      <vt:lpstr>21_Office Theme</vt:lpstr>
      <vt:lpstr>13_Office Theme</vt:lpstr>
      <vt:lpstr>22_Office Theme</vt:lpstr>
      <vt:lpstr>8_Office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268</cp:revision>
  <cp:lastPrinted>2019-11-10T02:04:57Z</cp:lastPrinted>
  <dcterms:created xsi:type="dcterms:W3CDTF">2010-06-04T13:44:40Z</dcterms:created>
  <dcterms:modified xsi:type="dcterms:W3CDTF">2019-11-10T04:54:30Z</dcterms:modified>
</cp:coreProperties>
</file>