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 id="2147483708" r:id="rId4"/>
    <p:sldMasterId id="2147483720" r:id="rId5"/>
  </p:sldMasterIdLst>
  <p:sldIdLst>
    <p:sldId id="258" r:id="rId6"/>
    <p:sldId id="265" r:id="rId7"/>
    <p:sldId id="286" r:id="rId8"/>
    <p:sldId id="287" r:id="rId9"/>
    <p:sldId id="288" r:id="rId10"/>
    <p:sldId id="274" r:id="rId11"/>
    <p:sldId id="275" r:id="rId12"/>
    <p:sldId id="261" r:id="rId13"/>
    <p:sldId id="283" r:id="rId14"/>
    <p:sldId id="289" r:id="rId15"/>
    <p:sldId id="290" r:id="rId16"/>
    <p:sldId id="291" r:id="rId17"/>
    <p:sldId id="292" r:id="rId18"/>
    <p:sldId id="293" r:id="rId19"/>
    <p:sldId id="280" r:id="rId20"/>
    <p:sldId id="284" r:id="rId21"/>
    <p:sldId id="294" r:id="rId22"/>
    <p:sldId id="295" r:id="rId23"/>
    <p:sldId id="296" r:id="rId24"/>
    <p:sldId id="281" r:id="rId25"/>
    <p:sldId id="285" r:id="rId26"/>
    <p:sldId id="297" r:id="rId27"/>
    <p:sldId id="299" r:id="rId28"/>
    <p:sldId id="298" r:id="rId29"/>
    <p:sldId id="300" r:id="rId30"/>
    <p:sldId id="302" r:id="rId31"/>
    <p:sldId id="301" r:id="rId32"/>
    <p:sldId id="303" r:id="rId33"/>
    <p:sldId id="28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
      <p:font typeface="Calibri Light" panose="020F0302020204030204" pitchFamily="34" charset="0"/>
      <p:regular r:id="rId39"/>
      <p: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53735"/>
    <a:srgbClr val="EEE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144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91DABB-41D9-4C36-AD27-739ABC372B05}" type="datetimeFigureOut">
              <a:rPr lang="en-US" smtClean="0"/>
              <a:pPr/>
              <a:t>11/3/2019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1DABB-41D9-4C36-AD27-739ABC372B05}" type="datetimeFigureOut">
              <a:rPr lang="en-US" smtClean="0"/>
              <a:pPr/>
              <a:t>11/3/2019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1DABB-41D9-4C36-AD27-739ABC372B05}" type="datetimeFigureOut">
              <a:rPr lang="en-US" smtClean="0"/>
              <a:pPr/>
              <a:t>11/3/2019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1DABB-41D9-4C36-AD27-739ABC372B05}"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1DABB-41D9-4C36-AD27-739ABC372B05}"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A2734-32E1-479C-B45B-D596C2F112C1}"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0F4FC5A-5D43-469D-BA8D-592A15F008C6}" type="datetimeFigureOut">
              <a:rPr lang="en-US"/>
              <a:pPr>
                <a:defRPr/>
              </a:pPr>
              <a:t>11/3/2019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74E386D-87E6-4D49-8829-2D1419513CB0}" type="slidenum">
              <a:rPr lang="en-US"/>
              <a:pPr>
                <a:defRPr/>
              </a:pPr>
              <a:t>‹#›</a:t>
            </a:fld>
            <a:endParaRPr lang="en-US" dirty="0"/>
          </a:p>
        </p:txBody>
      </p:sp>
    </p:spTree>
    <p:extLst>
      <p:ext uri="{BB962C8B-B14F-4D97-AF65-F5344CB8AC3E}">
        <p14:creationId xmlns:p14="http://schemas.microsoft.com/office/powerpoint/2010/main" val="147982640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CEC876-80B2-471A-AE9B-B80DF281412C}" type="datetimeFigureOut">
              <a:rPr lang="en-US"/>
              <a:pPr>
                <a:defRPr/>
              </a:pPr>
              <a:t>11/3/2019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3940F7-F04E-46B2-91B2-BD21F2FA417A}" type="slidenum">
              <a:rPr lang="en-US"/>
              <a:pPr>
                <a:defRPr/>
              </a:pPr>
              <a:t>‹#›</a:t>
            </a:fld>
            <a:endParaRPr lang="en-US" dirty="0"/>
          </a:p>
        </p:txBody>
      </p:sp>
    </p:spTree>
    <p:extLst>
      <p:ext uri="{BB962C8B-B14F-4D97-AF65-F5344CB8AC3E}">
        <p14:creationId xmlns:p14="http://schemas.microsoft.com/office/powerpoint/2010/main" val="95721956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0A8D1C-B0D9-40BA-B7EC-B9EFF85CF7AD}" type="datetimeFigureOut">
              <a:rPr lang="en-US"/>
              <a:pPr>
                <a:defRPr/>
              </a:pPr>
              <a:t>11/3/2019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D7A9D1-13CC-4D56-A425-1BA0837BD63F}" type="slidenum">
              <a:rPr lang="en-US"/>
              <a:pPr>
                <a:defRPr/>
              </a:pPr>
              <a:t>‹#›</a:t>
            </a:fld>
            <a:endParaRPr lang="en-US" dirty="0"/>
          </a:p>
        </p:txBody>
      </p:sp>
    </p:spTree>
    <p:extLst>
      <p:ext uri="{BB962C8B-B14F-4D97-AF65-F5344CB8AC3E}">
        <p14:creationId xmlns:p14="http://schemas.microsoft.com/office/powerpoint/2010/main" val="1620654796"/>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7229C39-B8E2-416B-8294-358A10AD89FB}" type="datetimeFigureOut">
              <a:rPr lang="en-US"/>
              <a:pPr>
                <a:defRPr/>
              </a:pPr>
              <a:t>11/3/2019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F480DB2-4E13-4734-9C24-47DC79ADD0CB}" type="slidenum">
              <a:rPr lang="en-US"/>
              <a:pPr>
                <a:defRPr/>
              </a:pPr>
              <a:t>‹#›</a:t>
            </a:fld>
            <a:endParaRPr lang="en-US" dirty="0"/>
          </a:p>
        </p:txBody>
      </p:sp>
    </p:spTree>
    <p:extLst>
      <p:ext uri="{BB962C8B-B14F-4D97-AF65-F5344CB8AC3E}">
        <p14:creationId xmlns:p14="http://schemas.microsoft.com/office/powerpoint/2010/main" val="222673069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983DD06-3BDE-4DFA-96C9-AE48F74035AF}" type="datetimeFigureOut">
              <a:rPr lang="en-US"/>
              <a:pPr>
                <a:defRPr/>
              </a:pPr>
              <a:t>11/3/2019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E50E728-C92F-46FE-95CC-F669B268D9F0}" type="slidenum">
              <a:rPr lang="en-US"/>
              <a:pPr>
                <a:defRPr/>
              </a:pPr>
              <a:t>‹#›</a:t>
            </a:fld>
            <a:endParaRPr lang="en-US" dirty="0"/>
          </a:p>
        </p:txBody>
      </p:sp>
    </p:spTree>
    <p:extLst>
      <p:ext uri="{BB962C8B-B14F-4D97-AF65-F5344CB8AC3E}">
        <p14:creationId xmlns:p14="http://schemas.microsoft.com/office/powerpoint/2010/main" val="2459363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08ADF40-EC34-4EB8-9A7B-59DCC3F23508}" type="datetimeFigureOut">
              <a:rPr lang="en-US"/>
              <a:pPr>
                <a:defRPr/>
              </a:pPr>
              <a:t>11/3/2019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47AD794-116A-46A2-A9FC-832497B210B3}" type="slidenum">
              <a:rPr lang="en-US"/>
              <a:pPr>
                <a:defRPr/>
              </a:pPr>
              <a:t>‹#›</a:t>
            </a:fld>
            <a:endParaRPr lang="en-US" dirty="0"/>
          </a:p>
        </p:txBody>
      </p:sp>
    </p:spTree>
    <p:extLst>
      <p:ext uri="{BB962C8B-B14F-4D97-AF65-F5344CB8AC3E}">
        <p14:creationId xmlns:p14="http://schemas.microsoft.com/office/powerpoint/2010/main" val="319053436"/>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86CBF91-4D3A-4E6A-806F-391E9C550485}" type="datetimeFigureOut">
              <a:rPr lang="en-US"/>
              <a:pPr>
                <a:defRPr/>
              </a:pPr>
              <a:t>11/3/2019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0F32983-0A8F-40C4-8664-6401412E84EE}" type="slidenum">
              <a:rPr lang="en-US"/>
              <a:pPr>
                <a:defRPr/>
              </a:pPr>
              <a:t>‹#›</a:t>
            </a:fld>
            <a:endParaRPr lang="en-US" dirty="0"/>
          </a:p>
        </p:txBody>
      </p:sp>
    </p:spTree>
    <p:extLst>
      <p:ext uri="{BB962C8B-B14F-4D97-AF65-F5344CB8AC3E}">
        <p14:creationId xmlns:p14="http://schemas.microsoft.com/office/powerpoint/2010/main" val="3115686843"/>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42A3B4-FEB9-4CCB-8BEC-18D6BAB8CC00}" type="datetimeFigureOut">
              <a:rPr lang="en-US"/>
              <a:pPr>
                <a:defRPr/>
              </a:pPr>
              <a:t>11/3/2019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DC3EE87-D65B-46A8-98C4-7C8D0CECA826}" type="slidenum">
              <a:rPr lang="en-US"/>
              <a:pPr>
                <a:defRPr/>
              </a:pPr>
              <a:t>‹#›</a:t>
            </a:fld>
            <a:endParaRPr lang="en-US" dirty="0"/>
          </a:p>
        </p:txBody>
      </p:sp>
    </p:spTree>
    <p:extLst>
      <p:ext uri="{BB962C8B-B14F-4D97-AF65-F5344CB8AC3E}">
        <p14:creationId xmlns:p14="http://schemas.microsoft.com/office/powerpoint/2010/main" val="3904222359"/>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57AEA6-4D67-449C-876A-BF9923BAB370}" type="datetimeFigureOut">
              <a:rPr lang="en-US"/>
              <a:pPr>
                <a:defRPr/>
              </a:pPr>
              <a:t>11/3/2019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108E3C2-95F4-4660-8EBE-3E99E839BE5E}" type="slidenum">
              <a:rPr lang="en-US"/>
              <a:pPr>
                <a:defRPr/>
              </a:pPr>
              <a:t>‹#›</a:t>
            </a:fld>
            <a:endParaRPr lang="en-US" dirty="0"/>
          </a:p>
        </p:txBody>
      </p:sp>
    </p:spTree>
    <p:extLst>
      <p:ext uri="{BB962C8B-B14F-4D97-AF65-F5344CB8AC3E}">
        <p14:creationId xmlns:p14="http://schemas.microsoft.com/office/powerpoint/2010/main" val="182464131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6EF155-50EE-41AF-B822-ECD18D4D0982}" type="datetimeFigureOut">
              <a:rPr lang="en-US"/>
              <a:pPr>
                <a:defRPr/>
              </a:pPr>
              <a:t>11/3/2019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B9B674-211D-41BC-99D9-523EF738A33D}" type="slidenum">
              <a:rPr lang="en-US"/>
              <a:pPr>
                <a:defRPr/>
              </a:pPr>
              <a:t>‹#›</a:t>
            </a:fld>
            <a:endParaRPr lang="en-US" dirty="0"/>
          </a:p>
        </p:txBody>
      </p:sp>
    </p:spTree>
    <p:extLst>
      <p:ext uri="{BB962C8B-B14F-4D97-AF65-F5344CB8AC3E}">
        <p14:creationId xmlns:p14="http://schemas.microsoft.com/office/powerpoint/2010/main" val="4276339726"/>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C0705C2-23BA-43B6-A315-B73D9FAF4F9C}" type="datetimeFigureOut">
              <a:rPr lang="en-US"/>
              <a:pPr>
                <a:defRPr/>
              </a:pPr>
              <a:t>11/3/2019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96B326-E97D-4EA6-8C5F-535D008CF6CB}" type="slidenum">
              <a:rPr lang="en-US"/>
              <a:pPr>
                <a:defRPr/>
              </a:pPr>
              <a:t>‹#›</a:t>
            </a:fld>
            <a:endParaRPr lang="en-US" dirty="0"/>
          </a:p>
        </p:txBody>
      </p:sp>
    </p:spTree>
    <p:extLst>
      <p:ext uri="{BB962C8B-B14F-4D97-AF65-F5344CB8AC3E}">
        <p14:creationId xmlns:p14="http://schemas.microsoft.com/office/powerpoint/2010/main" val="731139429"/>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85406817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989143490"/>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20252671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00940103"/>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11/3/2019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247173193"/>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11/3/2019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539936989"/>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11/3/2019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36880462"/>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400194904"/>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42521232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78915551"/>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977643777"/>
      </p:ext>
    </p:extLst>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11/3/2019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a:p>
        </p:txBody>
      </p:sp>
      <p:pic>
        <p:nvPicPr>
          <p:cNvPr id="7" name="Picture 2" descr="http://www.arkansaseatright.org/media/images/fruit%20basket.jpg"/>
          <p:cNvPicPr>
            <a:picLocks noChangeAspect="1" noChangeArrowheads="1"/>
          </p:cNvPicPr>
          <p:nvPr userDrawn="1"/>
        </p:nvPicPr>
        <p:blipFill>
          <a:blip r:embed="rId13"/>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11/3/2019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a:p>
        </p:txBody>
      </p:sp>
      <p:pic>
        <p:nvPicPr>
          <p:cNvPr id="7" name="Picture 2" descr="http://www.arkansaseatright.org/media/images/fruit%20basket.jpg"/>
          <p:cNvPicPr>
            <a:picLocks noChangeAspect="1" noChangeArrowheads="1"/>
          </p:cNvPicPr>
          <p:nvPr userDrawn="1"/>
        </p:nvPicPr>
        <p:blipFill>
          <a:blip r:embed="rId13">
            <a:lum bright="70000" contrast="-70000"/>
          </a:blip>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1DABB-41D9-4C36-AD27-739ABC372B05}" type="datetimeFigureOut">
              <a:rPr lang="en-US" smtClean="0"/>
              <a:pPr/>
              <a:t>11/3/2019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A2734-32E1-479C-B45B-D596C2F112C1}" type="slidenum">
              <a:rPr lang="en-US" smtClean="0"/>
              <a:pPr/>
              <a:t>‹#›</a:t>
            </a:fld>
            <a:endParaRPr lang="en-US"/>
          </a:p>
        </p:txBody>
      </p:sp>
      <p:pic>
        <p:nvPicPr>
          <p:cNvPr id="7" name="Picture 2" descr="http://www.arkansaseatright.org/media/images/fruit%20basket.jpg"/>
          <p:cNvPicPr>
            <a:picLocks noChangeAspect="1" noChangeArrowheads="1"/>
          </p:cNvPicPr>
          <p:nvPr userDrawn="1"/>
        </p:nvPicPr>
        <p:blipFill>
          <a:blip r:embed="rId13">
            <a:duotone>
              <a:prstClr val="black"/>
              <a:srgbClr val="D9C3A5">
                <a:tint val="50000"/>
                <a:satMod val="180000"/>
              </a:srgbClr>
            </a:duotone>
          </a:blip>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818C05A-1434-44EA-AC28-4112CAAF04E1}" type="datetimeFigureOut">
              <a:rPr lang="en-US"/>
              <a:pPr>
                <a:defRPr/>
              </a:pPr>
              <a:t>11/3/2019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22D4F40-4301-436E-979E-AF66EA187D7F}" type="slidenum">
              <a:rPr lang="en-US"/>
              <a:pPr>
                <a:defRPr/>
              </a:pPr>
              <a:t>‹#›</a:t>
            </a:fld>
            <a:endParaRPr lang="en-US" dirty="0"/>
          </a:p>
        </p:txBody>
      </p:sp>
      <p:grpSp>
        <p:nvGrpSpPr>
          <p:cNvPr id="3079" name="Group 10"/>
          <p:cNvGrpSpPr>
            <a:grpSpLocks/>
          </p:cNvGrpSpPr>
          <p:nvPr userDrawn="1"/>
        </p:nvGrpSpPr>
        <p:grpSpPr bwMode="auto">
          <a:xfrm rot="5400000">
            <a:off x="8191500" y="38100"/>
            <a:ext cx="609600" cy="1295400"/>
            <a:chOff x="228600" y="0"/>
            <a:chExt cx="609600" cy="6858000"/>
          </a:xfrm>
        </p:grpSpPr>
        <p:sp>
          <p:nvSpPr>
            <p:cNvPr id="12" name="Rectangle 11"/>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3" name="Rectangle 12"/>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4" name="Rectangle 13"/>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grpSp>
        <p:nvGrpSpPr>
          <p:cNvPr id="3080" name="Group 18"/>
          <p:cNvGrpSpPr>
            <a:grpSpLocks/>
          </p:cNvGrpSpPr>
          <p:nvPr userDrawn="1"/>
        </p:nvGrpSpPr>
        <p:grpSpPr bwMode="auto">
          <a:xfrm rot="5400000">
            <a:off x="342900" y="38100"/>
            <a:ext cx="609600" cy="1295400"/>
            <a:chOff x="228600" y="0"/>
            <a:chExt cx="609600" cy="6858000"/>
          </a:xfrm>
        </p:grpSpPr>
        <p:sp>
          <p:nvSpPr>
            <p:cNvPr id="20" name="Rectangle 19"/>
            <p:cNvSpPr/>
            <p:nvPr/>
          </p:nvSpPr>
          <p:spPr>
            <a:xfrm>
              <a:off x="2286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Rectangle 20"/>
            <p:cNvSpPr/>
            <p:nvPr/>
          </p:nvSpPr>
          <p:spPr>
            <a:xfrm>
              <a:off x="4572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2" name="Rectangle 21"/>
            <p:cNvSpPr/>
            <p:nvPr/>
          </p:nvSpPr>
          <p:spPr>
            <a:xfrm>
              <a:off x="685800" y="0"/>
              <a:ext cx="152400" cy="6858000"/>
            </a:xfrm>
            <a:prstGeom prst="rect">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spTree>
    <p:extLst>
      <p:ext uri="{BB962C8B-B14F-4D97-AF65-F5344CB8AC3E}">
        <p14:creationId xmlns:p14="http://schemas.microsoft.com/office/powerpoint/2010/main" val="264060698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628650" y="365126"/>
            <a:ext cx="7886700" cy="6228714"/>
          </a:xfrm>
          <a:custGeom>
            <a:avLst/>
            <a:gdLst>
              <a:gd name="connsiteX0" fmla="*/ 0 w 7886700"/>
              <a:gd name="connsiteY0" fmla="*/ 184681 h 6228714"/>
              <a:gd name="connsiteX1" fmla="*/ 184681 w 7886700"/>
              <a:gd name="connsiteY1" fmla="*/ 0 h 6228714"/>
              <a:gd name="connsiteX2" fmla="*/ 642555 w 7886700"/>
              <a:gd name="connsiteY2" fmla="*/ 0 h 6228714"/>
              <a:gd name="connsiteX3" fmla="*/ 1476296 w 7886700"/>
              <a:gd name="connsiteY3" fmla="*/ 0 h 6228714"/>
              <a:gd name="connsiteX4" fmla="*/ 1934171 w 7886700"/>
              <a:gd name="connsiteY4" fmla="*/ 0 h 6228714"/>
              <a:gd name="connsiteX5" fmla="*/ 2692738 w 7886700"/>
              <a:gd name="connsiteY5" fmla="*/ 0 h 6228714"/>
              <a:gd name="connsiteX6" fmla="*/ 3300959 w 7886700"/>
              <a:gd name="connsiteY6" fmla="*/ 0 h 6228714"/>
              <a:gd name="connsiteX7" fmla="*/ 3758834 w 7886700"/>
              <a:gd name="connsiteY7" fmla="*/ 0 h 6228714"/>
              <a:gd name="connsiteX8" fmla="*/ 4592575 w 7886700"/>
              <a:gd name="connsiteY8" fmla="*/ 0 h 6228714"/>
              <a:gd name="connsiteX9" fmla="*/ 5050449 w 7886700"/>
              <a:gd name="connsiteY9" fmla="*/ 0 h 6228714"/>
              <a:gd name="connsiteX10" fmla="*/ 5733843 w 7886700"/>
              <a:gd name="connsiteY10" fmla="*/ 0 h 6228714"/>
              <a:gd name="connsiteX11" fmla="*/ 6492411 w 7886700"/>
              <a:gd name="connsiteY11" fmla="*/ 0 h 6228714"/>
              <a:gd name="connsiteX12" fmla="*/ 7702019 w 7886700"/>
              <a:gd name="connsiteY12" fmla="*/ 0 h 6228714"/>
              <a:gd name="connsiteX13" fmla="*/ 7886700 w 7886700"/>
              <a:gd name="connsiteY13" fmla="*/ 184681 h 6228714"/>
              <a:gd name="connsiteX14" fmla="*/ 7886700 w 7886700"/>
              <a:gd name="connsiteY14" fmla="*/ 718533 h 6228714"/>
              <a:gd name="connsiteX15" fmla="*/ 7886700 w 7886700"/>
              <a:gd name="connsiteY15" fmla="*/ 1428166 h 6228714"/>
              <a:gd name="connsiteX16" fmla="*/ 7886700 w 7886700"/>
              <a:gd name="connsiteY16" fmla="*/ 1903424 h 6228714"/>
              <a:gd name="connsiteX17" fmla="*/ 7886700 w 7886700"/>
              <a:gd name="connsiteY17" fmla="*/ 2671650 h 6228714"/>
              <a:gd name="connsiteX18" fmla="*/ 7886700 w 7886700"/>
              <a:gd name="connsiteY18" fmla="*/ 3381283 h 6228714"/>
              <a:gd name="connsiteX19" fmla="*/ 7886700 w 7886700"/>
              <a:gd name="connsiteY19" fmla="*/ 4149509 h 6228714"/>
              <a:gd name="connsiteX20" fmla="*/ 7886700 w 7886700"/>
              <a:gd name="connsiteY20" fmla="*/ 4624768 h 6228714"/>
              <a:gd name="connsiteX21" fmla="*/ 7886700 w 7886700"/>
              <a:gd name="connsiteY21" fmla="*/ 5217213 h 6228714"/>
              <a:gd name="connsiteX22" fmla="*/ 7886700 w 7886700"/>
              <a:gd name="connsiteY22" fmla="*/ 6044033 h 6228714"/>
              <a:gd name="connsiteX23" fmla="*/ 7702019 w 7886700"/>
              <a:gd name="connsiteY23" fmla="*/ 6228714 h 6228714"/>
              <a:gd name="connsiteX24" fmla="*/ 7093798 w 7886700"/>
              <a:gd name="connsiteY24" fmla="*/ 6228714 h 6228714"/>
              <a:gd name="connsiteX25" fmla="*/ 6485577 w 7886700"/>
              <a:gd name="connsiteY25" fmla="*/ 6228714 h 6228714"/>
              <a:gd name="connsiteX26" fmla="*/ 6027703 w 7886700"/>
              <a:gd name="connsiteY26" fmla="*/ 6228714 h 6228714"/>
              <a:gd name="connsiteX27" fmla="*/ 5193962 w 7886700"/>
              <a:gd name="connsiteY27" fmla="*/ 6228714 h 6228714"/>
              <a:gd name="connsiteX28" fmla="*/ 4435394 w 7886700"/>
              <a:gd name="connsiteY28" fmla="*/ 6228714 h 6228714"/>
              <a:gd name="connsiteX29" fmla="*/ 3902346 w 7886700"/>
              <a:gd name="connsiteY29" fmla="*/ 6228714 h 6228714"/>
              <a:gd name="connsiteX30" fmla="*/ 3369299 w 7886700"/>
              <a:gd name="connsiteY30" fmla="*/ 6228714 h 6228714"/>
              <a:gd name="connsiteX31" fmla="*/ 2535558 w 7886700"/>
              <a:gd name="connsiteY31" fmla="*/ 6228714 h 6228714"/>
              <a:gd name="connsiteX32" fmla="*/ 1776990 w 7886700"/>
              <a:gd name="connsiteY32" fmla="*/ 6228714 h 6228714"/>
              <a:gd name="connsiteX33" fmla="*/ 1319116 w 7886700"/>
              <a:gd name="connsiteY33" fmla="*/ 6228714 h 6228714"/>
              <a:gd name="connsiteX34" fmla="*/ 184681 w 7886700"/>
              <a:gd name="connsiteY34" fmla="*/ 6228714 h 6228714"/>
              <a:gd name="connsiteX35" fmla="*/ 0 w 7886700"/>
              <a:gd name="connsiteY35" fmla="*/ 6044033 h 6228714"/>
              <a:gd name="connsiteX36" fmla="*/ 0 w 7886700"/>
              <a:gd name="connsiteY36" fmla="*/ 5275807 h 6228714"/>
              <a:gd name="connsiteX37" fmla="*/ 0 w 7886700"/>
              <a:gd name="connsiteY37" fmla="*/ 4741955 h 6228714"/>
              <a:gd name="connsiteX38" fmla="*/ 0 w 7886700"/>
              <a:gd name="connsiteY38" fmla="*/ 4032322 h 6228714"/>
              <a:gd name="connsiteX39" fmla="*/ 0 w 7886700"/>
              <a:gd name="connsiteY39" fmla="*/ 3381283 h 6228714"/>
              <a:gd name="connsiteX40" fmla="*/ 0 w 7886700"/>
              <a:gd name="connsiteY40" fmla="*/ 2906024 h 6228714"/>
              <a:gd name="connsiteX41" fmla="*/ 0 w 7886700"/>
              <a:gd name="connsiteY41" fmla="*/ 2196392 h 6228714"/>
              <a:gd name="connsiteX42" fmla="*/ 0 w 7886700"/>
              <a:gd name="connsiteY42" fmla="*/ 1486759 h 6228714"/>
              <a:gd name="connsiteX43" fmla="*/ 0 w 7886700"/>
              <a:gd name="connsiteY43" fmla="*/ 835720 h 6228714"/>
              <a:gd name="connsiteX44" fmla="*/ 0 w 7886700"/>
              <a:gd name="connsiteY44"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886700" h="6228714" fill="none" extrusionOk="0">
                <a:moveTo>
                  <a:pt x="0" y="184681"/>
                </a:moveTo>
                <a:cubicBezTo>
                  <a:pt x="11720" y="80117"/>
                  <a:pt x="71331" y="17967"/>
                  <a:pt x="184681" y="0"/>
                </a:cubicBezTo>
                <a:cubicBezTo>
                  <a:pt x="368906" y="-8839"/>
                  <a:pt x="512985" y="9131"/>
                  <a:pt x="642555" y="0"/>
                </a:cubicBezTo>
                <a:cubicBezTo>
                  <a:pt x="772125" y="-9131"/>
                  <a:pt x="1101053" y="3208"/>
                  <a:pt x="1476296" y="0"/>
                </a:cubicBezTo>
                <a:cubicBezTo>
                  <a:pt x="1851539" y="-3208"/>
                  <a:pt x="1838337" y="8022"/>
                  <a:pt x="1934171" y="0"/>
                </a:cubicBezTo>
                <a:cubicBezTo>
                  <a:pt x="2030006" y="-8022"/>
                  <a:pt x="2336843" y="-23931"/>
                  <a:pt x="2692738" y="0"/>
                </a:cubicBezTo>
                <a:cubicBezTo>
                  <a:pt x="3048633" y="23931"/>
                  <a:pt x="3142989" y="-12892"/>
                  <a:pt x="3300959" y="0"/>
                </a:cubicBezTo>
                <a:cubicBezTo>
                  <a:pt x="3458929" y="12892"/>
                  <a:pt x="3561863" y="-21433"/>
                  <a:pt x="3758834" y="0"/>
                </a:cubicBezTo>
                <a:cubicBezTo>
                  <a:pt x="3955806" y="21433"/>
                  <a:pt x="4235288" y="-6665"/>
                  <a:pt x="4592575" y="0"/>
                </a:cubicBezTo>
                <a:cubicBezTo>
                  <a:pt x="4949862" y="6665"/>
                  <a:pt x="4880769" y="-4367"/>
                  <a:pt x="5050449" y="0"/>
                </a:cubicBezTo>
                <a:cubicBezTo>
                  <a:pt x="5220129" y="4367"/>
                  <a:pt x="5395237" y="-19108"/>
                  <a:pt x="5733843" y="0"/>
                </a:cubicBezTo>
                <a:cubicBezTo>
                  <a:pt x="6072449" y="19108"/>
                  <a:pt x="6160264" y="20541"/>
                  <a:pt x="6492411" y="0"/>
                </a:cubicBezTo>
                <a:cubicBezTo>
                  <a:pt x="6824558" y="-20541"/>
                  <a:pt x="7334269" y="54011"/>
                  <a:pt x="7702019" y="0"/>
                </a:cubicBezTo>
                <a:cubicBezTo>
                  <a:pt x="7819170" y="10411"/>
                  <a:pt x="7896074" y="93517"/>
                  <a:pt x="7886700" y="184681"/>
                </a:cubicBezTo>
                <a:cubicBezTo>
                  <a:pt x="7895280" y="317112"/>
                  <a:pt x="7889848" y="561816"/>
                  <a:pt x="7886700" y="718533"/>
                </a:cubicBezTo>
                <a:cubicBezTo>
                  <a:pt x="7883552" y="875250"/>
                  <a:pt x="7900346" y="1228845"/>
                  <a:pt x="7886700" y="1428166"/>
                </a:cubicBezTo>
                <a:cubicBezTo>
                  <a:pt x="7873054" y="1627487"/>
                  <a:pt x="7884191" y="1685177"/>
                  <a:pt x="7886700" y="1903424"/>
                </a:cubicBezTo>
                <a:cubicBezTo>
                  <a:pt x="7889209" y="2121671"/>
                  <a:pt x="7898563" y="2434295"/>
                  <a:pt x="7886700" y="2671650"/>
                </a:cubicBezTo>
                <a:cubicBezTo>
                  <a:pt x="7874837" y="2909005"/>
                  <a:pt x="7892258" y="3175117"/>
                  <a:pt x="7886700" y="3381283"/>
                </a:cubicBezTo>
                <a:cubicBezTo>
                  <a:pt x="7881142" y="3587449"/>
                  <a:pt x="7904816" y="3936291"/>
                  <a:pt x="7886700" y="4149509"/>
                </a:cubicBezTo>
                <a:cubicBezTo>
                  <a:pt x="7868584" y="4362727"/>
                  <a:pt x="7902127" y="4424729"/>
                  <a:pt x="7886700" y="4624768"/>
                </a:cubicBezTo>
                <a:cubicBezTo>
                  <a:pt x="7871273" y="4824807"/>
                  <a:pt x="7900579" y="5041863"/>
                  <a:pt x="7886700" y="5217213"/>
                </a:cubicBezTo>
                <a:cubicBezTo>
                  <a:pt x="7872821" y="5392563"/>
                  <a:pt x="7900902" y="5816037"/>
                  <a:pt x="7886700" y="6044033"/>
                </a:cubicBezTo>
                <a:cubicBezTo>
                  <a:pt x="7905333" y="6144589"/>
                  <a:pt x="7803943" y="6226053"/>
                  <a:pt x="7702019" y="6228714"/>
                </a:cubicBezTo>
                <a:cubicBezTo>
                  <a:pt x="7473737" y="6250251"/>
                  <a:pt x="7346584" y="6232216"/>
                  <a:pt x="7093798" y="6228714"/>
                </a:cubicBezTo>
                <a:cubicBezTo>
                  <a:pt x="6841012" y="6225212"/>
                  <a:pt x="6771487" y="6235053"/>
                  <a:pt x="6485577" y="6228714"/>
                </a:cubicBezTo>
                <a:cubicBezTo>
                  <a:pt x="6199667" y="6222375"/>
                  <a:pt x="6203238" y="6208489"/>
                  <a:pt x="6027703" y="6228714"/>
                </a:cubicBezTo>
                <a:cubicBezTo>
                  <a:pt x="5852168" y="6248939"/>
                  <a:pt x="5366730" y="6270253"/>
                  <a:pt x="5193962" y="6228714"/>
                </a:cubicBezTo>
                <a:cubicBezTo>
                  <a:pt x="5021194" y="6187175"/>
                  <a:pt x="4748429" y="6198575"/>
                  <a:pt x="4435394" y="6228714"/>
                </a:cubicBezTo>
                <a:cubicBezTo>
                  <a:pt x="4122359" y="6258853"/>
                  <a:pt x="4131036" y="6232151"/>
                  <a:pt x="3902346" y="6228714"/>
                </a:cubicBezTo>
                <a:cubicBezTo>
                  <a:pt x="3673656" y="6225277"/>
                  <a:pt x="3528376" y="6224884"/>
                  <a:pt x="3369299" y="6228714"/>
                </a:cubicBezTo>
                <a:cubicBezTo>
                  <a:pt x="3210222" y="6232544"/>
                  <a:pt x="2864981" y="6196375"/>
                  <a:pt x="2535558" y="6228714"/>
                </a:cubicBezTo>
                <a:cubicBezTo>
                  <a:pt x="2206135" y="6261053"/>
                  <a:pt x="2079480" y="6193018"/>
                  <a:pt x="1776990" y="6228714"/>
                </a:cubicBezTo>
                <a:cubicBezTo>
                  <a:pt x="1474500" y="6264410"/>
                  <a:pt x="1495701" y="6235446"/>
                  <a:pt x="1319116" y="6228714"/>
                </a:cubicBezTo>
                <a:cubicBezTo>
                  <a:pt x="1142531" y="6221982"/>
                  <a:pt x="476217" y="6224752"/>
                  <a:pt x="184681" y="6228714"/>
                </a:cubicBezTo>
                <a:cubicBezTo>
                  <a:pt x="99170" y="6230550"/>
                  <a:pt x="-19247" y="6132841"/>
                  <a:pt x="0" y="6044033"/>
                </a:cubicBezTo>
                <a:cubicBezTo>
                  <a:pt x="30574" y="5736569"/>
                  <a:pt x="-34351" y="5523649"/>
                  <a:pt x="0" y="5275807"/>
                </a:cubicBezTo>
                <a:cubicBezTo>
                  <a:pt x="34351" y="5027965"/>
                  <a:pt x="20138" y="4850290"/>
                  <a:pt x="0" y="4741955"/>
                </a:cubicBezTo>
                <a:cubicBezTo>
                  <a:pt x="-20138" y="4633620"/>
                  <a:pt x="-23003" y="4290369"/>
                  <a:pt x="0" y="4032322"/>
                </a:cubicBezTo>
                <a:cubicBezTo>
                  <a:pt x="23003" y="3774275"/>
                  <a:pt x="-10959" y="3528671"/>
                  <a:pt x="0" y="3381283"/>
                </a:cubicBezTo>
                <a:cubicBezTo>
                  <a:pt x="10959" y="3233895"/>
                  <a:pt x="-16974" y="3082627"/>
                  <a:pt x="0" y="2906024"/>
                </a:cubicBezTo>
                <a:cubicBezTo>
                  <a:pt x="16974" y="2729421"/>
                  <a:pt x="27389" y="2412761"/>
                  <a:pt x="0" y="2196392"/>
                </a:cubicBezTo>
                <a:cubicBezTo>
                  <a:pt x="-27389" y="1980023"/>
                  <a:pt x="-16741" y="1753041"/>
                  <a:pt x="0" y="1486759"/>
                </a:cubicBezTo>
                <a:cubicBezTo>
                  <a:pt x="16741" y="1220477"/>
                  <a:pt x="14585" y="1032672"/>
                  <a:pt x="0" y="835720"/>
                </a:cubicBezTo>
                <a:cubicBezTo>
                  <a:pt x="-14585" y="638768"/>
                  <a:pt x="-22590" y="432343"/>
                  <a:pt x="0" y="184681"/>
                </a:cubicBezTo>
                <a:close/>
              </a:path>
              <a:path w="7886700" h="6228714" stroke="0" extrusionOk="0">
                <a:moveTo>
                  <a:pt x="0" y="184681"/>
                </a:moveTo>
                <a:cubicBezTo>
                  <a:pt x="-8111" y="80500"/>
                  <a:pt x="59851" y="1433"/>
                  <a:pt x="184681" y="0"/>
                </a:cubicBezTo>
                <a:cubicBezTo>
                  <a:pt x="493532" y="6723"/>
                  <a:pt x="592524" y="-2050"/>
                  <a:pt x="943249" y="0"/>
                </a:cubicBezTo>
                <a:cubicBezTo>
                  <a:pt x="1293974" y="2050"/>
                  <a:pt x="1420215" y="-4610"/>
                  <a:pt x="1776990" y="0"/>
                </a:cubicBezTo>
                <a:cubicBezTo>
                  <a:pt x="2133765" y="4610"/>
                  <a:pt x="2015618" y="5196"/>
                  <a:pt x="2234864" y="0"/>
                </a:cubicBezTo>
                <a:cubicBezTo>
                  <a:pt x="2454110" y="-5196"/>
                  <a:pt x="2611549" y="17277"/>
                  <a:pt x="2918258" y="0"/>
                </a:cubicBezTo>
                <a:cubicBezTo>
                  <a:pt x="3224967" y="-17277"/>
                  <a:pt x="3226414" y="11602"/>
                  <a:pt x="3376133" y="0"/>
                </a:cubicBezTo>
                <a:cubicBezTo>
                  <a:pt x="3525852" y="-11602"/>
                  <a:pt x="3779010" y="-20689"/>
                  <a:pt x="4059527" y="0"/>
                </a:cubicBezTo>
                <a:cubicBezTo>
                  <a:pt x="4340044" y="20689"/>
                  <a:pt x="4484074" y="30318"/>
                  <a:pt x="4667748" y="0"/>
                </a:cubicBezTo>
                <a:cubicBezTo>
                  <a:pt x="4851422" y="-30318"/>
                  <a:pt x="5232166" y="25358"/>
                  <a:pt x="5426316" y="0"/>
                </a:cubicBezTo>
                <a:cubicBezTo>
                  <a:pt x="5620466" y="-25358"/>
                  <a:pt x="5768898" y="-11951"/>
                  <a:pt x="5884190" y="0"/>
                </a:cubicBezTo>
                <a:cubicBezTo>
                  <a:pt x="5999482" y="11951"/>
                  <a:pt x="6359767" y="-4295"/>
                  <a:pt x="6492411" y="0"/>
                </a:cubicBezTo>
                <a:cubicBezTo>
                  <a:pt x="6625055" y="4295"/>
                  <a:pt x="7187348" y="-53987"/>
                  <a:pt x="7702019" y="0"/>
                </a:cubicBezTo>
                <a:cubicBezTo>
                  <a:pt x="7821817" y="-2244"/>
                  <a:pt x="7894509" y="64819"/>
                  <a:pt x="7886700" y="184681"/>
                </a:cubicBezTo>
                <a:cubicBezTo>
                  <a:pt x="7907739" y="347972"/>
                  <a:pt x="7860017" y="640702"/>
                  <a:pt x="7886700" y="835720"/>
                </a:cubicBezTo>
                <a:cubicBezTo>
                  <a:pt x="7913383" y="1030738"/>
                  <a:pt x="7911803" y="1388166"/>
                  <a:pt x="7886700" y="1603946"/>
                </a:cubicBezTo>
                <a:cubicBezTo>
                  <a:pt x="7861597" y="1819726"/>
                  <a:pt x="7896483" y="2159826"/>
                  <a:pt x="7886700" y="2372172"/>
                </a:cubicBezTo>
                <a:cubicBezTo>
                  <a:pt x="7876917" y="2584518"/>
                  <a:pt x="7879968" y="2815878"/>
                  <a:pt x="7886700" y="3140399"/>
                </a:cubicBezTo>
                <a:cubicBezTo>
                  <a:pt x="7893432" y="3464920"/>
                  <a:pt x="7880457" y="3569960"/>
                  <a:pt x="7886700" y="3732844"/>
                </a:cubicBezTo>
                <a:cubicBezTo>
                  <a:pt x="7892943" y="3895729"/>
                  <a:pt x="7889399" y="4119008"/>
                  <a:pt x="7886700" y="4442477"/>
                </a:cubicBezTo>
                <a:cubicBezTo>
                  <a:pt x="7884001" y="4765946"/>
                  <a:pt x="7870622" y="4778596"/>
                  <a:pt x="7886700" y="5034922"/>
                </a:cubicBezTo>
                <a:cubicBezTo>
                  <a:pt x="7902778" y="5291248"/>
                  <a:pt x="7847521" y="5554788"/>
                  <a:pt x="7886700" y="6044033"/>
                </a:cubicBezTo>
                <a:cubicBezTo>
                  <a:pt x="7886932" y="6136914"/>
                  <a:pt x="7800835" y="6229049"/>
                  <a:pt x="7702019" y="6228714"/>
                </a:cubicBezTo>
                <a:cubicBezTo>
                  <a:pt x="7450646" y="6193432"/>
                  <a:pt x="7106170" y="6200186"/>
                  <a:pt x="6943451" y="6228714"/>
                </a:cubicBezTo>
                <a:cubicBezTo>
                  <a:pt x="6780732" y="6257242"/>
                  <a:pt x="6412060" y="6199118"/>
                  <a:pt x="6260057" y="6228714"/>
                </a:cubicBezTo>
                <a:cubicBezTo>
                  <a:pt x="6108054" y="6258310"/>
                  <a:pt x="5953698" y="6241536"/>
                  <a:pt x="5651836" y="6228714"/>
                </a:cubicBezTo>
                <a:cubicBezTo>
                  <a:pt x="5349974" y="6215892"/>
                  <a:pt x="5097423" y="6204173"/>
                  <a:pt x="4893268" y="6228714"/>
                </a:cubicBezTo>
                <a:cubicBezTo>
                  <a:pt x="4689113" y="6253255"/>
                  <a:pt x="4596147" y="6234400"/>
                  <a:pt x="4360221" y="6228714"/>
                </a:cubicBezTo>
                <a:cubicBezTo>
                  <a:pt x="4124295" y="6223028"/>
                  <a:pt x="3800483" y="6265121"/>
                  <a:pt x="3601653" y="6228714"/>
                </a:cubicBezTo>
                <a:cubicBezTo>
                  <a:pt x="3402823" y="6192307"/>
                  <a:pt x="3336115" y="6224437"/>
                  <a:pt x="3143779" y="6228714"/>
                </a:cubicBezTo>
                <a:cubicBezTo>
                  <a:pt x="2951443" y="6232991"/>
                  <a:pt x="2581902" y="6249992"/>
                  <a:pt x="2385211" y="6228714"/>
                </a:cubicBezTo>
                <a:cubicBezTo>
                  <a:pt x="2188520" y="6207436"/>
                  <a:pt x="2107920" y="6208345"/>
                  <a:pt x="1927337" y="6228714"/>
                </a:cubicBezTo>
                <a:cubicBezTo>
                  <a:pt x="1746754" y="6249083"/>
                  <a:pt x="1402866" y="6216482"/>
                  <a:pt x="1168769" y="6228714"/>
                </a:cubicBezTo>
                <a:cubicBezTo>
                  <a:pt x="934672" y="6240946"/>
                  <a:pt x="538971" y="6213331"/>
                  <a:pt x="184681" y="6228714"/>
                </a:cubicBezTo>
                <a:cubicBezTo>
                  <a:pt x="60069" y="6234698"/>
                  <a:pt x="-10029" y="6143826"/>
                  <a:pt x="0" y="6044033"/>
                </a:cubicBezTo>
                <a:cubicBezTo>
                  <a:pt x="-5049" y="5947757"/>
                  <a:pt x="12839" y="5690916"/>
                  <a:pt x="0" y="5568774"/>
                </a:cubicBezTo>
                <a:cubicBezTo>
                  <a:pt x="-12839" y="5446632"/>
                  <a:pt x="-16586" y="5208505"/>
                  <a:pt x="0" y="4917735"/>
                </a:cubicBezTo>
                <a:cubicBezTo>
                  <a:pt x="16586" y="4626965"/>
                  <a:pt x="-6933" y="4529488"/>
                  <a:pt x="0" y="4208103"/>
                </a:cubicBezTo>
                <a:cubicBezTo>
                  <a:pt x="6933" y="3886718"/>
                  <a:pt x="-17313" y="3787253"/>
                  <a:pt x="0" y="3498470"/>
                </a:cubicBezTo>
                <a:cubicBezTo>
                  <a:pt x="17313" y="3209687"/>
                  <a:pt x="14086" y="3169044"/>
                  <a:pt x="0" y="3023212"/>
                </a:cubicBezTo>
                <a:cubicBezTo>
                  <a:pt x="-14086" y="2877380"/>
                  <a:pt x="23532" y="2635061"/>
                  <a:pt x="0" y="2313579"/>
                </a:cubicBezTo>
                <a:cubicBezTo>
                  <a:pt x="-23532" y="1992097"/>
                  <a:pt x="-15617" y="1971617"/>
                  <a:pt x="0" y="1721133"/>
                </a:cubicBezTo>
                <a:cubicBezTo>
                  <a:pt x="15617" y="1470649"/>
                  <a:pt x="18073" y="1181837"/>
                  <a:pt x="0" y="1011501"/>
                </a:cubicBezTo>
                <a:cubicBezTo>
                  <a:pt x="-18073" y="841165"/>
                  <a:pt x="38637" y="462246"/>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11/3/2019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a:p>
        </p:txBody>
      </p:sp>
    </p:spTree>
    <p:extLst>
      <p:ext uri="{BB962C8B-B14F-4D97-AF65-F5344CB8AC3E}">
        <p14:creationId xmlns:p14="http://schemas.microsoft.com/office/powerpoint/2010/main" val="12345262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8200" y="1600200"/>
            <a:ext cx="7543800" cy="2893100"/>
          </a:xfrm>
          <a:prstGeom prst="rect">
            <a:avLst/>
          </a:prstGeom>
          <a:solidFill>
            <a:srgbClr val="FFFFFF">
              <a:alpha val="74902"/>
            </a:srgbClr>
          </a:solidFill>
        </p:spPr>
        <p:txBody>
          <a:bodyPr wrap="square" rtlCol="0">
            <a:spAutoFit/>
          </a:bodyPr>
          <a:lstStyle/>
          <a:p>
            <a:pPr algn="ctr"/>
            <a:r>
              <a:rPr lang="en-US" sz="2800" b="1" u="sng" dirty="0">
                <a:latin typeface="+mj-lt"/>
              </a:rPr>
              <a:t>Gal 5:22-23</a:t>
            </a:r>
          </a:p>
          <a:p>
            <a:endParaRPr lang="en-US" sz="2400" dirty="0">
              <a:latin typeface="+mj-lt"/>
            </a:endParaRPr>
          </a:p>
          <a:p>
            <a:r>
              <a:rPr lang="en-US" sz="2600" dirty="0">
                <a:latin typeface="+mj-lt"/>
              </a:rPr>
              <a:t>22 But the fruit of the Spirit is love, joy, peace, longsuffering, kindness, goodness, faithfulness, </a:t>
            </a:r>
          </a:p>
          <a:p>
            <a:endParaRPr lang="en-US" sz="2600" dirty="0">
              <a:latin typeface="+mj-lt"/>
            </a:endParaRPr>
          </a:p>
          <a:p>
            <a:r>
              <a:rPr lang="en-US" sz="2600" dirty="0">
                <a:latin typeface="+mj-lt"/>
              </a:rPr>
              <a:t>23 gentleness, self-control. Against such there is no law. </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3" name="TextBox 2"/>
          <p:cNvSpPr txBox="1"/>
          <p:nvPr/>
        </p:nvSpPr>
        <p:spPr>
          <a:xfrm>
            <a:off x="2667000" y="1905000"/>
            <a:ext cx="3886200" cy="4524315"/>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r>
              <a:rPr lang="en-US" sz="3200" b="1" dirty="0">
                <a:latin typeface="+mj-lt"/>
              </a:rPr>
              <a:t>Love</a:t>
            </a:r>
          </a:p>
          <a:p>
            <a:pPr marL="514350" indent="-514350">
              <a:buFont typeface="+mj-lt"/>
              <a:buAutoNum type="arabicPeriod"/>
            </a:pPr>
            <a:r>
              <a:rPr lang="en-US" sz="3200" b="1" dirty="0">
                <a:latin typeface="+mj-lt"/>
              </a:rPr>
              <a:t>Joy</a:t>
            </a:r>
          </a:p>
          <a:p>
            <a:pPr marL="514350" indent="-514350">
              <a:buFont typeface="+mj-lt"/>
              <a:buAutoNum type="arabicPeriod"/>
            </a:pPr>
            <a:r>
              <a:rPr lang="en-US" sz="3200" b="1" dirty="0">
                <a:latin typeface="+mj-lt"/>
              </a:rPr>
              <a:t>Peace</a:t>
            </a:r>
          </a:p>
          <a:p>
            <a:pPr marL="514350" indent="-514350">
              <a:buFont typeface="+mj-lt"/>
              <a:buAutoNum type="arabicPeriod"/>
            </a:pPr>
            <a:r>
              <a:rPr lang="en-US" sz="3200" b="1" dirty="0">
                <a:latin typeface="+mj-lt"/>
              </a:rPr>
              <a:t>Longsuffering</a:t>
            </a:r>
          </a:p>
          <a:p>
            <a:pPr marL="514350" indent="-514350">
              <a:buFont typeface="+mj-lt"/>
              <a:buAutoNum type="arabicPeriod"/>
            </a:pPr>
            <a:r>
              <a:rPr lang="en-US" sz="3200" b="1" dirty="0">
                <a:latin typeface="+mj-lt"/>
              </a:rPr>
              <a:t>Kindness</a:t>
            </a:r>
          </a:p>
          <a:p>
            <a:pPr marL="514350" indent="-514350">
              <a:buFont typeface="+mj-lt"/>
              <a:buAutoNum type="arabicPeriod"/>
            </a:pPr>
            <a:r>
              <a:rPr lang="en-US" sz="3200" b="1" dirty="0">
                <a:latin typeface="+mj-lt"/>
              </a:rPr>
              <a:t>Goodness</a:t>
            </a:r>
          </a:p>
          <a:p>
            <a:pPr marL="514350" indent="-514350">
              <a:buFont typeface="+mj-lt"/>
              <a:buAutoNum type="arabicPeriod"/>
            </a:pPr>
            <a:r>
              <a:rPr lang="en-US" sz="3200" b="1" dirty="0">
                <a:latin typeface="+mj-lt"/>
              </a:rPr>
              <a:t>Faithfulness</a:t>
            </a:r>
          </a:p>
          <a:p>
            <a:pPr marL="514350" indent="-514350">
              <a:buFont typeface="+mj-lt"/>
              <a:buAutoNum type="arabicPeriod"/>
            </a:pPr>
            <a:r>
              <a:rPr lang="en-US" sz="3200" b="1" dirty="0">
                <a:latin typeface="+mj-lt"/>
              </a:rPr>
              <a:t>Gentleness</a:t>
            </a:r>
          </a:p>
          <a:p>
            <a:pPr marL="514350" indent="-514350">
              <a:buFont typeface="+mj-lt"/>
              <a:buAutoNum type="arabicPeriod"/>
            </a:pPr>
            <a:r>
              <a:rPr lang="en-US" sz="3200" b="1" dirty="0">
                <a:latin typeface="+mj-lt"/>
              </a:rPr>
              <a:t>Self-control</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4" name="TextBox 3">
            <a:extLst>
              <a:ext uri="{FF2B5EF4-FFF2-40B4-BE49-F238E27FC236}">
                <a16:creationId xmlns:a16="http://schemas.microsoft.com/office/drawing/2014/main" id="{D65D9B14-87C0-42AB-9ADB-404C5D3B6C23}"/>
              </a:ext>
            </a:extLst>
          </p:cNvPr>
          <p:cNvSpPr txBox="1"/>
          <p:nvPr/>
        </p:nvSpPr>
        <p:spPr>
          <a:xfrm>
            <a:off x="2667000" y="1905000"/>
            <a:ext cx="3886200" cy="4524315"/>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r>
              <a:rPr lang="en-US" sz="3200" b="1" dirty="0">
                <a:latin typeface="+mj-lt"/>
              </a:rPr>
              <a:t>Love</a:t>
            </a:r>
          </a:p>
          <a:p>
            <a:pPr marL="514350" indent="-514350">
              <a:buFont typeface="+mj-lt"/>
              <a:buAutoNum type="arabicPeriod"/>
            </a:pPr>
            <a:r>
              <a:rPr lang="en-US" sz="3200" b="1" dirty="0">
                <a:latin typeface="+mj-lt"/>
              </a:rPr>
              <a:t>Joy</a:t>
            </a:r>
          </a:p>
          <a:p>
            <a:pPr marL="514350" indent="-514350">
              <a:buFont typeface="+mj-lt"/>
              <a:buAutoNum type="arabicPeriod"/>
            </a:pPr>
            <a:r>
              <a:rPr lang="en-US" sz="3200" b="1" dirty="0">
                <a:latin typeface="+mj-lt"/>
              </a:rPr>
              <a:t>Peace</a:t>
            </a:r>
            <a:endParaRPr lang="en-US" sz="3200" b="1" dirty="0">
              <a:solidFill>
                <a:schemeClr val="bg1"/>
              </a:solidFill>
              <a:latin typeface="+mj-lt"/>
            </a:endParaRPr>
          </a:p>
          <a:p>
            <a:pPr marL="514350" indent="-514350">
              <a:buFont typeface="+mj-lt"/>
              <a:buAutoNum type="arabicPeriod"/>
            </a:pPr>
            <a:r>
              <a:rPr lang="en-US" sz="3200" b="1" dirty="0">
                <a:solidFill>
                  <a:schemeClr val="bg1"/>
                </a:solidFill>
                <a:latin typeface="+mj-lt"/>
              </a:rPr>
              <a:t>Longsuffering</a:t>
            </a:r>
          </a:p>
          <a:p>
            <a:pPr marL="514350" indent="-514350">
              <a:buFont typeface="+mj-lt"/>
              <a:buAutoNum type="arabicPeriod"/>
            </a:pPr>
            <a:r>
              <a:rPr lang="en-US" sz="3200" b="1" dirty="0">
                <a:solidFill>
                  <a:schemeClr val="bg1"/>
                </a:solidFill>
                <a:latin typeface="+mj-lt"/>
              </a:rPr>
              <a:t>Kindness</a:t>
            </a:r>
          </a:p>
          <a:p>
            <a:pPr marL="514350" indent="-514350">
              <a:buFont typeface="+mj-lt"/>
              <a:buAutoNum type="arabicPeriod"/>
            </a:pPr>
            <a:r>
              <a:rPr lang="en-US" sz="3200" b="1" dirty="0">
                <a:solidFill>
                  <a:schemeClr val="bg1"/>
                </a:solidFill>
                <a:latin typeface="+mj-lt"/>
              </a:rPr>
              <a:t>Goodness</a:t>
            </a:r>
          </a:p>
          <a:p>
            <a:pPr marL="514350" indent="-514350">
              <a:buFont typeface="+mj-lt"/>
              <a:buAutoNum type="arabicPeriod"/>
            </a:pPr>
            <a:r>
              <a:rPr lang="en-US" sz="3200" b="1" dirty="0">
                <a:solidFill>
                  <a:schemeClr val="bg1"/>
                </a:solidFill>
                <a:latin typeface="+mj-lt"/>
              </a:rPr>
              <a:t>Faithfulness</a:t>
            </a:r>
          </a:p>
          <a:p>
            <a:pPr marL="514350" indent="-514350">
              <a:buFont typeface="+mj-lt"/>
              <a:buAutoNum type="arabicPeriod"/>
            </a:pPr>
            <a:r>
              <a:rPr lang="en-US" sz="3200" b="1" dirty="0">
                <a:solidFill>
                  <a:schemeClr val="bg1"/>
                </a:solidFill>
                <a:latin typeface="+mj-lt"/>
              </a:rPr>
              <a:t>Gentleness</a:t>
            </a:r>
          </a:p>
          <a:p>
            <a:pPr marL="514350" indent="-514350">
              <a:buFont typeface="+mj-lt"/>
              <a:buAutoNum type="arabicPeriod"/>
            </a:pPr>
            <a:r>
              <a:rPr lang="en-US" sz="3200" b="1" dirty="0">
                <a:solidFill>
                  <a:schemeClr val="bg1"/>
                </a:solidFill>
                <a:latin typeface="+mj-lt"/>
              </a:rPr>
              <a:t>Self-control</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4" name="TextBox 3">
            <a:extLst>
              <a:ext uri="{FF2B5EF4-FFF2-40B4-BE49-F238E27FC236}">
                <a16:creationId xmlns:a16="http://schemas.microsoft.com/office/drawing/2014/main" id="{986F8E18-19DD-4496-99AD-6F767B414FF0}"/>
              </a:ext>
            </a:extLst>
          </p:cNvPr>
          <p:cNvSpPr txBox="1"/>
          <p:nvPr/>
        </p:nvSpPr>
        <p:spPr>
          <a:xfrm>
            <a:off x="2667000" y="1905000"/>
            <a:ext cx="3886200" cy="4524315"/>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r>
              <a:rPr lang="en-US" sz="3200" b="1" dirty="0">
                <a:solidFill>
                  <a:schemeClr val="bg1"/>
                </a:solidFill>
                <a:latin typeface="+mj-lt"/>
              </a:rPr>
              <a:t>Love</a:t>
            </a:r>
          </a:p>
          <a:p>
            <a:pPr marL="514350" indent="-514350">
              <a:buFont typeface="+mj-lt"/>
              <a:buAutoNum type="arabicPeriod"/>
            </a:pPr>
            <a:r>
              <a:rPr lang="en-US" sz="3200" b="1" dirty="0">
                <a:solidFill>
                  <a:schemeClr val="bg1"/>
                </a:solidFill>
                <a:latin typeface="+mj-lt"/>
              </a:rPr>
              <a:t>Joy</a:t>
            </a:r>
          </a:p>
          <a:p>
            <a:pPr marL="514350" indent="-514350">
              <a:buFont typeface="+mj-lt"/>
              <a:buAutoNum type="arabicPeriod"/>
            </a:pPr>
            <a:r>
              <a:rPr lang="en-US" sz="3200" b="1" dirty="0">
                <a:solidFill>
                  <a:schemeClr val="bg1"/>
                </a:solidFill>
                <a:latin typeface="+mj-lt"/>
              </a:rPr>
              <a:t>Peace</a:t>
            </a:r>
          </a:p>
          <a:p>
            <a:pPr marL="514350" indent="-514350">
              <a:buFont typeface="+mj-lt"/>
              <a:buAutoNum type="arabicPeriod"/>
            </a:pPr>
            <a:r>
              <a:rPr lang="en-US" sz="3200" b="1" dirty="0">
                <a:latin typeface="+mj-lt"/>
              </a:rPr>
              <a:t>Longsuffering</a:t>
            </a:r>
          </a:p>
          <a:p>
            <a:pPr marL="514350" indent="-514350">
              <a:buFont typeface="+mj-lt"/>
              <a:buAutoNum type="arabicPeriod"/>
            </a:pPr>
            <a:r>
              <a:rPr lang="en-US" sz="3200" b="1" dirty="0">
                <a:latin typeface="+mj-lt"/>
              </a:rPr>
              <a:t>Kindness</a:t>
            </a:r>
          </a:p>
          <a:p>
            <a:pPr marL="514350" indent="-514350">
              <a:buFont typeface="+mj-lt"/>
              <a:buAutoNum type="arabicPeriod"/>
            </a:pPr>
            <a:r>
              <a:rPr lang="en-US" sz="3200" b="1" dirty="0">
                <a:latin typeface="+mj-lt"/>
              </a:rPr>
              <a:t>Goodness</a:t>
            </a:r>
            <a:endParaRPr lang="en-US" sz="3200" b="1" dirty="0">
              <a:solidFill>
                <a:schemeClr val="bg1"/>
              </a:solidFill>
              <a:latin typeface="+mj-lt"/>
            </a:endParaRPr>
          </a:p>
          <a:p>
            <a:pPr marL="514350" indent="-514350">
              <a:buFont typeface="+mj-lt"/>
              <a:buAutoNum type="arabicPeriod"/>
            </a:pPr>
            <a:r>
              <a:rPr lang="en-US" sz="3200" b="1" dirty="0">
                <a:solidFill>
                  <a:schemeClr val="bg1"/>
                </a:solidFill>
                <a:latin typeface="+mj-lt"/>
              </a:rPr>
              <a:t>Faithfulness </a:t>
            </a:r>
          </a:p>
          <a:p>
            <a:pPr marL="514350" indent="-514350">
              <a:buFont typeface="+mj-lt"/>
              <a:buAutoNum type="arabicPeriod"/>
            </a:pPr>
            <a:r>
              <a:rPr lang="en-US" sz="3200" b="1" dirty="0">
                <a:solidFill>
                  <a:schemeClr val="bg1"/>
                </a:solidFill>
                <a:latin typeface="+mj-lt"/>
              </a:rPr>
              <a:t>Gentleness</a:t>
            </a:r>
          </a:p>
          <a:p>
            <a:pPr marL="514350" indent="-514350">
              <a:buFont typeface="+mj-lt"/>
              <a:buAutoNum type="arabicPeriod"/>
            </a:pPr>
            <a:r>
              <a:rPr lang="en-US" sz="3200" b="1" dirty="0">
                <a:solidFill>
                  <a:schemeClr val="bg1"/>
                </a:solidFill>
                <a:latin typeface="+mj-lt"/>
              </a:rPr>
              <a:t>Self-control</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68404"/>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3" name="TextBox 2"/>
          <p:cNvSpPr txBox="1"/>
          <p:nvPr/>
        </p:nvSpPr>
        <p:spPr>
          <a:xfrm>
            <a:off x="4419600" y="1828800"/>
            <a:ext cx="3886200" cy="4524315"/>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r>
              <a:rPr lang="en-US" sz="3200" b="1" dirty="0">
                <a:latin typeface="+mj-lt"/>
              </a:rPr>
              <a:t>Love</a:t>
            </a:r>
          </a:p>
          <a:p>
            <a:pPr marL="514350" indent="-514350">
              <a:buFont typeface="+mj-lt"/>
              <a:buAutoNum type="arabicPeriod"/>
            </a:pPr>
            <a:r>
              <a:rPr lang="en-US" sz="3200" b="1" dirty="0">
                <a:latin typeface="+mj-lt"/>
              </a:rPr>
              <a:t>Joy</a:t>
            </a:r>
          </a:p>
          <a:p>
            <a:pPr marL="514350" indent="-514350">
              <a:buFont typeface="+mj-lt"/>
              <a:buAutoNum type="arabicPeriod"/>
            </a:pPr>
            <a:r>
              <a:rPr lang="en-US" sz="3200" b="1" dirty="0">
                <a:latin typeface="+mj-lt"/>
              </a:rPr>
              <a:t>Peace</a:t>
            </a:r>
          </a:p>
          <a:p>
            <a:pPr marL="514350" indent="-514350">
              <a:buFont typeface="+mj-lt"/>
              <a:buAutoNum type="arabicPeriod"/>
            </a:pPr>
            <a:r>
              <a:rPr lang="en-US" sz="3200" b="1" dirty="0">
                <a:latin typeface="+mj-lt"/>
              </a:rPr>
              <a:t>Longsuffering</a:t>
            </a:r>
          </a:p>
          <a:p>
            <a:pPr marL="514350" indent="-514350">
              <a:buFont typeface="+mj-lt"/>
              <a:buAutoNum type="arabicPeriod"/>
            </a:pPr>
            <a:r>
              <a:rPr lang="en-US" sz="3200" b="1" dirty="0">
                <a:latin typeface="+mj-lt"/>
              </a:rPr>
              <a:t>Kindness</a:t>
            </a:r>
          </a:p>
          <a:p>
            <a:pPr marL="514350" indent="-514350">
              <a:buFont typeface="+mj-lt"/>
              <a:buAutoNum type="arabicPeriod"/>
            </a:pPr>
            <a:r>
              <a:rPr lang="en-US" sz="3200" b="1" dirty="0">
                <a:latin typeface="+mj-lt"/>
              </a:rPr>
              <a:t>Goodness</a:t>
            </a:r>
          </a:p>
          <a:p>
            <a:pPr marL="514350" indent="-514350">
              <a:buFont typeface="+mj-lt"/>
              <a:buAutoNum type="arabicPeriod"/>
            </a:pPr>
            <a:r>
              <a:rPr lang="en-US" sz="3200" b="1" dirty="0">
                <a:latin typeface="+mj-lt"/>
              </a:rPr>
              <a:t>Faithfulness</a:t>
            </a:r>
          </a:p>
          <a:p>
            <a:pPr marL="514350" indent="-514350">
              <a:buFont typeface="+mj-lt"/>
              <a:buAutoNum type="arabicPeriod"/>
            </a:pPr>
            <a:r>
              <a:rPr lang="en-US" sz="3200" b="1" dirty="0">
                <a:latin typeface="+mj-lt"/>
              </a:rPr>
              <a:t>Gentleness</a:t>
            </a:r>
          </a:p>
          <a:p>
            <a:pPr marL="514350" indent="-514350">
              <a:buFont typeface="+mj-lt"/>
              <a:buAutoNum type="arabicPeriod"/>
            </a:pPr>
            <a:r>
              <a:rPr lang="en-US" sz="3200" b="1" dirty="0">
                <a:latin typeface="+mj-lt"/>
              </a:rPr>
              <a:t>Self-control</a:t>
            </a:r>
          </a:p>
        </p:txBody>
      </p:sp>
      <p:sp>
        <p:nvSpPr>
          <p:cNvPr id="4" name="Left Brace 3"/>
          <p:cNvSpPr/>
          <p:nvPr/>
        </p:nvSpPr>
        <p:spPr>
          <a:xfrm>
            <a:off x="3810000" y="1943100"/>
            <a:ext cx="533400" cy="1257300"/>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8" name="Left Brace 7"/>
          <p:cNvSpPr/>
          <p:nvPr/>
        </p:nvSpPr>
        <p:spPr>
          <a:xfrm>
            <a:off x="3733800" y="4968606"/>
            <a:ext cx="533400" cy="1203594"/>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9" name="Left Brace 8"/>
          <p:cNvSpPr/>
          <p:nvPr/>
        </p:nvSpPr>
        <p:spPr>
          <a:xfrm>
            <a:off x="3733800" y="3429000"/>
            <a:ext cx="533400" cy="1295400"/>
          </a:xfrm>
          <a:prstGeom prst="leftBrace">
            <a:avLst>
              <a:gd name="adj1" fmla="val 58065"/>
              <a:gd name="adj2" fmla="val 50000"/>
            </a:avLst>
          </a:prstGeom>
          <a:noFill/>
          <a:ln w="5715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sp>
        <p:nvSpPr>
          <p:cNvPr id="10" name="Rounded Rectangle 9"/>
          <p:cNvSpPr/>
          <p:nvPr/>
        </p:nvSpPr>
        <p:spPr>
          <a:xfrm>
            <a:off x="762000" y="2143240"/>
            <a:ext cx="2819400" cy="990600"/>
          </a:xfrm>
          <a:custGeom>
            <a:avLst/>
            <a:gdLst>
              <a:gd name="connsiteX0" fmla="*/ 0 w 2819400"/>
              <a:gd name="connsiteY0" fmla="*/ 224094 h 990600"/>
              <a:gd name="connsiteX1" fmla="*/ 224094 w 2819400"/>
              <a:gd name="connsiteY1" fmla="*/ 0 h 990600"/>
              <a:gd name="connsiteX2" fmla="*/ 864321 w 2819400"/>
              <a:gd name="connsiteY2" fmla="*/ 0 h 990600"/>
              <a:gd name="connsiteX3" fmla="*/ 1385988 w 2819400"/>
              <a:gd name="connsiteY3" fmla="*/ 0 h 990600"/>
              <a:gd name="connsiteX4" fmla="*/ 2002503 w 2819400"/>
              <a:gd name="connsiteY4" fmla="*/ 0 h 990600"/>
              <a:gd name="connsiteX5" fmla="*/ 2595306 w 2819400"/>
              <a:gd name="connsiteY5" fmla="*/ 0 h 990600"/>
              <a:gd name="connsiteX6" fmla="*/ 2819400 w 2819400"/>
              <a:gd name="connsiteY6" fmla="*/ 224094 h 990600"/>
              <a:gd name="connsiteX7" fmla="*/ 2819400 w 2819400"/>
              <a:gd name="connsiteY7" fmla="*/ 766506 h 990600"/>
              <a:gd name="connsiteX8" fmla="*/ 2595306 w 2819400"/>
              <a:gd name="connsiteY8" fmla="*/ 990600 h 990600"/>
              <a:gd name="connsiteX9" fmla="*/ 2026215 w 2819400"/>
              <a:gd name="connsiteY9" fmla="*/ 990600 h 990600"/>
              <a:gd name="connsiteX10" fmla="*/ 1480836 w 2819400"/>
              <a:gd name="connsiteY10" fmla="*/ 990600 h 990600"/>
              <a:gd name="connsiteX11" fmla="*/ 864321 w 2819400"/>
              <a:gd name="connsiteY11" fmla="*/ 990600 h 990600"/>
              <a:gd name="connsiteX12" fmla="*/ 224094 w 2819400"/>
              <a:gd name="connsiteY12" fmla="*/ 990600 h 990600"/>
              <a:gd name="connsiteX13" fmla="*/ 0 w 2819400"/>
              <a:gd name="connsiteY13" fmla="*/ 766506 h 990600"/>
              <a:gd name="connsiteX14" fmla="*/ 0 w 2819400"/>
              <a:gd name="connsiteY14" fmla="*/ 224094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19400" h="990600" fill="none" extrusionOk="0">
                <a:moveTo>
                  <a:pt x="0" y="224094"/>
                </a:moveTo>
                <a:cubicBezTo>
                  <a:pt x="8350" y="96286"/>
                  <a:pt x="76116" y="-15401"/>
                  <a:pt x="224094" y="0"/>
                </a:cubicBezTo>
                <a:cubicBezTo>
                  <a:pt x="402441" y="-3642"/>
                  <a:pt x="670409" y="15514"/>
                  <a:pt x="864321" y="0"/>
                </a:cubicBezTo>
                <a:cubicBezTo>
                  <a:pt x="1058233" y="-15514"/>
                  <a:pt x="1171128" y="52574"/>
                  <a:pt x="1385988" y="0"/>
                </a:cubicBezTo>
                <a:cubicBezTo>
                  <a:pt x="1600848" y="-52574"/>
                  <a:pt x="1827096" y="12471"/>
                  <a:pt x="2002503" y="0"/>
                </a:cubicBezTo>
                <a:cubicBezTo>
                  <a:pt x="2177910" y="-12471"/>
                  <a:pt x="2332018" y="47608"/>
                  <a:pt x="2595306" y="0"/>
                </a:cubicBezTo>
                <a:cubicBezTo>
                  <a:pt x="2715985" y="-8835"/>
                  <a:pt x="2844071" y="92639"/>
                  <a:pt x="2819400" y="224094"/>
                </a:cubicBezTo>
                <a:cubicBezTo>
                  <a:pt x="2851713" y="415646"/>
                  <a:pt x="2791236" y="510468"/>
                  <a:pt x="2819400" y="766506"/>
                </a:cubicBezTo>
                <a:cubicBezTo>
                  <a:pt x="2826786" y="886455"/>
                  <a:pt x="2711665" y="1012326"/>
                  <a:pt x="2595306" y="990600"/>
                </a:cubicBezTo>
                <a:cubicBezTo>
                  <a:pt x="2331865" y="1042860"/>
                  <a:pt x="2255513" y="967337"/>
                  <a:pt x="2026215" y="990600"/>
                </a:cubicBezTo>
                <a:cubicBezTo>
                  <a:pt x="1796917" y="1013863"/>
                  <a:pt x="1724662" y="971036"/>
                  <a:pt x="1480836" y="990600"/>
                </a:cubicBezTo>
                <a:cubicBezTo>
                  <a:pt x="1237010" y="1010164"/>
                  <a:pt x="1108859" y="960033"/>
                  <a:pt x="864321" y="990600"/>
                </a:cubicBezTo>
                <a:cubicBezTo>
                  <a:pt x="619784" y="1021167"/>
                  <a:pt x="480840" y="971355"/>
                  <a:pt x="224094" y="990600"/>
                </a:cubicBezTo>
                <a:cubicBezTo>
                  <a:pt x="85710" y="974501"/>
                  <a:pt x="-10334" y="896508"/>
                  <a:pt x="0" y="766506"/>
                </a:cubicBezTo>
                <a:cubicBezTo>
                  <a:pt x="-7854" y="651750"/>
                  <a:pt x="37760" y="438363"/>
                  <a:pt x="0" y="224094"/>
                </a:cubicBezTo>
                <a:close/>
              </a:path>
              <a:path w="2819400" h="990600" stroke="0" extrusionOk="0">
                <a:moveTo>
                  <a:pt x="0" y="224094"/>
                </a:moveTo>
                <a:cubicBezTo>
                  <a:pt x="4375" y="113402"/>
                  <a:pt x="103519" y="-3837"/>
                  <a:pt x="224094" y="0"/>
                </a:cubicBezTo>
                <a:cubicBezTo>
                  <a:pt x="435689" y="-26613"/>
                  <a:pt x="714475" y="15136"/>
                  <a:pt x="864321" y="0"/>
                </a:cubicBezTo>
                <a:cubicBezTo>
                  <a:pt x="1014167" y="-15136"/>
                  <a:pt x="1257418" y="27428"/>
                  <a:pt x="1433412" y="0"/>
                </a:cubicBezTo>
                <a:cubicBezTo>
                  <a:pt x="1609406" y="-27428"/>
                  <a:pt x="1766332" y="2512"/>
                  <a:pt x="1978791" y="0"/>
                </a:cubicBezTo>
                <a:cubicBezTo>
                  <a:pt x="2191250" y="-2512"/>
                  <a:pt x="2394611" y="17298"/>
                  <a:pt x="2595306" y="0"/>
                </a:cubicBezTo>
                <a:cubicBezTo>
                  <a:pt x="2729177" y="3840"/>
                  <a:pt x="2823374" y="136626"/>
                  <a:pt x="2819400" y="224094"/>
                </a:cubicBezTo>
                <a:cubicBezTo>
                  <a:pt x="2881878" y="406777"/>
                  <a:pt x="2783228" y="529474"/>
                  <a:pt x="2819400" y="766506"/>
                </a:cubicBezTo>
                <a:cubicBezTo>
                  <a:pt x="2820834" y="873248"/>
                  <a:pt x="2737206" y="978805"/>
                  <a:pt x="2595306" y="990600"/>
                </a:cubicBezTo>
                <a:cubicBezTo>
                  <a:pt x="2480200" y="1019622"/>
                  <a:pt x="2205250" y="941842"/>
                  <a:pt x="2026215" y="990600"/>
                </a:cubicBezTo>
                <a:cubicBezTo>
                  <a:pt x="1847180" y="1039358"/>
                  <a:pt x="1671280" y="973870"/>
                  <a:pt x="1457124" y="990600"/>
                </a:cubicBezTo>
                <a:cubicBezTo>
                  <a:pt x="1242968" y="1007330"/>
                  <a:pt x="1062035" y="939571"/>
                  <a:pt x="935458" y="990600"/>
                </a:cubicBezTo>
                <a:cubicBezTo>
                  <a:pt x="808881" y="1041629"/>
                  <a:pt x="473235" y="942429"/>
                  <a:pt x="224094" y="990600"/>
                </a:cubicBezTo>
                <a:cubicBezTo>
                  <a:pt x="123282" y="965120"/>
                  <a:pt x="1907" y="898419"/>
                  <a:pt x="0" y="766506"/>
                </a:cubicBezTo>
                <a:cubicBezTo>
                  <a:pt x="-55409" y="547900"/>
                  <a:pt x="14539" y="363931"/>
                  <a:pt x="0" y="224094"/>
                </a:cubicBezTo>
                <a:close/>
              </a:path>
            </a:pathLst>
          </a:custGeom>
          <a:solidFill>
            <a:schemeClr val="bg2">
              <a:lumMod val="75000"/>
            </a:schemeClr>
          </a:solidFill>
          <a:ln>
            <a:extLst>
              <a:ext uri="{C807C97D-BFC1-408E-A445-0C87EB9F89A2}">
                <ask:lineSketchStyleProps xmlns:ask="http://schemas.microsoft.com/office/drawing/2018/sketchyshapes" sd="3659010720">
                  <a:prstGeom prst="roundRect">
                    <a:avLst>
                      <a:gd name="adj" fmla="val 22622"/>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Thoughts</a:t>
            </a:r>
          </a:p>
          <a:p>
            <a:pPr algn="ctr"/>
            <a:r>
              <a:rPr lang="en-US" sz="2400" b="1" dirty="0">
                <a:solidFill>
                  <a:schemeClr val="tx1"/>
                </a:solidFill>
              </a:rPr>
              <a:t>Toward God</a:t>
            </a:r>
          </a:p>
        </p:txBody>
      </p:sp>
      <p:sp>
        <p:nvSpPr>
          <p:cNvPr id="11" name="Rounded Rectangle 10"/>
          <p:cNvSpPr/>
          <p:nvPr/>
        </p:nvSpPr>
        <p:spPr>
          <a:xfrm>
            <a:off x="762000" y="5029200"/>
            <a:ext cx="2819400" cy="990600"/>
          </a:xfrm>
          <a:custGeom>
            <a:avLst/>
            <a:gdLst>
              <a:gd name="connsiteX0" fmla="*/ 0 w 2819400"/>
              <a:gd name="connsiteY0" fmla="*/ 224094 h 990600"/>
              <a:gd name="connsiteX1" fmla="*/ 224094 w 2819400"/>
              <a:gd name="connsiteY1" fmla="*/ 0 h 990600"/>
              <a:gd name="connsiteX2" fmla="*/ 745761 w 2819400"/>
              <a:gd name="connsiteY2" fmla="*/ 0 h 990600"/>
              <a:gd name="connsiteX3" fmla="*/ 1362276 w 2819400"/>
              <a:gd name="connsiteY3" fmla="*/ 0 h 990600"/>
              <a:gd name="connsiteX4" fmla="*/ 2002503 w 2819400"/>
              <a:gd name="connsiteY4" fmla="*/ 0 h 990600"/>
              <a:gd name="connsiteX5" fmla="*/ 2595306 w 2819400"/>
              <a:gd name="connsiteY5" fmla="*/ 0 h 990600"/>
              <a:gd name="connsiteX6" fmla="*/ 2819400 w 2819400"/>
              <a:gd name="connsiteY6" fmla="*/ 224094 h 990600"/>
              <a:gd name="connsiteX7" fmla="*/ 2819400 w 2819400"/>
              <a:gd name="connsiteY7" fmla="*/ 766506 h 990600"/>
              <a:gd name="connsiteX8" fmla="*/ 2595306 w 2819400"/>
              <a:gd name="connsiteY8" fmla="*/ 990600 h 990600"/>
              <a:gd name="connsiteX9" fmla="*/ 2049927 w 2819400"/>
              <a:gd name="connsiteY9" fmla="*/ 990600 h 990600"/>
              <a:gd name="connsiteX10" fmla="*/ 1409700 w 2819400"/>
              <a:gd name="connsiteY10" fmla="*/ 990600 h 990600"/>
              <a:gd name="connsiteX11" fmla="*/ 864321 w 2819400"/>
              <a:gd name="connsiteY11" fmla="*/ 990600 h 990600"/>
              <a:gd name="connsiteX12" fmla="*/ 224094 w 2819400"/>
              <a:gd name="connsiteY12" fmla="*/ 990600 h 990600"/>
              <a:gd name="connsiteX13" fmla="*/ 0 w 2819400"/>
              <a:gd name="connsiteY13" fmla="*/ 766506 h 990600"/>
              <a:gd name="connsiteX14" fmla="*/ 0 w 2819400"/>
              <a:gd name="connsiteY14" fmla="*/ 224094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19400" h="990600" fill="none" extrusionOk="0">
                <a:moveTo>
                  <a:pt x="0" y="224094"/>
                </a:moveTo>
                <a:cubicBezTo>
                  <a:pt x="-2903" y="99669"/>
                  <a:pt x="106780" y="-5826"/>
                  <a:pt x="224094" y="0"/>
                </a:cubicBezTo>
                <a:cubicBezTo>
                  <a:pt x="331259" y="-30601"/>
                  <a:pt x="588947" y="61583"/>
                  <a:pt x="745761" y="0"/>
                </a:cubicBezTo>
                <a:cubicBezTo>
                  <a:pt x="902575" y="-61583"/>
                  <a:pt x="1095803" y="49582"/>
                  <a:pt x="1362276" y="0"/>
                </a:cubicBezTo>
                <a:cubicBezTo>
                  <a:pt x="1628749" y="-49582"/>
                  <a:pt x="1697685" y="67657"/>
                  <a:pt x="2002503" y="0"/>
                </a:cubicBezTo>
                <a:cubicBezTo>
                  <a:pt x="2307321" y="-67657"/>
                  <a:pt x="2353913" y="58938"/>
                  <a:pt x="2595306" y="0"/>
                </a:cubicBezTo>
                <a:cubicBezTo>
                  <a:pt x="2711718" y="25698"/>
                  <a:pt x="2795632" y="104036"/>
                  <a:pt x="2819400" y="224094"/>
                </a:cubicBezTo>
                <a:cubicBezTo>
                  <a:pt x="2827555" y="486682"/>
                  <a:pt x="2758922" y="524364"/>
                  <a:pt x="2819400" y="766506"/>
                </a:cubicBezTo>
                <a:cubicBezTo>
                  <a:pt x="2823609" y="858237"/>
                  <a:pt x="2721150" y="956815"/>
                  <a:pt x="2595306" y="990600"/>
                </a:cubicBezTo>
                <a:cubicBezTo>
                  <a:pt x="2408618" y="997950"/>
                  <a:pt x="2243597" y="969062"/>
                  <a:pt x="2049927" y="990600"/>
                </a:cubicBezTo>
                <a:cubicBezTo>
                  <a:pt x="1856257" y="1012138"/>
                  <a:pt x="1678246" y="931405"/>
                  <a:pt x="1409700" y="990600"/>
                </a:cubicBezTo>
                <a:cubicBezTo>
                  <a:pt x="1141154" y="1049795"/>
                  <a:pt x="988438" y="972085"/>
                  <a:pt x="864321" y="990600"/>
                </a:cubicBezTo>
                <a:cubicBezTo>
                  <a:pt x="740204" y="1009115"/>
                  <a:pt x="435980" y="923923"/>
                  <a:pt x="224094" y="990600"/>
                </a:cubicBezTo>
                <a:cubicBezTo>
                  <a:pt x="77620" y="1011363"/>
                  <a:pt x="-6089" y="903142"/>
                  <a:pt x="0" y="766506"/>
                </a:cubicBezTo>
                <a:cubicBezTo>
                  <a:pt x="-62660" y="545665"/>
                  <a:pt x="54171" y="443316"/>
                  <a:pt x="0" y="224094"/>
                </a:cubicBezTo>
                <a:close/>
              </a:path>
              <a:path w="2819400" h="990600" stroke="0" extrusionOk="0">
                <a:moveTo>
                  <a:pt x="0" y="224094"/>
                </a:moveTo>
                <a:cubicBezTo>
                  <a:pt x="-25498" y="94375"/>
                  <a:pt x="106673" y="12116"/>
                  <a:pt x="224094" y="0"/>
                </a:cubicBezTo>
                <a:cubicBezTo>
                  <a:pt x="428980" y="-6348"/>
                  <a:pt x="617080" y="57717"/>
                  <a:pt x="769473" y="0"/>
                </a:cubicBezTo>
                <a:cubicBezTo>
                  <a:pt x="921866" y="-57717"/>
                  <a:pt x="1053882" y="60041"/>
                  <a:pt x="1291139" y="0"/>
                </a:cubicBezTo>
                <a:cubicBezTo>
                  <a:pt x="1528396" y="-60041"/>
                  <a:pt x="1748678" y="47765"/>
                  <a:pt x="1931367" y="0"/>
                </a:cubicBezTo>
                <a:cubicBezTo>
                  <a:pt x="2114056" y="-47765"/>
                  <a:pt x="2435601" y="63796"/>
                  <a:pt x="2595306" y="0"/>
                </a:cubicBezTo>
                <a:cubicBezTo>
                  <a:pt x="2717194" y="16838"/>
                  <a:pt x="2845164" y="107978"/>
                  <a:pt x="2819400" y="224094"/>
                </a:cubicBezTo>
                <a:cubicBezTo>
                  <a:pt x="2853936" y="460320"/>
                  <a:pt x="2780842" y="505287"/>
                  <a:pt x="2819400" y="766506"/>
                </a:cubicBezTo>
                <a:cubicBezTo>
                  <a:pt x="2837873" y="876084"/>
                  <a:pt x="2711310" y="955997"/>
                  <a:pt x="2595306" y="990600"/>
                </a:cubicBezTo>
                <a:cubicBezTo>
                  <a:pt x="2370953" y="1044100"/>
                  <a:pt x="2312476" y="930580"/>
                  <a:pt x="2049927" y="990600"/>
                </a:cubicBezTo>
                <a:cubicBezTo>
                  <a:pt x="1787378" y="1050620"/>
                  <a:pt x="1642656" y="942503"/>
                  <a:pt x="1457124" y="990600"/>
                </a:cubicBezTo>
                <a:cubicBezTo>
                  <a:pt x="1271592" y="1038697"/>
                  <a:pt x="1064105" y="925571"/>
                  <a:pt x="840609" y="990600"/>
                </a:cubicBezTo>
                <a:cubicBezTo>
                  <a:pt x="617113" y="1055629"/>
                  <a:pt x="480008" y="970833"/>
                  <a:pt x="224094" y="990600"/>
                </a:cubicBezTo>
                <a:cubicBezTo>
                  <a:pt x="100884" y="999440"/>
                  <a:pt x="8679" y="888795"/>
                  <a:pt x="0" y="766506"/>
                </a:cubicBezTo>
                <a:cubicBezTo>
                  <a:pt x="-31362" y="652802"/>
                  <a:pt x="56632" y="375985"/>
                  <a:pt x="0" y="224094"/>
                </a:cubicBezTo>
                <a:close/>
              </a:path>
            </a:pathLst>
          </a:custGeom>
          <a:solidFill>
            <a:schemeClr val="bg2">
              <a:lumMod val="75000"/>
            </a:schemeClr>
          </a:solidFill>
          <a:ln>
            <a:extLst>
              <a:ext uri="{C807C97D-BFC1-408E-A445-0C87EB9F89A2}">
                <ask:lineSketchStyleProps xmlns:ask="http://schemas.microsoft.com/office/drawing/2018/sketchyshapes" sd="2859338320">
                  <a:prstGeom prst="roundRect">
                    <a:avLst>
                      <a:gd name="adj" fmla="val 22622"/>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Focus</a:t>
            </a:r>
          </a:p>
          <a:p>
            <a:pPr algn="ctr"/>
            <a:r>
              <a:rPr lang="en-US" sz="2400" b="1" dirty="0">
                <a:solidFill>
                  <a:schemeClr val="tx1"/>
                </a:solidFill>
              </a:rPr>
              <a:t>Toward Self</a:t>
            </a:r>
          </a:p>
        </p:txBody>
      </p:sp>
      <p:sp>
        <p:nvSpPr>
          <p:cNvPr id="12" name="Rounded Rectangle 11"/>
          <p:cNvSpPr/>
          <p:nvPr/>
        </p:nvSpPr>
        <p:spPr>
          <a:xfrm>
            <a:off x="762000" y="3571760"/>
            <a:ext cx="2819400" cy="990600"/>
          </a:xfrm>
          <a:custGeom>
            <a:avLst/>
            <a:gdLst>
              <a:gd name="connsiteX0" fmla="*/ 0 w 2819400"/>
              <a:gd name="connsiteY0" fmla="*/ 224094 h 990600"/>
              <a:gd name="connsiteX1" fmla="*/ 224094 w 2819400"/>
              <a:gd name="connsiteY1" fmla="*/ 0 h 990600"/>
              <a:gd name="connsiteX2" fmla="*/ 816897 w 2819400"/>
              <a:gd name="connsiteY2" fmla="*/ 0 h 990600"/>
              <a:gd name="connsiteX3" fmla="*/ 1338564 w 2819400"/>
              <a:gd name="connsiteY3" fmla="*/ 0 h 990600"/>
              <a:gd name="connsiteX4" fmla="*/ 1955079 w 2819400"/>
              <a:gd name="connsiteY4" fmla="*/ 0 h 990600"/>
              <a:gd name="connsiteX5" fmla="*/ 2595306 w 2819400"/>
              <a:gd name="connsiteY5" fmla="*/ 0 h 990600"/>
              <a:gd name="connsiteX6" fmla="*/ 2819400 w 2819400"/>
              <a:gd name="connsiteY6" fmla="*/ 224094 h 990600"/>
              <a:gd name="connsiteX7" fmla="*/ 2819400 w 2819400"/>
              <a:gd name="connsiteY7" fmla="*/ 766506 h 990600"/>
              <a:gd name="connsiteX8" fmla="*/ 2595306 w 2819400"/>
              <a:gd name="connsiteY8" fmla="*/ 990600 h 990600"/>
              <a:gd name="connsiteX9" fmla="*/ 1955079 w 2819400"/>
              <a:gd name="connsiteY9" fmla="*/ 990600 h 990600"/>
              <a:gd name="connsiteX10" fmla="*/ 1433412 w 2819400"/>
              <a:gd name="connsiteY10" fmla="*/ 990600 h 990600"/>
              <a:gd name="connsiteX11" fmla="*/ 864321 w 2819400"/>
              <a:gd name="connsiteY11" fmla="*/ 990600 h 990600"/>
              <a:gd name="connsiteX12" fmla="*/ 224094 w 2819400"/>
              <a:gd name="connsiteY12" fmla="*/ 990600 h 990600"/>
              <a:gd name="connsiteX13" fmla="*/ 0 w 2819400"/>
              <a:gd name="connsiteY13" fmla="*/ 766506 h 990600"/>
              <a:gd name="connsiteX14" fmla="*/ 0 w 2819400"/>
              <a:gd name="connsiteY14" fmla="*/ 224094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19400" h="990600" fill="none" extrusionOk="0">
                <a:moveTo>
                  <a:pt x="0" y="224094"/>
                </a:moveTo>
                <a:cubicBezTo>
                  <a:pt x="-2466" y="70955"/>
                  <a:pt x="113439" y="-32379"/>
                  <a:pt x="224094" y="0"/>
                </a:cubicBezTo>
                <a:cubicBezTo>
                  <a:pt x="407966" y="-34890"/>
                  <a:pt x="557588" y="60709"/>
                  <a:pt x="816897" y="0"/>
                </a:cubicBezTo>
                <a:cubicBezTo>
                  <a:pt x="1076206" y="-60709"/>
                  <a:pt x="1171603" y="44514"/>
                  <a:pt x="1338564" y="0"/>
                </a:cubicBezTo>
                <a:cubicBezTo>
                  <a:pt x="1505525" y="-44514"/>
                  <a:pt x="1664439" y="61700"/>
                  <a:pt x="1955079" y="0"/>
                </a:cubicBezTo>
                <a:cubicBezTo>
                  <a:pt x="2245719" y="-61700"/>
                  <a:pt x="2435206" y="36195"/>
                  <a:pt x="2595306" y="0"/>
                </a:cubicBezTo>
                <a:cubicBezTo>
                  <a:pt x="2726495" y="22378"/>
                  <a:pt x="2812416" y="108626"/>
                  <a:pt x="2819400" y="224094"/>
                </a:cubicBezTo>
                <a:cubicBezTo>
                  <a:pt x="2835121" y="399936"/>
                  <a:pt x="2796869" y="580050"/>
                  <a:pt x="2819400" y="766506"/>
                </a:cubicBezTo>
                <a:cubicBezTo>
                  <a:pt x="2816169" y="875797"/>
                  <a:pt x="2718277" y="974787"/>
                  <a:pt x="2595306" y="990600"/>
                </a:cubicBezTo>
                <a:cubicBezTo>
                  <a:pt x="2362380" y="1003647"/>
                  <a:pt x="2139234" y="955620"/>
                  <a:pt x="1955079" y="990600"/>
                </a:cubicBezTo>
                <a:cubicBezTo>
                  <a:pt x="1770924" y="1025580"/>
                  <a:pt x="1544217" y="959940"/>
                  <a:pt x="1433412" y="990600"/>
                </a:cubicBezTo>
                <a:cubicBezTo>
                  <a:pt x="1322607" y="1021260"/>
                  <a:pt x="1072325" y="931457"/>
                  <a:pt x="864321" y="990600"/>
                </a:cubicBezTo>
                <a:cubicBezTo>
                  <a:pt x="656317" y="1049743"/>
                  <a:pt x="510773" y="958508"/>
                  <a:pt x="224094" y="990600"/>
                </a:cubicBezTo>
                <a:cubicBezTo>
                  <a:pt x="95440" y="980445"/>
                  <a:pt x="-8340" y="896777"/>
                  <a:pt x="0" y="766506"/>
                </a:cubicBezTo>
                <a:cubicBezTo>
                  <a:pt x="-3444" y="502031"/>
                  <a:pt x="23895" y="413774"/>
                  <a:pt x="0" y="224094"/>
                </a:cubicBezTo>
                <a:close/>
              </a:path>
              <a:path w="2819400" h="990600" stroke="0" extrusionOk="0">
                <a:moveTo>
                  <a:pt x="0" y="224094"/>
                </a:moveTo>
                <a:cubicBezTo>
                  <a:pt x="-9201" y="99026"/>
                  <a:pt x="106452" y="8137"/>
                  <a:pt x="224094" y="0"/>
                </a:cubicBezTo>
                <a:cubicBezTo>
                  <a:pt x="478441" y="-50981"/>
                  <a:pt x="542203" y="14502"/>
                  <a:pt x="816897" y="0"/>
                </a:cubicBezTo>
                <a:cubicBezTo>
                  <a:pt x="1091591" y="-14502"/>
                  <a:pt x="1180446" y="56491"/>
                  <a:pt x="1409700" y="0"/>
                </a:cubicBezTo>
                <a:cubicBezTo>
                  <a:pt x="1638954" y="-56491"/>
                  <a:pt x="1722016" y="5736"/>
                  <a:pt x="1955079" y="0"/>
                </a:cubicBezTo>
                <a:cubicBezTo>
                  <a:pt x="2188142" y="-5736"/>
                  <a:pt x="2319833" y="418"/>
                  <a:pt x="2595306" y="0"/>
                </a:cubicBezTo>
                <a:cubicBezTo>
                  <a:pt x="2722544" y="-10375"/>
                  <a:pt x="2818848" y="106858"/>
                  <a:pt x="2819400" y="224094"/>
                </a:cubicBezTo>
                <a:cubicBezTo>
                  <a:pt x="2883917" y="476541"/>
                  <a:pt x="2796992" y="652252"/>
                  <a:pt x="2819400" y="766506"/>
                </a:cubicBezTo>
                <a:cubicBezTo>
                  <a:pt x="2826210" y="918997"/>
                  <a:pt x="2717874" y="1014112"/>
                  <a:pt x="2595306" y="990600"/>
                </a:cubicBezTo>
                <a:cubicBezTo>
                  <a:pt x="2430828" y="1064532"/>
                  <a:pt x="2258279" y="987524"/>
                  <a:pt x="1955079" y="990600"/>
                </a:cubicBezTo>
                <a:cubicBezTo>
                  <a:pt x="1651879" y="993676"/>
                  <a:pt x="1591667" y="939568"/>
                  <a:pt x="1338564" y="990600"/>
                </a:cubicBezTo>
                <a:cubicBezTo>
                  <a:pt x="1085462" y="1041632"/>
                  <a:pt x="923031" y="979494"/>
                  <a:pt x="769473" y="990600"/>
                </a:cubicBezTo>
                <a:cubicBezTo>
                  <a:pt x="615915" y="1001706"/>
                  <a:pt x="428556" y="976635"/>
                  <a:pt x="224094" y="990600"/>
                </a:cubicBezTo>
                <a:cubicBezTo>
                  <a:pt x="93441" y="966301"/>
                  <a:pt x="-28632" y="871614"/>
                  <a:pt x="0" y="766506"/>
                </a:cubicBezTo>
                <a:cubicBezTo>
                  <a:pt x="-36352" y="599397"/>
                  <a:pt x="10926" y="404134"/>
                  <a:pt x="0" y="224094"/>
                </a:cubicBezTo>
                <a:close/>
              </a:path>
            </a:pathLst>
          </a:custGeom>
          <a:solidFill>
            <a:schemeClr val="bg2">
              <a:lumMod val="75000"/>
            </a:schemeClr>
          </a:solidFill>
          <a:ln>
            <a:extLst>
              <a:ext uri="{C807C97D-BFC1-408E-A445-0C87EB9F89A2}">
                <ask:lineSketchStyleProps xmlns:ask="http://schemas.microsoft.com/office/drawing/2018/sketchyshapes" sd="1335755452">
                  <a:prstGeom prst="roundRect">
                    <a:avLst>
                      <a:gd name="adj" fmla="val 22622"/>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Turn Attention</a:t>
            </a:r>
          </a:p>
          <a:p>
            <a:pPr algn="ctr"/>
            <a:r>
              <a:rPr lang="en-US" sz="2400" b="1" dirty="0">
                <a:solidFill>
                  <a:schemeClr val="tx1"/>
                </a:solidFill>
              </a:rPr>
              <a:t>Toward Fellowman</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0" y="0"/>
            <a:ext cx="9144000" cy="1219200"/>
          </a:xfrm>
          <a:prstGeom prst="bevel">
            <a:avLst/>
          </a:prstGeom>
          <a:solidFill>
            <a:schemeClr val="tx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2">
                    <a:lumMod val="90000"/>
                  </a:schemeClr>
                </a:solidFill>
                <a:latin typeface="+mj-lt"/>
              </a:rPr>
              <a:t>What is the “Fruit of the Spirit”?</a:t>
            </a:r>
          </a:p>
        </p:txBody>
      </p:sp>
      <p:sp>
        <p:nvSpPr>
          <p:cNvPr id="4" name="TextBox 3"/>
          <p:cNvSpPr txBox="1"/>
          <p:nvPr/>
        </p:nvSpPr>
        <p:spPr>
          <a:xfrm>
            <a:off x="1066800" y="1524000"/>
            <a:ext cx="7162800" cy="2246769"/>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Result – comes from following the revelation of the Holy Spirit </a:t>
            </a:r>
          </a:p>
          <a:p>
            <a:endParaRPr lang="en-US" sz="2800" b="1" dirty="0">
              <a:latin typeface="+mj-lt"/>
            </a:endParaRPr>
          </a:p>
          <a:p>
            <a:r>
              <a:rPr lang="en-US" sz="2800" b="1" dirty="0">
                <a:latin typeface="+mj-lt"/>
              </a:rPr>
              <a:t>                      Verses 16, 18, 25</a:t>
            </a:r>
          </a:p>
        </p:txBody>
      </p:sp>
      <p:sp>
        <p:nvSpPr>
          <p:cNvPr id="5" name="Rectangle 4"/>
          <p:cNvSpPr/>
          <p:nvPr/>
        </p:nvSpPr>
        <p:spPr>
          <a:xfrm>
            <a:off x="762000" y="3962400"/>
            <a:ext cx="7696200"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Times New Roman" pitchFamily="18" charset="0"/>
                <a:cs typeface="Times New Roman" pitchFamily="18" charset="0"/>
              </a:rPr>
              <a:t>“The </a:t>
            </a:r>
            <a:r>
              <a:rPr lang="en-US" sz="2400" b="1" dirty="0">
                <a:solidFill>
                  <a:schemeClr val="bg1"/>
                </a:solidFill>
                <a:latin typeface="Times New Roman" pitchFamily="18" charset="0"/>
                <a:cs typeface="Times New Roman" pitchFamily="18" charset="0"/>
              </a:rPr>
              <a:t>fruit of the Spirit</a:t>
            </a:r>
            <a:r>
              <a:rPr lang="en-US" sz="2400" dirty="0">
                <a:solidFill>
                  <a:schemeClr val="bg1"/>
                </a:solidFill>
                <a:latin typeface="Times New Roman" pitchFamily="18" charset="0"/>
                <a:cs typeface="Times New Roman" pitchFamily="18" charset="0"/>
              </a:rPr>
              <a:t> refers to those attitudes and dispositions that are developed as a result of following the guidance of the Holy Spirit as  revealed in the written word.”</a:t>
            </a:r>
          </a:p>
          <a:p>
            <a:pPr algn="ctr"/>
            <a:endParaRPr lang="en-US" sz="2400" dirty="0">
              <a:solidFill>
                <a:schemeClr val="bg1"/>
              </a:solidFill>
              <a:latin typeface="Times New Roman" pitchFamily="18" charset="0"/>
              <a:cs typeface="Times New Roman" pitchFamily="18" charset="0"/>
            </a:endParaRPr>
          </a:p>
          <a:p>
            <a:pPr algn="r"/>
            <a:r>
              <a:rPr lang="en-US" sz="2400" dirty="0">
                <a:solidFill>
                  <a:schemeClr val="bg1"/>
                </a:solidFill>
                <a:latin typeface="Times New Roman" pitchFamily="18" charset="0"/>
                <a:cs typeface="Times New Roman" pitchFamily="18" charset="0"/>
              </a:rPr>
              <a:t>M. Willis, p. 264-265</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evel 2"/>
          <p:cNvSpPr/>
          <p:nvPr/>
        </p:nvSpPr>
        <p:spPr>
          <a:xfrm>
            <a:off x="0" y="0"/>
            <a:ext cx="9144000" cy="1219200"/>
          </a:xfrm>
          <a:prstGeom prst="bevel">
            <a:avLst/>
          </a:prstGeom>
          <a:solidFill>
            <a:schemeClr val="tx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2">
                    <a:lumMod val="90000"/>
                  </a:schemeClr>
                </a:solidFill>
                <a:latin typeface="+mj-lt"/>
              </a:rPr>
              <a:t>What is the “Fruit of the Spirit”?</a:t>
            </a:r>
          </a:p>
        </p:txBody>
      </p:sp>
      <p:sp>
        <p:nvSpPr>
          <p:cNvPr id="4" name="TextBox 3"/>
          <p:cNvSpPr txBox="1"/>
          <p:nvPr/>
        </p:nvSpPr>
        <p:spPr>
          <a:xfrm>
            <a:off x="1066800" y="1524000"/>
            <a:ext cx="7162800" cy="3323987"/>
          </a:xfrm>
          <a:prstGeom prst="rect">
            <a:avLst/>
          </a:prstGeom>
          <a:solidFill>
            <a:srgbClr val="FFFFFF">
              <a:alpha val="69804"/>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514350" indent="-514350">
              <a:buFont typeface="+mj-lt"/>
              <a:buAutoNum type="arabicPeriod"/>
            </a:pPr>
            <a:endParaRPr lang="en-US" sz="2800" b="1" dirty="0">
              <a:latin typeface="+mj-lt"/>
            </a:endParaRPr>
          </a:p>
          <a:p>
            <a:pPr marL="514350" indent="-514350">
              <a:buFont typeface="+mj-lt"/>
              <a:buAutoNum type="arabicPeriod"/>
            </a:pPr>
            <a:r>
              <a:rPr lang="en-US" sz="2800" b="1" dirty="0">
                <a:latin typeface="+mj-lt"/>
              </a:rPr>
              <a:t>Result – comes from following the revelation of the Holy Spirit</a:t>
            </a:r>
          </a:p>
          <a:p>
            <a:pPr marL="514350" indent="-514350"/>
            <a:endParaRPr lang="en-US" sz="1400" b="1" dirty="0">
              <a:latin typeface="+mj-lt"/>
            </a:endParaRPr>
          </a:p>
          <a:p>
            <a:pPr marL="514350" indent="-514350">
              <a:buFont typeface="+mj-lt"/>
              <a:buAutoNum type="arabicPeriod" startAt="2"/>
            </a:pPr>
            <a:r>
              <a:rPr lang="en-US" sz="2800" b="1" dirty="0">
                <a:latin typeface="+mj-lt"/>
              </a:rPr>
              <a:t>“Fruit” = Singular (not Fruits)</a:t>
            </a:r>
          </a:p>
          <a:p>
            <a:pPr marL="971550" lvl="1" indent="-514350">
              <a:buFont typeface="+mj-lt"/>
              <a:buAutoNum type="alphaLcPeriod"/>
            </a:pPr>
            <a:r>
              <a:rPr lang="en-US" sz="2400" b="1" i="1" dirty="0">
                <a:latin typeface="+mj-lt"/>
              </a:rPr>
              <a:t>One fruit – with 9 characteristics</a:t>
            </a:r>
          </a:p>
          <a:p>
            <a:pPr marL="971550" lvl="1" indent="-514350">
              <a:buFont typeface="+mj-lt"/>
              <a:buAutoNum type="alphaLcPeriod"/>
            </a:pPr>
            <a:r>
              <a:rPr lang="en-US" sz="2400" b="1" i="1" dirty="0">
                <a:latin typeface="+mj-lt"/>
              </a:rPr>
              <a:t>Must develop all</a:t>
            </a:r>
          </a:p>
          <a:p>
            <a:pPr marL="514350" indent="-514350">
              <a:buFont typeface="+mj-lt"/>
              <a:buAutoNum type="arabicPeriod" startAt="2"/>
            </a:pPr>
            <a:endParaRPr lang="en-US" sz="2800" b="1" dirty="0">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
        <p:nvSpPr>
          <p:cNvPr id="5" name="TextBox 4"/>
          <p:cNvSpPr txBox="1"/>
          <p:nvPr/>
        </p:nvSpPr>
        <p:spPr>
          <a:xfrm>
            <a:off x="685800" y="1752600"/>
            <a:ext cx="8077200" cy="3847207"/>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b="1" i="1" dirty="0"/>
              <a:t>Thayer</a:t>
            </a:r>
            <a:r>
              <a:rPr lang="en-US" sz="2400" i="1" dirty="0"/>
              <a:t>: “patience, endurance, constancy, steadfastness, perseverance , esp. as in bearing troubles and ills… patience, forbearance, long-suffering, slowness in avenging wrongs.”</a:t>
            </a:r>
          </a:p>
          <a:p>
            <a:pPr marL="971550" lvl="1" indent="-514350">
              <a:buFont typeface="+mj-lt"/>
              <a:buAutoNum type="arabicPeriod"/>
            </a:pPr>
            <a:r>
              <a:rPr lang="en-US" sz="2400" b="1" i="1" dirty="0"/>
              <a:t>Vine</a:t>
            </a:r>
            <a:r>
              <a:rPr lang="en-US" sz="2400" i="1" dirty="0"/>
              <a:t>:"forbearance, patience, longsuffering" (</a:t>
            </a:r>
            <a:r>
              <a:rPr lang="en-US" sz="2400" i="1" dirty="0" err="1"/>
              <a:t>makros</a:t>
            </a:r>
            <a:r>
              <a:rPr lang="en-US" sz="2400" i="1" dirty="0"/>
              <a:t>, ‘long,’ </a:t>
            </a:r>
            <a:r>
              <a:rPr lang="en-US" sz="2400" i="1" dirty="0" err="1"/>
              <a:t>thumos</a:t>
            </a:r>
            <a:r>
              <a:rPr lang="en-US" sz="2400" i="1" dirty="0"/>
              <a:t>, ‘temper’)….is that quality of self-restraint in the face of provocation which does not hastily retaliate or promptly punish; it is the opposite of anger, and is associated with mercy…”</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
        <p:nvSpPr>
          <p:cNvPr id="5" name="TextBox 4"/>
          <p:cNvSpPr txBox="1"/>
          <p:nvPr/>
        </p:nvSpPr>
        <p:spPr>
          <a:xfrm>
            <a:off x="685800" y="1752600"/>
            <a:ext cx="8077200" cy="2739211"/>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b="1" i="1" dirty="0"/>
              <a:t>Thayer</a:t>
            </a:r>
            <a:r>
              <a:rPr lang="en-US" sz="2400" i="1" dirty="0"/>
              <a:t>:</a:t>
            </a:r>
          </a:p>
          <a:p>
            <a:pPr marL="971550" lvl="1" indent="-514350">
              <a:buFont typeface="+mj-lt"/>
              <a:buAutoNum type="arabicPeriod"/>
            </a:pPr>
            <a:r>
              <a:rPr lang="en-US" sz="2400" b="1" i="1" dirty="0"/>
              <a:t>Vine</a:t>
            </a:r>
            <a:r>
              <a:rPr lang="en-US" sz="2400" i="1" dirty="0"/>
              <a:t>:</a:t>
            </a:r>
          </a:p>
          <a:p>
            <a:pPr marL="971550" lvl="1" indent="-514350">
              <a:buFont typeface="+mj-lt"/>
              <a:buAutoNum type="arabicPeriod"/>
            </a:pPr>
            <a:r>
              <a:rPr lang="en-US" sz="2400" b="1" i="1" dirty="0"/>
              <a:t>Trench</a:t>
            </a:r>
            <a:r>
              <a:rPr lang="en-US" sz="2400" i="1" dirty="0"/>
              <a:t>: “a long holding out of the  mind, before it gives room to action or to passion.”</a:t>
            </a:r>
          </a:p>
          <a:p>
            <a:pPr marL="971550" lvl="1" indent="-514350">
              <a:buFont typeface="+mj-lt"/>
              <a:buAutoNum type="arabicPeriod"/>
            </a:pPr>
            <a:r>
              <a:rPr lang="en-US" sz="2400" b="1" i="1" dirty="0"/>
              <a:t>Barclay</a:t>
            </a:r>
            <a:r>
              <a:rPr lang="en-US" sz="2400" i="1" dirty="0"/>
              <a:t>: “We might well translate [it] ‘the power to see things through.’”</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500" y="1752600"/>
            <a:ext cx="7239000" cy="3046988"/>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dirty="0"/>
              <a:t>“</a:t>
            </a:r>
            <a:r>
              <a:rPr lang="en-US" sz="2800" i="1" dirty="0" err="1"/>
              <a:t>Makrothumia</a:t>
            </a:r>
            <a:r>
              <a:rPr lang="en-US" sz="2800" i="1" dirty="0"/>
              <a:t> </a:t>
            </a:r>
            <a:r>
              <a:rPr lang="en-US" sz="2800" dirty="0"/>
              <a:t>expresses a certain attitude both to people and events. It expresses the attitude to people which never loses patience with them, however unreasonable they may be, and which never loses hope for them, however unlovely and </a:t>
            </a:r>
            <a:r>
              <a:rPr lang="en-US" sz="2800" dirty="0" err="1"/>
              <a:t>unteachable</a:t>
            </a:r>
            <a:r>
              <a:rPr lang="en-US" sz="2800" dirty="0"/>
              <a:t> they may be.”</a:t>
            </a:r>
          </a:p>
          <a:p>
            <a:pPr algn="r"/>
            <a:r>
              <a:rPr lang="en-US" sz="2400" dirty="0"/>
              <a:t>William Barclay, </a:t>
            </a:r>
            <a:r>
              <a:rPr lang="en-US" sz="2400" i="1" dirty="0"/>
              <a:t>Flesh and Spirit, p. 91</a:t>
            </a:r>
            <a:endParaRPr lang="en-US" sz="2400"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
        <p:nvSpPr>
          <p:cNvPr id="5" name="TextBox 4"/>
          <p:cNvSpPr txBox="1"/>
          <p:nvPr/>
        </p:nvSpPr>
        <p:spPr>
          <a:xfrm>
            <a:off x="685800" y="1752600"/>
            <a:ext cx="8077200" cy="3477875"/>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b="1" i="1" dirty="0"/>
              <a:t>Thayer</a:t>
            </a:r>
            <a:r>
              <a:rPr lang="en-US" sz="2400" i="1" dirty="0"/>
              <a:t>:</a:t>
            </a:r>
          </a:p>
          <a:p>
            <a:pPr marL="971550" lvl="1" indent="-514350">
              <a:buFont typeface="+mj-lt"/>
              <a:buAutoNum type="arabicPeriod"/>
            </a:pPr>
            <a:r>
              <a:rPr lang="en-US" sz="2400" b="1" i="1" dirty="0"/>
              <a:t>Vine</a:t>
            </a:r>
            <a:r>
              <a:rPr lang="en-US" sz="2400" i="1" dirty="0"/>
              <a:t>:</a:t>
            </a:r>
          </a:p>
          <a:p>
            <a:pPr marL="971550" lvl="1" indent="-514350">
              <a:buFont typeface="+mj-lt"/>
              <a:buAutoNum type="arabicPeriod"/>
            </a:pPr>
            <a:r>
              <a:rPr lang="en-US" sz="2400" b="1" i="1" dirty="0"/>
              <a:t>Trench</a:t>
            </a:r>
            <a:r>
              <a:rPr lang="en-US" sz="2400" i="1" dirty="0"/>
              <a:t>: “a long holding out of the  mind, before it gives room to action or to passion.”</a:t>
            </a:r>
          </a:p>
          <a:p>
            <a:pPr marL="971550" lvl="1" indent="-514350">
              <a:buFont typeface="+mj-lt"/>
              <a:buAutoNum type="arabicPeriod"/>
            </a:pPr>
            <a:r>
              <a:rPr lang="en-US" sz="2400" b="1" i="1" dirty="0"/>
              <a:t>Barclay</a:t>
            </a:r>
            <a:r>
              <a:rPr lang="en-US" sz="2400" i="1" dirty="0"/>
              <a:t>: “We might well translate [it] ‘the power to see things through.’”</a:t>
            </a:r>
          </a:p>
          <a:p>
            <a:pPr marL="971550" lvl="1" indent="-514350">
              <a:buFont typeface="+mj-lt"/>
              <a:buAutoNum type="arabicPeriod"/>
            </a:pPr>
            <a:r>
              <a:rPr lang="en-US" sz="2400" i="1" dirty="0"/>
              <a:t>Opposite of “Short-tempered” – “Long-Tempered”</a:t>
            </a:r>
          </a:p>
          <a:p>
            <a:pPr marL="971550" lvl="1" indent="-514350">
              <a:buFont typeface="+mj-lt"/>
              <a:buAutoNum type="arabicPeriod"/>
            </a:pPr>
            <a:r>
              <a:rPr lang="en-US" sz="2400" i="1" dirty="0"/>
              <a:t>God is Longsuffering (Rom. 2:4; 1 Pet. 3:20; 2 Pet. 3:15)</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1000"/>
                                        <p:tgtEl>
                                          <p:spTgt spid="5">
                                            <p:txEl>
                                              <p:pRg st="6" end="6"/>
                                            </p:txEl>
                                          </p:spTgt>
                                        </p:tgtEl>
                                      </p:cBhvr>
                                    </p:animEffect>
                                    <p:anim calcmode="lin" valueType="num">
                                      <p:cBhvr>
                                        <p:cTn id="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
        <p:nvSpPr>
          <p:cNvPr id="5" name="TextBox 4"/>
          <p:cNvSpPr txBox="1"/>
          <p:nvPr/>
        </p:nvSpPr>
        <p:spPr>
          <a:xfrm>
            <a:off x="685800" y="1752600"/>
            <a:ext cx="8077200" cy="3539430"/>
          </a:xfrm>
          <a:prstGeom prst="rect">
            <a:avLst/>
          </a:prstGeom>
          <a:noFill/>
        </p:spPr>
        <p:txBody>
          <a:bodyPr wrap="square" rtlCol="0">
            <a:spAutoFit/>
          </a:bodyPr>
          <a:lstStyle/>
          <a:p>
            <a:pPr marL="514350" indent="-514350">
              <a:buAutoNum type="alphaUcPeriod"/>
            </a:pPr>
            <a:r>
              <a:rPr lang="en-US" sz="2800" u="sng" dirty="0"/>
              <a:t>What it Means</a:t>
            </a:r>
            <a:endParaRPr lang="en-US" sz="2800" dirty="0"/>
          </a:p>
          <a:p>
            <a:pPr marL="514350" indent="-514350">
              <a:buAutoNum type="alphaUcPeriod"/>
            </a:pPr>
            <a:r>
              <a:rPr lang="en-US" sz="2800" dirty="0"/>
              <a:t> </a:t>
            </a:r>
            <a:r>
              <a:rPr lang="en-US" sz="2800" u="sng" dirty="0"/>
              <a:t>How it Works in the Life of the Christian</a:t>
            </a:r>
          </a:p>
          <a:p>
            <a:pPr marL="971550" lvl="1" indent="-514350">
              <a:buFont typeface="+mj-lt"/>
              <a:buAutoNum type="arabicPeriod"/>
            </a:pPr>
            <a:r>
              <a:rPr lang="en-US" sz="2400" i="1" dirty="0"/>
              <a:t> Necessary for God to be longsuffering with us (Matt. 18:32-35)</a:t>
            </a:r>
          </a:p>
          <a:p>
            <a:pPr marL="971550" lvl="1" indent="-514350">
              <a:buFont typeface="+mj-lt"/>
              <a:buAutoNum type="arabicPeriod"/>
            </a:pPr>
            <a:r>
              <a:rPr lang="en-US" sz="2400" i="1" dirty="0"/>
              <a:t>Necessary for unity (Eph. 4:1-3; Prov. 15:18)</a:t>
            </a:r>
          </a:p>
          <a:p>
            <a:pPr marL="971550" lvl="1" indent="-514350">
              <a:buFont typeface="+mj-lt"/>
              <a:buAutoNum type="arabicPeriod"/>
            </a:pPr>
            <a:r>
              <a:rPr lang="en-US" sz="2400" i="1" dirty="0"/>
              <a:t>Basis for forgiveness (Prov. 19:11)</a:t>
            </a:r>
          </a:p>
          <a:p>
            <a:pPr marL="971550" lvl="1" indent="-514350">
              <a:buFont typeface="+mj-lt"/>
              <a:buAutoNum type="arabicPeriod"/>
            </a:pPr>
            <a:r>
              <a:rPr lang="en-US" sz="2400" i="1" dirty="0"/>
              <a:t>Basis for good relationship (Prov. 25:15)</a:t>
            </a:r>
          </a:p>
          <a:p>
            <a:pPr marL="971550" lvl="1" indent="-514350">
              <a:buFont typeface="+mj-lt"/>
              <a:buAutoNum type="arabicPeriod"/>
            </a:pPr>
            <a:r>
              <a:rPr lang="en-US" sz="2400" i="1" dirty="0"/>
              <a:t>Manifestation of wisdom (Prov. 14:29)</a:t>
            </a:r>
          </a:p>
          <a:p>
            <a:pPr marL="971550" lvl="1" indent="-514350">
              <a:buFont typeface="+mj-lt"/>
              <a:buAutoNum type="arabicPeriod"/>
            </a:pPr>
            <a:r>
              <a:rPr lang="en-US" sz="2400" i="1" dirty="0"/>
              <a:t>Manifestation of real power (Prov. 16:32)</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1000"/>
                                        <p:tgtEl>
                                          <p:spTgt spid="5">
                                            <p:txEl>
                                              <p:pRg st="6" end="6"/>
                                            </p:txEl>
                                          </p:spTgt>
                                        </p:tgtEl>
                                      </p:cBhvr>
                                    </p:animEffect>
                                    <p:anim calcmode="lin" valueType="num">
                                      <p:cBhvr>
                                        <p:cTn id="3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cagon 3"/>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
        <p:nvSpPr>
          <p:cNvPr id="5" name="TextBox 4"/>
          <p:cNvSpPr txBox="1"/>
          <p:nvPr/>
        </p:nvSpPr>
        <p:spPr>
          <a:xfrm>
            <a:off x="685800" y="1752600"/>
            <a:ext cx="8077200" cy="2492990"/>
          </a:xfrm>
          <a:prstGeom prst="rect">
            <a:avLst/>
          </a:prstGeom>
          <a:noFill/>
        </p:spPr>
        <p:txBody>
          <a:bodyPr wrap="square" rtlCol="0">
            <a:spAutoFit/>
          </a:bodyPr>
          <a:lstStyle/>
          <a:p>
            <a:pPr marL="514350" indent="-514350">
              <a:buAutoNum type="alphaUcPeriod"/>
            </a:pPr>
            <a:r>
              <a:rPr lang="en-US" sz="2800" u="sng" dirty="0"/>
              <a:t>What it Means</a:t>
            </a:r>
            <a:endParaRPr lang="en-US" sz="2800" dirty="0"/>
          </a:p>
          <a:p>
            <a:pPr marL="514350" indent="-514350">
              <a:buAutoNum type="alphaUcPeriod"/>
            </a:pPr>
            <a:r>
              <a:rPr lang="en-US" sz="2800" dirty="0"/>
              <a:t> </a:t>
            </a:r>
            <a:r>
              <a:rPr lang="en-US" sz="2800" u="sng" dirty="0"/>
              <a:t>How it Works in the Life of the Christian</a:t>
            </a:r>
            <a:endParaRPr lang="en-US" sz="2800" dirty="0"/>
          </a:p>
          <a:p>
            <a:pPr marL="514350" indent="-514350">
              <a:buAutoNum type="alphaUcPeriod"/>
            </a:pPr>
            <a:r>
              <a:rPr lang="en-US" sz="2800" dirty="0"/>
              <a:t> </a:t>
            </a:r>
            <a:r>
              <a:rPr lang="en-US" sz="2800" u="sng" dirty="0"/>
              <a:t>How to Develop it</a:t>
            </a:r>
          </a:p>
          <a:p>
            <a:pPr marL="971550" lvl="1" indent="-514350">
              <a:buFont typeface="+mj-lt"/>
              <a:buAutoNum type="arabicPeriod"/>
            </a:pPr>
            <a:r>
              <a:rPr lang="en-US" sz="2400" i="1" dirty="0"/>
              <a:t> Love – (1 Cor. 13:4-8) [love those do us wrong, irritate us]</a:t>
            </a:r>
          </a:p>
          <a:p>
            <a:pPr marL="971550" lvl="1" indent="-514350">
              <a:buFont typeface="+mj-lt"/>
              <a:buAutoNum type="arabicPeriod"/>
            </a:pPr>
            <a:r>
              <a:rPr lang="en-US" sz="2400" i="1" dirty="0"/>
              <a:t>Pray – (Col. 1:9-11)</a:t>
            </a:r>
          </a:p>
        </p:txBody>
      </p:sp>
      <p:sp>
        <p:nvSpPr>
          <p:cNvPr id="6" name="TextBox 5"/>
          <p:cNvSpPr txBox="1"/>
          <p:nvPr/>
        </p:nvSpPr>
        <p:spPr>
          <a:xfrm>
            <a:off x="990600" y="4724400"/>
            <a:ext cx="7391400" cy="1138773"/>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2400" dirty="0"/>
              <a:t>“It may well be that this is the hardest task of all for an age which has made a god of speed.”</a:t>
            </a:r>
          </a:p>
          <a:p>
            <a:pPr algn="r"/>
            <a:r>
              <a:rPr lang="en-US" sz="2000" dirty="0"/>
              <a:t>William Barclay, </a:t>
            </a:r>
            <a:r>
              <a:rPr lang="en-US" sz="2000" i="1" dirty="0"/>
              <a:t>Flesh and Spirit</a:t>
            </a:r>
            <a:r>
              <a:rPr lang="en-US" sz="2000" dirty="0"/>
              <a:t>, 96</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
        <p:nvSpPr>
          <p:cNvPr id="10" name="Decagon 9"/>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Kindness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Kindness</a:t>
            </a:r>
          </a:p>
        </p:txBody>
      </p:sp>
      <p:sp>
        <p:nvSpPr>
          <p:cNvPr id="3" name="TextBox 2"/>
          <p:cNvSpPr txBox="1"/>
          <p:nvPr/>
        </p:nvSpPr>
        <p:spPr>
          <a:xfrm>
            <a:off x="685800" y="1752600"/>
            <a:ext cx="8077200" cy="4955203"/>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b="1" i="1" dirty="0"/>
              <a:t>KJV</a:t>
            </a:r>
            <a:r>
              <a:rPr lang="en-US" sz="2400" i="1" dirty="0"/>
              <a:t>: Gentleness</a:t>
            </a:r>
          </a:p>
          <a:p>
            <a:pPr marL="971550" lvl="1" indent="-514350">
              <a:buFont typeface="+mj-lt"/>
              <a:buAutoNum type="arabicPeriod"/>
            </a:pPr>
            <a:r>
              <a:rPr lang="en-US" sz="2400" b="1" i="1" dirty="0"/>
              <a:t>Vincent</a:t>
            </a:r>
            <a:r>
              <a:rPr lang="en-US" sz="2400" i="1" dirty="0"/>
              <a:t>: “a kindness which is ‘useful or serviceable.’”</a:t>
            </a:r>
          </a:p>
          <a:p>
            <a:pPr marL="971550" lvl="1" indent="-514350">
              <a:buFont typeface="+mj-lt"/>
              <a:buAutoNum type="arabicPeriod"/>
            </a:pPr>
            <a:r>
              <a:rPr lang="en-US" sz="2400" b="1" i="1" dirty="0"/>
              <a:t>Vine</a:t>
            </a:r>
            <a:r>
              <a:rPr lang="en-US" sz="2400" i="1" dirty="0"/>
              <a:t>: “used of goodness of heart, kindness.”</a:t>
            </a:r>
          </a:p>
          <a:p>
            <a:pPr marL="971550" lvl="1" indent="-514350">
              <a:buFont typeface="+mj-lt"/>
              <a:buAutoNum type="arabicPeriod"/>
            </a:pPr>
            <a:r>
              <a:rPr lang="en-US" sz="2400" b="1" i="1" dirty="0"/>
              <a:t>Translated</a:t>
            </a:r>
            <a:r>
              <a:rPr lang="en-US" sz="2400" i="1" dirty="0"/>
              <a:t>: goodness, good, kindness, gentleness (KJV)</a:t>
            </a:r>
          </a:p>
          <a:p>
            <a:pPr marL="971550" lvl="1" indent="-514350">
              <a:buFont typeface="+mj-lt"/>
              <a:buAutoNum type="arabicPeriod"/>
            </a:pPr>
            <a:r>
              <a:rPr lang="en-US" sz="2400" b="1" i="1" dirty="0"/>
              <a:t>Plummer</a:t>
            </a:r>
            <a:r>
              <a:rPr lang="en-US" sz="2400" i="1" dirty="0"/>
              <a:t>: “the sympathetic kindliness or sweetness of temper which puts others at their ease, and shrinks from giving pain.”</a:t>
            </a:r>
          </a:p>
          <a:p>
            <a:pPr marL="971550" lvl="1" indent="-514350">
              <a:buFont typeface="+mj-lt"/>
              <a:buAutoNum type="arabicPeriod"/>
            </a:pPr>
            <a:r>
              <a:rPr lang="en-US" sz="2400" i="1" dirty="0"/>
              <a:t>Luke 5:39 – old wine is “better” – it is not sharp or biting in taste, but is mellow.</a:t>
            </a:r>
          </a:p>
          <a:p>
            <a:pPr marL="971550" lvl="1" indent="-514350">
              <a:buFont typeface="+mj-lt"/>
              <a:buAutoNum type="arabicPeriod"/>
            </a:pPr>
            <a:r>
              <a:rPr lang="en-US" sz="2400" i="1" dirty="0"/>
              <a:t>Matt. 11:30 – yoke is “easy” - not galling, not harsh</a:t>
            </a:r>
          </a:p>
          <a:p>
            <a:pPr marL="971550" lvl="1" indent="-514350">
              <a:buFont typeface="+mj-lt"/>
              <a:buAutoNum type="arabicPeriod"/>
            </a:pPr>
            <a:r>
              <a:rPr lang="en-US" sz="2400" i="1" dirty="0"/>
              <a:t>Kind – Gentle disposition  - not caustic – harsh.</a:t>
            </a:r>
          </a:p>
          <a:p>
            <a:pPr marL="971550" lvl="1" indent="-514350">
              <a:buFont typeface="+mj-lt"/>
              <a:buAutoNum type="arabicPeriod"/>
            </a:pPr>
            <a:r>
              <a:rPr lang="en-US" sz="2400" i="1" dirty="0"/>
              <a:t>God is kind &amp; good (Psa. 100:4-5; 145:9)</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Kindness</a:t>
            </a:r>
          </a:p>
        </p:txBody>
      </p:sp>
      <p:sp>
        <p:nvSpPr>
          <p:cNvPr id="3" name="TextBox 2"/>
          <p:cNvSpPr txBox="1"/>
          <p:nvPr/>
        </p:nvSpPr>
        <p:spPr>
          <a:xfrm>
            <a:off x="685800" y="1752600"/>
            <a:ext cx="8077200" cy="2492990"/>
          </a:xfrm>
          <a:prstGeom prst="rect">
            <a:avLst/>
          </a:prstGeom>
          <a:noFill/>
        </p:spPr>
        <p:txBody>
          <a:bodyPr wrap="square" rtlCol="0">
            <a:spAutoFit/>
          </a:bodyPr>
          <a:lstStyle/>
          <a:p>
            <a:pPr marL="514350" indent="-514350">
              <a:lnSpc>
                <a:spcPct val="150000"/>
              </a:lnSpc>
              <a:buAutoNum type="alphaUcPeriod"/>
            </a:pPr>
            <a:r>
              <a:rPr lang="en-US" sz="2800" u="sng" dirty="0"/>
              <a:t>What it Means</a:t>
            </a:r>
          </a:p>
          <a:p>
            <a:pPr marL="514350" indent="-514350">
              <a:lnSpc>
                <a:spcPct val="150000"/>
              </a:lnSpc>
              <a:buAutoNum type="alphaUcPeriod"/>
            </a:pPr>
            <a:r>
              <a:rPr lang="en-US" sz="2800" u="sng" dirty="0"/>
              <a:t> How it works in the Life of the Christian</a:t>
            </a:r>
            <a:endParaRPr lang="en-US" sz="2400" dirty="0"/>
          </a:p>
          <a:p>
            <a:pPr marL="971550" lvl="1" indent="-514350">
              <a:lnSpc>
                <a:spcPct val="150000"/>
              </a:lnSpc>
              <a:buFont typeface="+mj-lt"/>
              <a:buAutoNum type="arabicPeriod"/>
            </a:pPr>
            <a:r>
              <a:rPr lang="en-US" sz="2400" i="1" dirty="0"/>
              <a:t>Characteristic of life (Col. 3:12 – garment wear)</a:t>
            </a:r>
          </a:p>
          <a:p>
            <a:pPr marL="971550" lvl="1" indent="-514350">
              <a:lnSpc>
                <a:spcPct val="150000"/>
              </a:lnSpc>
              <a:buFont typeface="+mj-lt"/>
              <a:buAutoNum type="arabicPeriod"/>
            </a:pPr>
            <a:r>
              <a:rPr lang="en-US" sz="2400" i="1" dirty="0"/>
              <a:t>How deal with others (Eph. 4:31-32)</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133600"/>
            <a:ext cx="7924800" cy="2123658"/>
          </a:xfrm>
          <a:prstGeom prst="rect">
            <a:avLst/>
          </a:prstGeom>
          <a:solidFill>
            <a:schemeClr val="bg1"/>
          </a:solidFill>
          <a:ln>
            <a:solidFill>
              <a:schemeClr val="bg2">
                <a:lumMod val="50000"/>
              </a:schemeClr>
            </a:solidFill>
          </a:ln>
        </p:spPr>
        <p:txBody>
          <a:bodyPr wrap="square" rtlCol="0">
            <a:spAutoFit/>
          </a:bodyPr>
          <a:lstStyle/>
          <a:p>
            <a:r>
              <a:rPr lang="en-US" sz="2800" dirty="0"/>
              <a:t>“The harshness and roughness and bitterness are banished by Christian kindness and the mellow graciousness of Christian love remains.”</a:t>
            </a:r>
          </a:p>
          <a:p>
            <a:endParaRPr lang="en-US" sz="2800" dirty="0"/>
          </a:p>
          <a:p>
            <a:pPr algn="r"/>
            <a:r>
              <a:rPr lang="en-US" sz="2000" dirty="0"/>
              <a:t>William Barclay, </a:t>
            </a:r>
            <a:r>
              <a:rPr lang="en-US" sz="2000" i="1" dirty="0"/>
              <a:t>Flesh and Spirit</a:t>
            </a:r>
            <a:r>
              <a:rPr lang="en-US" sz="2000" dirty="0"/>
              <a:t>, 101</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Kindness</a:t>
            </a:r>
          </a:p>
        </p:txBody>
      </p:sp>
      <p:sp>
        <p:nvSpPr>
          <p:cNvPr id="3" name="TextBox 2"/>
          <p:cNvSpPr txBox="1"/>
          <p:nvPr/>
        </p:nvSpPr>
        <p:spPr>
          <a:xfrm>
            <a:off x="685800" y="1752600"/>
            <a:ext cx="8077200" cy="2492990"/>
          </a:xfrm>
          <a:prstGeom prst="rect">
            <a:avLst/>
          </a:prstGeom>
          <a:noFill/>
        </p:spPr>
        <p:txBody>
          <a:bodyPr wrap="square" rtlCol="0">
            <a:spAutoFit/>
          </a:bodyPr>
          <a:lstStyle/>
          <a:p>
            <a:pPr marL="514350" indent="-514350">
              <a:lnSpc>
                <a:spcPct val="150000"/>
              </a:lnSpc>
              <a:buAutoNum type="alphaUcPeriod"/>
            </a:pPr>
            <a:r>
              <a:rPr lang="en-US" sz="2800" u="sng" dirty="0"/>
              <a:t>What it Means</a:t>
            </a:r>
          </a:p>
          <a:p>
            <a:pPr marL="514350" indent="-514350">
              <a:lnSpc>
                <a:spcPct val="150000"/>
              </a:lnSpc>
              <a:buAutoNum type="alphaUcPeriod"/>
            </a:pPr>
            <a:r>
              <a:rPr lang="en-US" sz="2800" u="sng" dirty="0"/>
              <a:t> How it works in the Life of- Christian</a:t>
            </a:r>
            <a:endParaRPr lang="en-US" sz="2400" dirty="0"/>
          </a:p>
          <a:p>
            <a:pPr marL="971550" lvl="1" indent="-514350">
              <a:lnSpc>
                <a:spcPct val="150000"/>
              </a:lnSpc>
              <a:buFont typeface="+mj-lt"/>
              <a:buAutoNum type="arabicPeriod"/>
            </a:pPr>
            <a:r>
              <a:rPr lang="en-US" sz="2400" i="1" dirty="0"/>
              <a:t>Characteristic of life (Col. 3:12 – garment wear)</a:t>
            </a:r>
          </a:p>
          <a:p>
            <a:pPr marL="971550" lvl="1" indent="-514350">
              <a:lnSpc>
                <a:spcPct val="150000"/>
              </a:lnSpc>
              <a:buFont typeface="+mj-lt"/>
              <a:buAutoNum type="arabicPeriod"/>
            </a:pPr>
            <a:r>
              <a:rPr lang="en-US" sz="2400" i="1" dirty="0"/>
              <a:t>How deal with others (Eph. 4:31-32)</a:t>
            </a:r>
          </a:p>
        </p:txBody>
      </p:sp>
      <p:sp>
        <p:nvSpPr>
          <p:cNvPr id="4" name="TextBox 3"/>
          <p:cNvSpPr txBox="1"/>
          <p:nvPr/>
        </p:nvSpPr>
        <p:spPr>
          <a:xfrm>
            <a:off x="381000" y="4419600"/>
            <a:ext cx="8305800" cy="1938992"/>
          </a:xfrm>
          <a:prstGeom prst="rect">
            <a:avLst/>
          </a:prstGeom>
          <a:solidFill>
            <a:schemeClr val="bg1"/>
          </a:solidFill>
          <a:ln>
            <a:noFill/>
          </a:ln>
          <a:effectLst>
            <a:glow rad="228600">
              <a:schemeClr val="accent6">
                <a:satMod val="175000"/>
                <a:alpha val="40000"/>
              </a:schemeClr>
            </a:glow>
            <a:outerShdw blurRad="225425" dist="50800" dir="5220000" algn="ctr">
              <a:srgbClr val="000000">
                <a:alpha val="33000"/>
              </a:srgbClr>
            </a:outerShdw>
          </a:effectLst>
        </p:spPr>
        <p:txBody>
          <a:bodyPr wrap="square" rtlCol="0">
            <a:spAutoFit/>
          </a:bodyPr>
          <a:lstStyle/>
          <a:p>
            <a:pPr>
              <a:buFont typeface="Arial" pitchFamily="34" charset="0"/>
              <a:buChar char="•"/>
            </a:pPr>
            <a:r>
              <a:rPr lang="en-US" sz="2400" dirty="0"/>
              <a:t> Do you make others feel at ease with you?</a:t>
            </a:r>
          </a:p>
          <a:p>
            <a:pPr>
              <a:buFont typeface="Arial" pitchFamily="34" charset="0"/>
              <a:buChar char="•"/>
            </a:pPr>
            <a:r>
              <a:rPr lang="en-US" sz="2400" dirty="0"/>
              <a:t> Do they know you will be kind?</a:t>
            </a:r>
          </a:p>
          <a:p>
            <a:pPr>
              <a:buFont typeface="Arial" pitchFamily="34" charset="0"/>
              <a:buChar char="•"/>
            </a:pPr>
            <a:r>
              <a:rPr lang="en-US" sz="2400" dirty="0"/>
              <a:t> Do they know you will be gentle?</a:t>
            </a:r>
          </a:p>
          <a:p>
            <a:pPr>
              <a:buFont typeface="Arial" pitchFamily="34" charset="0"/>
              <a:buChar char="•"/>
            </a:pPr>
            <a:r>
              <a:rPr lang="en-US" sz="2400" dirty="0"/>
              <a:t> Do they know you will be fair?</a:t>
            </a:r>
          </a:p>
          <a:p>
            <a:pPr>
              <a:buFont typeface="Arial" pitchFamily="34" charset="0"/>
              <a:buChar char="•"/>
            </a:pPr>
            <a:r>
              <a:rPr lang="en-US" sz="2400" dirty="0"/>
              <a:t> Do they know – even in disagreement / rebuke – kind &amp; caring?</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
        <p:nvSpPr>
          <p:cNvPr id="10" name="Decagon 9"/>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Kindness</a:t>
            </a:r>
          </a:p>
        </p:txBody>
      </p:sp>
      <p:sp>
        <p:nvSpPr>
          <p:cNvPr id="11" name="Decagon 10"/>
          <p:cNvSpPr/>
          <p:nvPr/>
        </p:nvSpPr>
        <p:spPr>
          <a:xfrm>
            <a:off x="1447800" y="51054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Goodness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Goodness</a:t>
            </a:r>
          </a:p>
        </p:txBody>
      </p:sp>
      <p:sp>
        <p:nvSpPr>
          <p:cNvPr id="3" name="TextBox 2"/>
          <p:cNvSpPr txBox="1"/>
          <p:nvPr/>
        </p:nvSpPr>
        <p:spPr>
          <a:xfrm>
            <a:off x="685800" y="1752600"/>
            <a:ext cx="8077200" cy="2000548"/>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i="1" dirty="0"/>
              <a:t>Difficult to define – because it is broad &amp; general</a:t>
            </a:r>
          </a:p>
          <a:p>
            <a:pPr marL="1428750" lvl="2" indent="-514350">
              <a:buFont typeface="+mj-lt"/>
              <a:buAutoNum type="alphaLcPeriod"/>
            </a:pPr>
            <a:r>
              <a:rPr lang="en-US" sz="2400" i="1" dirty="0"/>
              <a:t>“Good” usually determined by context</a:t>
            </a:r>
          </a:p>
          <a:p>
            <a:pPr marL="1428750" lvl="2" indent="-514350">
              <a:buFont typeface="+mj-lt"/>
              <a:buAutoNum type="alphaLcPeriod"/>
            </a:pPr>
            <a:r>
              <a:rPr lang="en-US" sz="2400" i="1" dirty="0"/>
              <a:t>Ex: “Good Dog”; “Good Man”; “Good truck”</a:t>
            </a:r>
          </a:p>
          <a:p>
            <a:pPr marL="1428750" lvl="2" indent="-514350">
              <a:buFont typeface="+mj-lt"/>
              <a:buAutoNum type="alphaLcPeriod"/>
            </a:pPr>
            <a:r>
              <a:rPr lang="en-US" sz="2400" i="1" dirty="0"/>
              <a:t>Question: “What way…?</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Goodness</a:t>
            </a:r>
          </a:p>
        </p:txBody>
      </p:sp>
      <p:sp>
        <p:nvSpPr>
          <p:cNvPr id="3" name="TextBox 2"/>
          <p:cNvSpPr txBox="1"/>
          <p:nvPr/>
        </p:nvSpPr>
        <p:spPr>
          <a:xfrm>
            <a:off x="685800" y="1752600"/>
            <a:ext cx="8077200" cy="3477875"/>
          </a:xfrm>
          <a:prstGeom prst="rect">
            <a:avLst/>
          </a:prstGeom>
          <a:noFill/>
        </p:spPr>
        <p:txBody>
          <a:bodyPr wrap="square" rtlCol="0">
            <a:spAutoFit/>
          </a:bodyPr>
          <a:lstStyle/>
          <a:p>
            <a:pPr marL="514350" indent="-514350">
              <a:buAutoNum type="alphaUcPeriod"/>
            </a:pPr>
            <a:r>
              <a:rPr lang="en-US" sz="2800" u="sng" dirty="0"/>
              <a:t>What it Means</a:t>
            </a:r>
            <a:endParaRPr lang="en-US" sz="2400" i="1" dirty="0"/>
          </a:p>
          <a:p>
            <a:pPr marL="971550" lvl="1" indent="-514350">
              <a:buFont typeface="+mj-lt"/>
              <a:buAutoNum type="arabicPeriod"/>
            </a:pPr>
            <a:r>
              <a:rPr lang="en-US" sz="2400" i="1" dirty="0"/>
              <a:t>Difficult to define – because it is broad &amp; general</a:t>
            </a:r>
          </a:p>
          <a:p>
            <a:pPr marL="971550" lvl="1" indent="-514350">
              <a:buFont typeface="+mj-lt"/>
              <a:buAutoNum type="arabicPeriod"/>
            </a:pPr>
            <a:r>
              <a:rPr lang="en-US" sz="2400" b="1" i="1" dirty="0"/>
              <a:t>Thayer</a:t>
            </a:r>
            <a:r>
              <a:rPr lang="en-US" sz="2400" i="1" dirty="0"/>
              <a:t>: “uprightness of heart and life”</a:t>
            </a:r>
          </a:p>
          <a:p>
            <a:pPr marL="971550" lvl="1" indent="-514350">
              <a:buFont typeface="+mj-lt"/>
              <a:buAutoNum type="arabicPeriod"/>
            </a:pPr>
            <a:r>
              <a:rPr lang="en-US" sz="2400" b="1" i="1" dirty="0"/>
              <a:t>Vine</a:t>
            </a:r>
            <a:r>
              <a:rPr lang="en-US" sz="2400" i="1" dirty="0"/>
              <a:t>: “describes that which, being ‘good’ in its character or constitution, is beneficial in its effect”</a:t>
            </a:r>
          </a:p>
          <a:p>
            <a:pPr marL="971550" lvl="1" indent="-514350">
              <a:buFont typeface="+mj-lt"/>
              <a:buAutoNum type="arabicPeriod"/>
            </a:pPr>
            <a:r>
              <a:rPr lang="en-US" sz="2400" b="1" i="1" dirty="0" err="1"/>
              <a:t>Wuest</a:t>
            </a:r>
            <a:r>
              <a:rPr lang="en-US" sz="2400" i="1" dirty="0"/>
              <a:t>: “The word refers to that quality in a man who is ruled by and aims at what is good, namely, the quality of moral worth”</a:t>
            </a:r>
          </a:p>
          <a:p>
            <a:pPr marL="971550" lvl="1" indent="-514350">
              <a:buFont typeface="+mj-lt"/>
              <a:buAutoNum type="arabicPeriod"/>
            </a:pPr>
            <a:r>
              <a:rPr lang="en-US" sz="2400" b="1" i="1" dirty="0"/>
              <a:t>Barclay</a:t>
            </a:r>
            <a:r>
              <a:rPr lang="en-US" sz="2400" i="1" dirty="0"/>
              <a:t>: contrast it to justice</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914400"/>
            <a:ext cx="3962400" cy="4585871"/>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2800" b="1" u="sng" dirty="0">
                <a:solidFill>
                  <a:schemeClr val="tx1"/>
                </a:solidFill>
                <a:latin typeface="+mj-lt"/>
              </a:rPr>
              <a:t>Justice</a:t>
            </a:r>
          </a:p>
          <a:p>
            <a:pPr algn="ctr"/>
            <a:endParaRPr lang="en-US" sz="2400" dirty="0">
              <a:solidFill>
                <a:schemeClr val="tx1"/>
              </a:solidFill>
            </a:endParaRPr>
          </a:p>
          <a:p>
            <a:pPr algn="ctr"/>
            <a:endParaRPr lang="en-US" sz="2400" dirty="0">
              <a:solidFill>
                <a:schemeClr val="tx1"/>
              </a:solidFill>
            </a:endParaRPr>
          </a:p>
          <a:p>
            <a:pPr algn="ctr"/>
            <a:r>
              <a:rPr lang="en-US" sz="2400" dirty="0">
                <a:solidFill>
                  <a:schemeClr val="tx1"/>
                </a:solidFill>
              </a:rPr>
              <a:t>“Justice, they say, is the quality which gives a man what is due him.”</a:t>
            </a:r>
          </a:p>
          <a:p>
            <a:pPr algn="ctr"/>
            <a:endParaRPr lang="en-US" sz="2400" dirty="0">
              <a:solidFill>
                <a:schemeClr val="tx1"/>
              </a:solidFill>
            </a:endParaRPr>
          </a:p>
          <a:p>
            <a:pPr algn="ctr"/>
            <a:endParaRPr lang="en-US" sz="2400" dirty="0">
              <a:solidFill>
                <a:schemeClr val="tx1"/>
              </a:solidFill>
            </a:endParaRPr>
          </a:p>
          <a:p>
            <a:pPr algn="ctr"/>
            <a:r>
              <a:rPr lang="en-US" sz="2400" dirty="0">
                <a:solidFill>
                  <a:schemeClr val="tx1"/>
                </a:solidFill>
              </a:rPr>
              <a:t>“The man who is just sticks to the letter of his bond…”</a:t>
            </a:r>
          </a:p>
          <a:p>
            <a:pPr algn="ctr"/>
            <a:endParaRPr lang="en-US" sz="2400" dirty="0">
              <a:solidFill>
                <a:schemeClr val="tx1"/>
              </a:solidFill>
            </a:endParaRPr>
          </a:p>
          <a:p>
            <a:pPr algn="ctr"/>
            <a:r>
              <a:rPr lang="en-US" sz="2400" i="1" dirty="0">
                <a:solidFill>
                  <a:schemeClr val="tx1"/>
                </a:solidFill>
              </a:rPr>
              <a:t>-Barclay</a:t>
            </a:r>
          </a:p>
        </p:txBody>
      </p:sp>
      <p:sp>
        <p:nvSpPr>
          <p:cNvPr id="3" name="TextBox 2"/>
          <p:cNvSpPr txBox="1"/>
          <p:nvPr/>
        </p:nvSpPr>
        <p:spPr>
          <a:xfrm>
            <a:off x="4800600" y="914400"/>
            <a:ext cx="3962400" cy="4585871"/>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2800" b="1" u="sng" dirty="0">
                <a:solidFill>
                  <a:schemeClr val="tx1"/>
                </a:solidFill>
                <a:latin typeface="+mj-lt"/>
              </a:rPr>
              <a:t>Goodness</a:t>
            </a:r>
          </a:p>
          <a:p>
            <a:pPr algn="ctr"/>
            <a:endParaRPr lang="en-US" sz="2400" dirty="0">
              <a:solidFill>
                <a:schemeClr val="tx1"/>
              </a:solidFill>
            </a:endParaRPr>
          </a:p>
          <a:p>
            <a:pPr algn="ctr"/>
            <a:r>
              <a:rPr lang="en-US" sz="2400" dirty="0">
                <a:solidFill>
                  <a:schemeClr val="tx1"/>
                </a:solidFill>
              </a:rPr>
              <a:t>“…goodness is the quality which is out to do far more than that, and which desires to give a man all that is to his benefit and help.”</a:t>
            </a:r>
          </a:p>
          <a:p>
            <a:pPr algn="ctr"/>
            <a:endParaRPr lang="en-US" sz="2400" dirty="0">
              <a:solidFill>
                <a:schemeClr val="tx1"/>
              </a:solidFill>
            </a:endParaRPr>
          </a:p>
          <a:p>
            <a:pPr algn="ctr"/>
            <a:r>
              <a:rPr lang="en-US" sz="2400" dirty="0">
                <a:solidFill>
                  <a:schemeClr val="tx1"/>
                </a:solidFill>
              </a:rPr>
              <a:t>“…the man who is good goes far beyond it”</a:t>
            </a:r>
          </a:p>
          <a:p>
            <a:pPr algn="ctr"/>
            <a:endParaRPr lang="en-US" sz="2400" dirty="0">
              <a:solidFill>
                <a:schemeClr val="tx1"/>
              </a:solidFill>
            </a:endParaRPr>
          </a:p>
          <a:p>
            <a:pPr algn="ctr"/>
            <a:r>
              <a:rPr lang="en-US" sz="2400" i="1" dirty="0">
                <a:solidFill>
                  <a:schemeClr val="tx1"/>
                </a:solidFill>
              </a:rPr>
              <a:t>-Barclay</a:t>
            </a:r>
          </a:p>
        </p:txBody>
      </p:sp>
      <p:sp>
        <p:nvSpPr>
          <p:cNvPr id="4" name="TextBox 3"/>
          <p:cNvSpPr txBox="1"/>
          <p:nvPr/>
        </p:nvSpPr>
        <p:spPr>
          <a:xfrm>
            <a:off x="2362200" y="4953000"/>
            <a:ext cx="4343400" cy="1077218"/>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rPr>
              <a:t>“Generosity”</a:t>
            </a:r>
          </a:p>
          <a:p>
            <a:pPr algn="ctr"/>
            <a:r>
              <a:rPr lang="en-US" sz="2800" i="1" dirty="0">
                <a:solidFill>
                  <a:schemeClr val="accent6">
                    <a:lumMod val="40000"/>
                    <a:lumOff val="60000"/>
                  </a:schemeClr>
                </a:solidFill>
                <a:effectLst>
                  <a:outerShdw blurRad="38100" dist="38100" dir="2700000" algn="tl">
                    <a:srgbClr val="000000">
                      <a:alpha val="43137"/>
                    </a:srgbClr>
                  </a:outerShdw>
                </a:effectLst>
              </a:rPr>
              <a:t>(cf. Mt. 20:15)</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Goodness</a:t>
            </a:r>
          </a:p>
        </p:txBody>
      </p:sp>
      <p:sp>
        <p:nvSpPr>
          <p:cNvPr id="3" name="TextBox 2"/>
          <p:cNvSpPr txBox="1"/>
          <p:nvPr/>
        </p:nvSpPr>
        <p:spPr>
          <a:xfrm>
            <a:off x="685800" y="1752600"/>
            <a:ext cx="8077200" cy="954107"/>
          </a:xfrm>
          <a:prstGeom prst="rect">
            <a:avLst/>
          </a:prstGeom>
          <a:noFill/>
        </p:spPr>
        <p:txBody>
          <a:bodyPr wrap="square" rtlCol="0">
            <a:spAutoFit/>
          </a:bodyPr>
          <a:lstStyle/>
          <a:p>
            <a:pPr marL="514350" indent="-514350">
              <a:buAutoNum type="alphaUcPeriod"/>
            </a:pPr>
            <a:r>
              <a:rPr lang="en-US" sz="2800" u="sng" dirty="0"/>
              <a:t>What it Means</a:t>
            </a:r>
          </a:p>
          <a:p>
            <a:pPr marL="514350" indent="-514350">
              <a:buAutoNum type="alphaUcPeriod"/>
            </a:pPr>
            <a:r>
              <a:rPr lang="en-US" sz="2800" u="sng" dirty="0"/>
              <a:t>The Difference in Kindness &amp; Goodness</a:t>
            </a:r>
            <a:endParaRPr lang="en-US" sz="2400" i="1" dirty="0"/>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990600"/>
            <a:ext cx="7696200" cy="5632311"/>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400" dirty="0"/>
              <a:t>“Trench, following Jerome, distinguishes between </a:t>
            </a:r>
            <a:r>
              <a:rPr lang="en-US" sz="2400" i="1" dirty="0" err="1"/>
              <a:t>chrestotes</a:t>
            </a:r>
            <a:r>
              <a:rPr lang="en-US" sz="2400" i="1" dirty="0"/>
              <a:t> </a:t>
            </a:r>
            <a:r>
              <a:rPr lang="en-US" sz="2400" dirty="0"/>
              <a:t>[kindness, </a:t>
            </a:r>
            <a:r>
              <a:rPr lang="en-US" sz="2400" dirty="0" err="1"/>
              <a:t>dvr</a:t>
            </a:r>
            <a:r>
              <a:rPr lang="en-US" sz="2400" dirty="0"/>
              <a:t>]</a:t>
            </a:r>
            <a:r>
              <a:rPr lang="en-US" sz="2400" i="1" dirty="0"/>
              <a:t> </a:t>
            </a:r>
            <a:r>
              <a:rPr lang="en-US" sz="2400" dirty="0"/>
              <a:t>and </a:t>
            </a:r>
            <a:r>
              <a:rPr lang="en-US" sz="2400" i="1" dirty="0" err="1"/>
              <a:t>agathosune</a:t>
            </a:r>
            <a:r>
              <a:rPr lang="en-US" sz="2400" i="1" dirty="0"/>
              <a:t> </a:t>
            </a:r>
            <a:r>
              <a:rPr lang="en-US" sz="2400" dirty="0"/>
              <a:t>[goodness, </a:t>
            </a:r>
            <a:r>
              <a:rPr lang="en-US" sz="2400" dirty="0" err="1"/>
              <a:t>dvr</a:t>
            </a:r>
            <a:r>
              <a:rPr lang="en-US" sz="2400" dirty="0"/>
              <a:t>] in that the former describes the kindlier aspects of ‘goodness,’ the latter includes also the sterner qualities by which doing  ‘good’ to others is not necessarily by gentle means. He illustrates the latter by the act of Christ in cleansing the temple, Matt 21:12,13, and in denouncing the scribes and Pharisees, 23:13,14,15,16,17,18,19,20,21,22,23,24,25,26,27,28,29; but </a:t>
            </a:r>
            <a:r>
              <a:rPr lang="en-US" sz="2400" i="1" dirty="0" err="1"/>
              <a:t>chrestotes</a:t>
            </a:r>
            <a:r>
              <a:rPr lang="en-US" sz="2400" i="1" dirty="0"/>
              <a:t> </a:t>
            </a:r>
            <a:r>
              <a:rPr lang="en-US" sz="2400" dirty="0"/>
              <a:t>[kindness, </a:t>
            </a:r>
            <a:r>
              <a:rPr lang="en-US" sz="2400" dirty="0" err="1"/>
              <a:t>dvr</a:t>
            </a:r>
            <a:r>
              <a:rPr lang="en-US" sz="2400" dirty="0"/>
              <a:t>]</a:t>
            </a:r>
            <a:r>
              <a:rPr lang="en-US" sz="2400" i="1" dirty="0"/>
              <a:t> </a:t>
            </a:r>
            <a:r>
              <a:rPr lang="en-US" sz="2400" dirty="0"/>
              <a:t>by His dealings with the penitent woman, Luke 7:37-50. Lightfoot regards </a:t>
            </a:r>
            <a:r>
              <a:rPr lang="en-US" sz="2400" i="1" dirty="0" err="1"/>
              <a:t>chrestotes</a:t>
            </a:r>
            <a:r>
              <a:rPr lang="en-US" sz="2400" dirty="0"/>
              <a:t> [kindness, </a:t>
            </a:r>
            <a:r>
              <a:rPr lang="en-US" sz="2400" dirty="0" err="1"/>
              <a:t>dvr</a:t>
            </a:r>
            <a:r>
              <a:rPr lang="en-US" sz="2400" dirty="0"/>
              <a:t>]</a:t>
            </a:r>
            <a:r>
              <a:rPr lang="en-US" sz="2400" i="1" dirty="0"/>
              <a:t> </a:t>
            </a:r>
            <a:r>
              <a:rPr lang="en-US" sz="2400" dirty="0"/>
              <a:t>as a kindly disposition towards others; </a:t>
            </a:r>
            <a:r>
              <a:rPr lang="en-US" sz="2400" i="1" dirty="0" err="1"/>
              <a:t>agathosune</a:t>
            </a:r>
            <a:r>
              <a:rPr lang="en-US" sz="2400" i="1" dirty="0"/>
              <a:t> </a:t>
            </a:r>
            <a:r>
              <a:rPr lang="en-US" sz="2400" dirty="0"/>
              <a:t>[goodness, </a:t>
            </a:r>
            <a:r>
              <a:rPr lang="en-US" sz="2400" dirty="0" err="1"/>
              <a:t>dvr</a:t>
            </a:r>
            <a:r>
              <a:rPr lang="en-US" sz="2400" dirty="0"/>
              <a:t>] as a kindly activity on their behalf.</a:t>
            </a:r>
          </a:p>
          <a:p>
            <a:pPr algn="r"/>
            <a:r>
              <a:rPr lang="en-US" sz="2400" i="1" dirty="0"/>
              <a:t>(Vine)</a:t>
            </a:r>
          </a:p>
        </p:txBody>
      </p:sp>
      <p:sp>
        <p:nvSpPr>
          <p:cNvPr id="3" name="Rectangle 2"/>
          <p:cNvSpPr/>
          <p:nvPr/>
        </p:nvSpPr>
        <p:spPr>
          <a:xfrm>
            <a:off x="990600" y="0"/>
            <a:ext cx="7070718" cy="923330"/>
          </a:xfrm>
          <a:prstGeom prst="rect">
            <a:avLst/>
          </a:prstGeom>
          <a:noFill/>
        </p:spPr>
        <p:txBody>
          <a:bodyPr wrap="none" lIns="91440" tIns="45720" rIns="91440" bIns="45720">
            <a:spAutoFit/>
          </a:bodyPr>
          <a:lstStyle/>
          <a:p>
            <a:pPr algn="ctr"/>
            <a:r>
              <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Kindness  -</a:t>
            </a:r>
            <a:r>
              <a:rPr lang="en-US" sz="5400"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vs</a:t>
            </a:r>
            <a:r>
              <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Goodness</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Goodness</a:t>
            </a:r>
          </a:p>
        </p:txBody>
      </p:sp>
      <p:sp>
        <p:nvSpPr>
          <p:cNvPr id="3" name="TextBox 2"/>
          <p:cNvSpPr txBox="1"/>
          <p:nvPr/>
        </p:nvSpPr>
        <p:spPr>
          <a:xfrm>
            <a:off x="685800" y="1752600"/>
            <a:ext cx="8077200" cy="4062651"/>
          </a:xfrm>
          <a:prstGeom prst="rect">
            <a:avLst/>
          </a:prstGeom>
          <a:noFill/>
        </p:spPr>
        <p:txBody>
          <a:bodyPr wrap="square" rtlCol="0">
            <a:spAutoFit/>
          </a:bodyPr>
          <a:lstStyle/>
          <a:p>
            <a:pPr marL="514350" indent="-514350">
              <a:lnSpc>
                <a:spcPct val="150000"/>
              </a:lnSpc>
              <a:buAutoNum type="alphaUcPeriod"/>
            </a:pPr>
            <a:r>
              <a:rPr lang="en-US" sz="2800" u="sng" dirty="0"/>
              <a:t>What it Means</a:t>
            </a:r>
          </a:p>
          <a:p>
            <a:pPr marL="514350" indent="-514350">
              <a:lnSpc>
                <a:spcPct val="150000"/>
              </a:lnSpc>
              <a:buAutoNum type="alphaUcPeriod"/>
            </a:pPr>
            <a:r>
              <a:rPr lang="en-US" sz="2800" u="sng" dirty="0"/>
              <a:t>The Difference in Kindness &amp; Goodness</a:t>
            </a:r>
          </a:p>
          <a:p>
            <a:pPr marL="514350" indent="-514350">
              <a:lnSpc>
                <a:spcPct val="150000"/>
              </a:lnSpc>
              <a:buAutoNum type="alphaUcPeriod"/>
            </a:pPr>
            <a:r>
              <a:rPr lang="en-US" sz="2800" u="sng" dirty="0"/>
              <a:t>How it Works in the Life of the Christian</a:t>
            </a:r>
            <a:endParaRPr lang="en-US" sz="2800" dirty="0"/>
          </a:p>
          <a:p>
            <a:pPr marL="971550" lvl="1" indent="-514350">
              <a:lnSpc>
                <a:spcPct val="150000"/>
              </a:lnSpc>
              <a:buFont typeface="+mj-lt"/>
              <a:buAutoNum type="arabicPeriod"/>
            </a:pPr>
            <a:r>
              <a:rPr lang="en-US" sz="2400" b="1" i="1" dirty="0">
                <a:solidFill>
                  <a:schemeClr val="tx2"/>
                </a:solidFill>
              </a:rPr>
              <a:t>Barnabas</a:t>
            </a:r>
            <a:r>
              <a:rPr lang="en-US" sz="2400" i="1" dirty="0"/>
              <a:t> (Acts 11:24)</a:t>
            </a:r>
          </a:p>
          <a:p>
            <a:pPr marL="1428750" lvl="2" indent="-514350">
              <a:buFont typeface="+mj-lt"/>
              <a:buAutoNum type="alphaLcPeriod"/>
            </a:pPr>
            <a:r>
              <a:rPr lang="en-US" sz="2400" i="1" dirty="0"/>
              <a:t>Delighted in progress of others (Acts 11:23)</a:t>
            </a:r>
          </a:p>
          <a:p>
            <a:pPr marL="1428750" lvl="2" indent="-514350">
              <a:buFont typeface="+mj-lt"/>
              <a:buAutoNum type="alphaLcPeriod"/>
            </a:pPr>
            <a:r>
              <a:rPr lang="en-US" sz="2400" i="1" dirty="0"/>
              <a:t> Encourager (Acts 11:23)</a:t>
            </a:r>
          </a:p>
          <a:p>
            <a:pPr marL="1428750" lvl="2" indent="-514350">
              <a:buFont typeface="+mj-lt"/>
              <a:buAutoNum type="alphaLcPeriod"/>
            </a:pPr>
            <a:r>
              <a:rPr lang="en-US" sz="2400" i="1" dirty="0"/>
              <a:t> Liberal with good words (Acts 4:36)</a:t>
            </a:r>
          </a:p>
          <a:p>
            <a:pPr marL="1428750" lvl="2" indent="-514350">
              <a:buFont typeface="+mj-lt"/>
              <a:buAutoNum type="alphaLcPeriod"/>
            </a:pPr>
            <a:r>
              <a:rPr lang="en-US" sz="2400" i="1" dirty="0"/>
              <a:t> Generous with possessions (Acts 4:32-37)</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Goodness</a:t>
            </a:r>
          </a:p>
        </p:txBody>
      </p:sp>
      <p:sp>
        <p:nvSpPr>
          <p:cNvPr id="3" name="TextBox 2"/>
          <p:cNvSpPr txBox="1"/>
          <p:nvPr/>
        </p:nvSpPr>
        <p:spPr>
          <a:xfrm>
            <a:off x="685800" y="1752600"/>
            <a:ext cx="8077200" cy="3877985"/>
          </a:xfrm>
          <a:prstGeom prst="rect">
            <a:avLst/>
          </a:prstGeom>
          <a:noFill/>
        </p:spPr>
        <p:txBody>
          <a:bodyPr wrap="square" rtlCol="0">
            <a:spAutoFit/>
          </a:bodyPr>
          <a:lstStyle/>
          <a:p>
            <a:pPr marL="514350" indent="-514350">
              <a:lnSpc>
                <a:spcPct val="150000"/>
              </a:lnSpc>
              <a:buAutoNum type="alphaUcPeriod"/>
            </a:pPr>
            <a:r>
              <a:rPr lang="en-US" sz="2800" u="sng" dirty="0"/>
              <a:t>What it Means</a:t>
            </a:r>
          </a:p>
          <a:p>
            <a:pPr marL="514350" indent="-514350">
              <a:lnSpc>
                <a:spcPct val="150000"/>
              </a:lnSpc>
              <a:buAutoNum type="alphaUcPeriod"/>
            </a:pPr>
            <a:r>
              <a:rPr lang="en-US" sz="2800" u="sng" dirty="0"/>
              <a:t>The Difference in Kindness &amp; Goodness</a:t>
            </a:r>
          </a:p>
          <a:p>
            <a:pPr marL="514350" indent="-514350">
              <a:lnSpc>
                <a:spcPct val="150000"/>
              </a:lnSpc>
              <a:buAutoNum type="alphaUcPeriod"/>
            </a:pPr>
            <a:r>
              <a:rPr lang="en-US" sz="2800" u="sng" dirty="0"/>
              <a:t>How it Works in the Life of – Christian</a:t>
            </a:r>
            <a:endParaRPr lang="en-US" sz="2800" dirty="0"/>
          </a:p>
          <a:p>
            <a:pPr marL="971550" lvl="1" indent="-514350">
              <a:lnSpc>
                <a:spcPct val="150000"/>
              </a:lnSpc>
              <a:buFont typeface="+mj-lt"/>
              <a:buAutoNum type="arabicPeriod"/>
            </a:pPr>
            <a:r>
              <a:rPr lang="en-US" sz="2400" b="1" i="1" dirty="0">
                <a:solidFill>
                  <a:schemeClr val="tx2"/>
                </a:solidFill>
              </a:rPr>
              <a:t>Barnabas</a:t>
            </a:r>
            <a:r>
              <a:rPr lang="en-US" sz="2400" i="1" dirty="0"/>
              <a:t> (Acts 11:24)</a:t>
            </a:r>
          </a:p>
          <a:p>
            <a:pPr marL="971550" lvl="1" indent="-514350">
              <a:lnSpc>
                <a:spcPct val="150000"/>
              </a:lnSpc>
              <a:buFont typeface="+mj-lt"/>
              <a:buAutoNum type="arabicPeriod"/>
            </a:pPr>
            <a:r>
              <a:rPr lang="en-US" sz="2400" b="1" i="1" dirty="0" err="1">
                <a:solidFill>
                  <a:schemeClr val="tx2"/>
                </a:solidFill>
              </a:rPr>
              <a:t>Dorcas</a:t>
            </a:r>
            <a:r>
              <a:rPr lang="en-US" sz="2400" i="1" dirty="0"/>
              <a:t> (Acts 9:36)</a:t>
            </a:r>
          </a:p>
          <a:p>
            <a:pPr marL="1428750" lvl="2" indent="-514350">
              <a:buFont typeface="+mj-lt"/>
              <a:buAutoNum type="alphaLcPeriod"/>
            </a:pPr>
            <a:r>
              <a:rPr lang="en-US" sz="2400" i="1" dirty="0"/>
              <a:t>Good works &amp; charitable deeds</a:t>
            </a:r>
          </a:p>
          <a:p>
            <a:pPr marL="1428750" lvl="2" indent="-514350">
              <a:buFont typeface="+mj-lt"/>
              <a:buAutoNum type="alphaLcPeriod"/>
            </a:pPr>
            <a:r>
              <a:rPr lang="en-US" sz="2400" i="1" dirty="0"/>
              <a:t>Made garments for others (v. 39)</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agon 1"/>
          <p:cNvSpPr/>
          <p:nvPr/>
        </p:nvSpPr>
        <p:spPr>
          <a:xfrm>
            <a:off x="1447800" y="3810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Goodness</a:t>
            </a:r>
          </a:p>
        </p:txBody>
      </p:sp>
      <p:sp>
        <p:nvSpPr>
          <p:cNvPr id="3" name="TextBox 2"/>
          <p:cNvSpPr txBox="1"/>
          <p:nvPr/>
        </p:nvSpPr>
        <p:spPr>
          <a:xfrm>
            <a:off x="685800" y="1752600"/>
            <a:ext cx="8077200" cy="3693319"/>
          </a:xfrm>
          <a:prstGeom prst="rect">
            <a:avLst/>
          </a:prstGeom>
          <a:noFill/>
        </p:spPr>
        <p:txBody>
          <a:bodyPr wrap="square" rtlCol="0">
            <a:spAutoFit/>
          </a:bodyPr>
          <a:lstStyle/>
          <a:p>
            <a:pPr marL="514350" indent="-514350">
              <a:lnSpc>
                <a:spcPct val="150000"/>
              </a:lnSpc>
              <a:buAutoNum type="alphaUcPeriod"/>
            </a:pPr>
            <a:r>
              <a:rPr lang="en-US" sz="2800" u="sng" dirty="0"/>
              <a:t>What it Means</a:t>
            </a:r>
          </a:p>
          <a:p>
            <a:pPr marL="514350" indent="-514350">
              <a:lnSpc>
                <a:spcPct val="150000"/>
              </a:lnSpc>
              <a:buAutoNum type="alphaUcPeriod"/>
            </a:pPr>
            <a:r>
              <a:rPr lang="en-US" sz="2800" u="sng" dirty="0"/>
              <a:t>The Difference in Kindness &amp; Goodness</a:t>
            </a:r>
          </a:p>
          <a:p>
            <a:pPr marL="514350" indent="-514350">
              <a:lnSpc>
                <a:spcPct val="150000"/>
              </a:lnSpc>
              <a:buAutoNum type="alphaUcPeriod"/>
            </a:pPr>
            <a:r>
              <a:rPr lang="en-US" sz="2800" u="sng" dirty="0"/>
              <a:t>How it Works in the Life of – Christian</a:t>
            </a:r>
            <a:endParaRPr lang="en-US" sz="2800" dirty="0"/>
          </a:p>
          <a:p>
            <a:pPr marL="971550" lvl="1" indent="-514350">
              <a:lnSpc>
                <a:spcPct val="150000"/>
              </a:lnSpc>
              <a:buFont typeface="+mj-lt"/>
              <a:buAutoNum type="arabicPeriod"/>
            </a:pPr>
            <a:r>
              <a:rPr lang="en-US" sz="2400" b="1" i="1" dirty="0">
                <a:solidFill>
                  <a:schemeClr val="tx2"/>
                </a:solidFill>
              </a:rPr>
              <a:t>Barnabas</a:t>
            </a:r>
            <a:r>
              <a:rPr lang="en-US" sz="2400" i="1" dirty="0"/>
              <a:t> (Acts 11:24)</a:t>
            </a:r>
          </a:p>
          <a:p>
            <a:pPr marL="971550" lvl="1" indent="-514350">
              <a:lnSpc>
                <a:spcPct val="150000"/>
              </a:lnSpc>
              <a:buFont typeface="+mj-lt"/>
              <a:buAutoNum type="arabicPeriod"/>
            </a:pPr>
            <a:r>
              <a:rPr lang="en-US" sz="2400" b="1" i="1" dirty="0" err="1">
                <a:solidFill>
                  <a:schemeClr val="tx2"/>
                </a:solidFill>
              </a:rPr>
              <a:t>Dorcas</a:t>
            </a:r>
            <a:r>
              <a:rPr lang="en-US" sz="2400" i="1" dirty="0"/>
              <a:t> (Acts 9:36)</a:t>
            </a:r>
          </a:p>
          <a:p>
            <a:pPr marL="971550" lvl="1" indent="-514350">
              <a:lnSpc>
                <a:spcPct val="150000"/>
              </a:lnSpc>
              <a:buFont typeface="+mj-lt"/>
              <a:buAutoNum type="arabicPeriod"/>
            </a:pPr>
            <a:r>
              <a:rPr lang="en-US" sz="2400" i="1" dirty="0"/>
              <a:t>Gal. 6:10 – do good unto all men</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 y="609600"/>
            <a:ext cx="7653057" cy="1107996"/>
          </a:xfrm>
          <a:prstGeom prst="rect">
            <a:avLst/>
          </a:prstGeom>
          <a:solidFill>
            <a:srgbClr val="FFFFFF">
              <a:alpha val="6588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Fruit of the Spirit</a:t>
            </a:r>
          </a:p>
        </p:txBody>
      </p:sp>
      <p:sp>
        <p:nvSpPr>
          <p:cNvPr id="9" name="Decagon 8"/>
          <p:cNvSpPr/>
          <p:nvPr/>
        </p:nvSpPr>
        <p:spPr>
          <a:xfrm>
            <a:off x="1447800" y="23622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 Longsuffering</a:t>
            </a:r>
          </a:p>
        </p:txBody>
      </p:sp>
      <p:sp>
        <p:nvSpPr>
          <p:cNvPr id="10" name="Decagon 9"/>
          <p:cNvSpPr/>
          <p:nvPr/>
        </p:nvSpPr>
        <p:spPr>
          <a:xfrm>
            <a:off x="1447800" y="37338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 Kindness</a:t>
            </a:r>
          </a:p>
        </p:txBody>
      </p:sp>
      <p:sp>
        <p:nvSpPr>
          <p:cNvPr id="11" name="Decagon 10"/>
          <p:cNvSpPr/>
          <p:nvPr/>
        </p:nvSpPr>
        <p:spPr>
          <a:xfrm>
            <a:off x="1447800" y="5105400"/>
            <a:ext cx="6248400" cy="1066800"/>
          </a:xfrm>
          <a:prstGeom prst="decagon">
            <a:avLst/>
          </a:prstGeom>
          <a:solidFill>
            <a:schemeClr val="accent2"/>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latin typeface="+mj-lt"/>
              </a:rPr>
              <a:t>III. Goodness</a:t>
            </a:r>
          </a:p>
        </p:txBody>
      </p:sp>
    </p:spTree>
  </p:cSld>
  <p:clrMapOvr>
    <a:masterClrMapping/>
  </p:clrMapOvr>
  <mc:AlternateContent xmlns:mc="http://schemas.openxmlformats.org/markup-compatibility/2006">
    <mc:Choice xmlns:p14="http://schemas.microsoft.com/office/powerpoint/2010/main" Requires="p14">
      <p:transition spd="slow" p14:dur="1750">
        <p:cover dir="rd"/>
      </p:transition>
    </mc:Choice>
    <mc:Fallback>
      <p:transition spd="slow">
        <p:cover dir="rd"/>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757</TotalTime>
  <Words>1472</Words>
  <Application>Microsoft Office PowerPoint</Application>
  <PresentationFormat>On-screen Show (4:3)</PresentationFormat>
  <Paragraphs>206</Paragraphs>
  <Slides>29</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29</vt:i4>
      </vt:variant>
    </vt:vector>
  </HeadingPairs>
  <TitlesOfParts>
    <vt:vector size="38" baseType="lpstr">
      <vt:lpstr>Calibri</vt:lpstr>
      <vt:lpstr>Times New Roman</vt:lpstr>
      <vt:lpstr>Arial</vt:lpstr>
      <vt:lpstr>Calibri Light</vt:lpstr>
      <vt:lpstr>Office Theme</vt:lpstr>
      <vt:lpstr>2_Office Theme</vt:lpstr>
      <vt:lpstr>3_Office Theme</vt:lpstr>
      <vt:lpstr>4_Office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Donnie V. Rader</dc:creator>
  <cp:lastModifiedBy>Donnie V. Rader</cp:lastModifiedBy>
  <cp:revision>76</cp:revision>
  <dcterms:created xsi:type="dcterms:W3CDTF">2008-01-25T15:52:28Z</dcterms:created>
  <dcterms:modified xsi:type="dcterms:W3CDTF">2019-11-03T21:43:23Z</dcterms:modified>
</cp:coreProperties>
</file>