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 id="2147483708" r:id="rId4"/>
    <p:sldMasterId id="2147483720" r:id="rId5"/>
  </p:sldMasterIdLst>
  <p:sldIdLst>
    <p:sldId id="258" r:id="rId6"/>
    <p:sldId id="265" r:id="rId7"/>
    <p:sldId id="268" r:id="rId8"/>
    <p:sldId id="271" r:id="rId9"/>
    <p:sldId id="272" r:id="rId10"/>
    <p:sldId id="273" r:id="rId11"/>
    <p:sldId id="274" r:id="rId12"/>
    <p:sldId id="275" r:id="rId13"/>
    <p:sldId id="256" r:id="rId14"/>
    <p:sldId id="262" r:id="rId15"/>
    <p:sldId id="280" r:id="rId16"/>
    <p:sldId id="281" r:id="rId17"/>
    <p:sldId id="283" r:id="rId18"/>
    <p:sldId id="282" r:id="rId19"/>
    <p:sldId id="284" r:id="rId20"/>
    <p:sldId id="285" r:id="rId21"/>
    <p:sldId id="286" r:id="rId22"/>
    <p:sldId id="287" r:id="rId23"/>
    <p:sldId id="288" r:id="rId24"/>
    <p:sldId id="259" r:id="rId25"/>
    <p:sldId id="263" r:id="rId26"/>
    <p:sldId id="289" r:id="rId27"/>
    <p:sldId id="290" r:id="rId28"/>
    <p:sldId id="291" r:id="rId29"/>
    <p:sldId id="292" r:id="rId30"/>
    <p:sldId id="293" r:id="rId31"/>
    <p:sldId id="260" r:id="rId32"/>
    <p:sldId id="264" r:id="rId33"/>
    <p:sldId id="294" r:id="rId34"/>
    <p:sldId id="295" r:id="rId35"/>
    <p:sldId id="296" r:id="rId36"/>
    <p:sldId id="297" r:id="rId37"/>
    <p:sldId id="261" r:id="rId38"/>
  </p:sldIdLst>
  <p:sldSz cx="9144000" cy="6858000" type="screen4x3"/>
  <p:notesSz cx="6858000" cy="9144000"/>
  <p:embeddedFontLst>
    <p:embeddedFont>
      <p:font typeface="Avante" panose="020B0500000000000000"/>
      <p:regular r:id="rId39"/>
      <p:bold r:id="rId40"/>
      <p:italic r:id="rId41"/>
      <p:boldItalic r:id="rId42"/>
    </p:embeddedFon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53735"/>
    <a:srgbClr val="EEE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564"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fntdata"/><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3.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0F4FC5A-5D43-469D-BA8D-592A15F008C6}" type="datetimeFigureOut">
              <a:rPr lang="en-US"/>
              <a:pPr>
                <a:defRPr/>
              </a:pPr>
              <a:t>10/27/2019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74E386D-87E6-4D49-8829-2D1419513CB0}" type="slidenum">
              <a:rPr lang="en-US"/>
              <a:pPr>
                <a:defRPr/>
              </a:pPr>
              <a:t>‹#›</a:t>
            </a:fld>
            <a:endParaRPr lang="en-US" dirty="0"/>
          </a:p>
        </p:txBody>
      </p:sp>
    </p:spTree>
    <p:extLst>
      <p:ext uri="{BB962C8B-B14F-4D97-AF65-F5344CB8AC3E}">
        <p14:creationId xmlns:p14="http://schemas.microsoft.com/office/powerpoint/2010/main" val="3364983909"/>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CEC876-80B2-471A-AE9B-B80DF281412C}" type="datetimeFigureOut">
              <a:rPr lang="en-US"/>
              <a:pPr>
                <a:defRPr/>
              </a:pPr>
              <a:t>10/27/2019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3940F7-F04E-46B2-91B2-BD21F2FA417A}" type="slidenum">
              <a:rPr lang="en-US"/>
              <a:pPr>
                <a:defRPr/>
              </a:pPr>
              <a:t>‹#›</a:t>
            </a:fld>
            <a:endParaRPr lang="en-US" dirty="0"/>
          </a:p>
        </p:txBody>
      </p:sp>
    </p:spTree>
    <p:extLst>
      <p:ext uri="{BB962C8B-B14F-4D97-AF65-F5344CB8AC3E}">
        <p14:creationId xmlns:p14="http://schemas.microsoft.com/office/powerpoint/2010/main" val="71167443"/>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0A8D1C-B0D9-40BA-B7EC-B9EFF85CF7AD}" type="datetimeFigureOut">
              <a:rPr lang="en-US"/>
              <a:pPr>
                <a:defRPr/>
              </a:pPr>
              <a:t>10/27/2019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D7A9D1-13CC-4D56-A425-1BA0837BD63F}" type="slidenum">
              <a:rPr lang="en-US"/>
              <a:pPr>
                <a:defRPr/>
              </a:pPr>
              <a:t>‹#›</a:t>
            </a:fld>
            <a:endParaRPr lang="en-US" dirty="0"/>
          </a:p>
        </p:txBody>
      </p:sp>
    </p:spTree>
    <p:extLst>
      <p:ext uri="{BB962C8B-B14F-4D97-AF65-F5344CB8AC3E}">
        <p14:creationId xmlns:p14="http://schemas.microsoft.com/office/powerpoint/2010/main" val="117499817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7229C39-B8E2-416B-8294-358A10AD89FB}" type="datetimeFigureOut">
              <a:rPr lang="en-US"/>
              <a:pPr>
                <a:defRPr/>
              </a:pPr>
              <a:t>10/27/2019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F480DB2-4E13-4734-9C24-47DC79ADD0CB}" type="slidenum">
              <a:rPr lang="en-US"/>
              <a:pPr>
                <a:defRPr/>
              </a:pPr>
              <a:t>‹#›</a:t>
            </a:fld>
            <a:endParaRPr lang="en-US" dirty="0"/>
          </a:p>
        </p:txBody>
      </p:sp>
    </p:spTree>
    <p:extLst>
      <p:ext uri="{BB962C8B-B14F-4D97-AF65-F5344CB8AC3E}">
        <p14:creationId xmlns:p14="http://schemas.microsoft.com/office/powerpoint/2010/main" val="197590565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983DD06-3BDE-4DFA-96C9-AE48F74035AF}" type="datetimeFigureOut">
              <a:rPr lang="en-US"/>
              <a:pPr>
                <a:defRPr/>
              </a:pPr>
              <a:t>10/27/2019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E50E728-C92F-46FE-95CC-F669B268D9F0}" type="slidenum">
              <a:rPr lang="en-US"/>
              <a:pPr>
                <a:defRPr/>
              </a:pPr>
              <a:t>‹#›</a:t>
            </a:fld>
            <a:endParaRPr lang="en-US" dirty="0"/>
          </a:p>
        </p:txBody>
      </p:sp>
    </p:spTree>
    <p:extLst>
      <p:ext uri="{BB962C8B-B14F-4D97-AF65-F5344CB8AC3E}">
        <p14:creationId xmlns:p14="http://schemas.microsoft.com/office/powerpoint/2010/main" val="2818038238"/>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08ADF40-EC34-4EB8-9A7B-59DCC3F23508}" type="datetimeFigureOut">
              <a:rPr lang="en-US"/>
              <a:pPr>
                <a:defRPr/>
              </a:pPr>
              <a:t>10/27/2019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47AD794-116A-46A2-A9FC-832497B210B3}" type="slidenum">
              <a:rPr lang="en-US"/>
              <a:pPr>
                <a:defRPr/>
              </a:pPr>
              <a:t>‹#›</a:t>
            </a:fld>
            <a:endParaRPr lang="en-US" dirty="0"/>
          </a:p>
        </p:txBody>
      </p:sp>
    </p:spTree>
    <p:extLst>
      <p:ext uri="{BB962C8B-B14F-4D97-AF65-F5344CB8AC3E}">
        <p14:creationId xmlns:p14="http://schemas.microsoft.com/office/powerpoint/2010/main" val="75040459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86CBF91-4D3A-4E6A-806F-391E9C550485}" type="datetimeFigureOut">
              <a:rPr lang="en-US"/>
              <a:pPr>
                <a:defRPr/>
              </a:pPr>
              <a:t>10/27/2019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0F32983-0A8F-40C4-8664-6401412E84EE}" type="slidenum">
              <a:rPr lang="en-US"/>
              <a:pPr>
                <a:defRPr/>
              </a:pPr>
              <a:t>‹#›</a:t>
            </a:fld>
            <a:endParaRPr lang="en-US" dirty="0"/>
          </a:p>
        </p:txBody>
      </p:sp>
    </p:spTree>
    <p:extLst>
      <p:ext uri="{BB962C8B-B14F-4D97-AF65-F5344CB8AC3E}">
        <p14:creationId xmlns:p14="http://schemas.microsoft.com/office/powerpoint/2010/main" val="429357693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42A3B4-FEB9-4CCB-8BEC-18D6BAB8CC00}" type="datetimeFigureOut">
              <a:rPr lang="en-US"/>
              <a:pPr>
                <a:defRPr/>
              </a:pPr>
              <a:t>10/27/2019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DC3EE87-D65B-46A8-98C4-7C8D0CECA826}" type="slidenum">
              <a:rPr lang="en-US"/>
              <a:pPr>
                <a:defRPr/>
              </a:pPr>
              <a:t>‹#›</a:t>
            </a:fld>
            <a:endParaRPr lang="en-US" dirty="0"/>
          </a:p>
        </p:txBody>
      </p:sp>
    </p:spTree>
    <p:extLst>
      <p:ext uri="{BB962C8B-B14F-4D97-AF65-F5344CB8AC3E}">
        <p14:creationId xmlns:p14="http://schemas.microsoft.com/office/powerpoint/2010/main" val="2945697602"/>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57AEA6-4D67-449C-876A-BF9923BAB370}" type="datetimeFigureOut">
              <a:rPr lang="en-US"/>
              <a:pPr>
                <a:defRPr/>
              </a:pPr>
              <a:t>10/27/2019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108E3C2-95F4-4660-8EBE-3E99E839BE5E}" type="slidenum">
              <a:rPr lang="en-US"/>
              <a:pPr>
                <a:defRPr/>
              </a:pPr>
              <a:t>‹#›</a:t>
            </a:fld>
            <a:endParaRPr lang="en-US" dirty="0"/>
          </a:p>
        </p:txBody>
      </p:sp>
    </p:spTree>
    <p:extLst>
      <p:ext uri="{BB962C8B-B14F-4D97-AF65-F5344CB8AC3E}">
        <p14:creationId xmlns:p14="http://schemas.microsoft.com/office/powerpoint/2010/main" val="145568308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6EF155-50EE-41AF-B822-ECD18D4D0982}" type="datetimeFigureOut">
              <a:rPr lang="en-US"/>
              <a:pPr>
                <a:defRPr/>
              </a:pPr>
              <a:t>10/27/2019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B9B674-211D-41BC-99D9-523EF738A33D}" type="slidenum">
              <a:rPr lang="en-US"/>
              <a:pPr>
                <a:defRPr/>
              </a:pPr>
              <a:t>‹#›</a:t>
            </a:fld>
            <a:endParaRPr lang="en-US" dirty="0"/>
          </a:p>
        </p:txBody>
      </p:sp>
    </p:spTree>
    <p:extLst>
      <p:ext uri="{BB962C8B-B14F-4D97-AF65-F5344CB8AC3E}">
        <p14:creationId xmlns:p14="http://schemas.microsoft.com/office/powerpoint/2010/main" val="272958255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705C2-23BA-43B6-A315-B73D9FAF4F9C}" type="datetimeFigureOut">
              <a:rPr lang="en-US"/>
              <a:pPr>
                <a:defRPr/>
              </a:pPr>
              <a:t>10/27/2019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96B326-E97D-4EA6-8C5F-535D008CF6CB}" type="slidenum">
              <a:rPr lang="en-US"/>
              <a:pPr>
                <a:defRPr/>
              </a:pPr>
              <a:t>‹#›</a:t>
            </a:fld>
            <a:endParaRPr lang="en-US" dirty="0"/>
          </a:p>
        </p:txBody>
      </p:sp>
    </p:spTree>
    <p:extLst>
      <p:ext uri="{BB962C8B-B14F-4D97-AF65-F5344CB8AC3E}">
        <p14:creationId xmlns:p14="http://schemas.microsoft.com/office/powerpoint/2010/main" val="92105586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94374373"/>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5832046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4293840865"/>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244853485"/>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10/27/2019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43072866"/>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10/27/2019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87948699"/>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10/27/2019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53540579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364399305"/>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10/27/2019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361926423"/>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42510247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10/27/2019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060889029"/>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10/27/2019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a:p>
        </p:txBody>
      </p:sp>
      <p:pic>
        <p:nvPicPr>
          <p:cNvPr id="7" name="Picture 2" descr="http://www.arkansaseatright.org/media/images/fruit%20basket.jpg"/>
          <p:cNvPicPr>
            <a:picLocks noChangeAspect="1" noChangeArrowheads="1"/>
          </p:cNvPicPr>
          <p:nvPr userDrawn="1"/>
        </p:nvPicPr>
        <p:blipFill>
          <a:blip r:embed="rId13"/>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10/27/2019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a:p>
        </p:txBody>
      </p:sp>
      <p:pic>
        <p:nvPicPr>
          <p:cNvPr id="7" name="Picture 2" descr="http://www.arkansaseatright.org/media/images/fruit%20basket.jpg"/>
          <p:cNvPicPr>
            <a:picLocks noChangeAspect="1" noChangeArrowheads="1"/>
          </p:cNvPicPr>
          <p:nvPr userDrawn="1"/>
        </p:nvPicPr>
        <p:blipFill>
          <a:blip r:embed="rId13">
            <a:lum bright="70000" contrast="-70000"/>
          </a:blip>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10/27/2019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a:p>
        </p:txBody>
      </p:sp>
      <p:pic>
        <p:nvPicPr>
          <p:cNvPr id="7" name="Picture 2" descr="http://www.arkansaseatright.org/media/images/fruit%20basket.jpg"/>
          <p:cNvPicPr>
            <a:picLocks noChangeAspect="1" noChangeArrowheads="1"/>
          </p:cNvPicPr>
          <p:nvPr userDrawn="1"/>
        </p:nvPicPr>
        <p:blipFill>
          <a:blip r:embed="rId13">
            <a:duotone>
              <a:prstClr val="black"/>
              <a:srgbClr val="D9C3A5">
                <a:tint val="50000"/>
                <a:satMod val="180000"/>
              </a:srgbClr>
            </a:duotone>
          </a:blip>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818C05A-1434-44EA-AC28-4112CAAF04E1}" type="datetimeFigureOut">
              <a:rPr lang="en-US"/>
              <a:pPr>
                <a:defRPr/>
              </a:pPr>
              <a:t>10/27/2019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22D4F40-4301-436E-979E-AF66EA187D7F}" type="slidenum">
              <a:rPr lang="en-US"/>
              <a:pPr>
                <a:defRPr/>
              </a:pPr>
              <a:t>‹#›</a:t>
            </a:fld>
            <a:endParaRPr lang="en-US" dirty="0"/>
          </a:p>
        </p:txBody>
      </p:sp>
      <p:grpSp>
        <p:nvGrpSpPr>
          <p:cNvPr id="3079" name="Group 10"/>
          <p:cNvGrpSpPr>
            <a:grpSpLocks/>
          </p:cNvGrpSpPr>
          <p:nvPr userDrawn="1"/>
        </p:nvGrpSpPr>
        <p:grpSpPr bwMode="auto">
          <a:xfrm rot="5400000">
            <a:off x="8191500" y="38100"/>
            <a:ext cx="609600" cy="1295400"/>
            <a:chOff x="228600" y="0"/>
            <a:chExt cx="609600" cy="6858000"/>
          </a:xfrm>
        </p:grpSpPr>
        <p:sp>
          <p:nvSpPr>
            <p:cNvPr id="12" name="Rectangle 11"/>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3" name="Rectangle 12"/>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4" name="Rectangle 13"/>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grpSp>
        <p:nvGrpSpPr>
          <p:cNvPr id="3080" name="Group 18"/>
          <p:cNvGrpSpPr>
            <a:grpSpLocks/>
          </p:cNvGrpSpPr>
          <p:nvPr userDrawn="1"/>
        </p:nvGrpSpPr>
        <p:grpSpPr bwMode="auto">
          <a:xfrm rot="5400000">
            <a:off x="342900" y="38100"/>
            <a:ext cx="609600" cy="1295400"/>
            <a:chOff x="228600" y="0"/>
            <a:chExt cx="609600" cy="6858000"/>
          </a:xfrm>
        </p:grpSpPr>
        <p:sp>
          <p:nvSpPr>
            <p:cNvPr id="20" name="Rectangle 19"/>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Rectangle 20"/>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2" name="Rectangle 21"/>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spTree>
    <p:extLst>
      <p:ext uri="{BB962C8B-B14F-4D97-AF65-F5344CB8AC3E}">
        <p14:creationId xmlns:p14="http://schemas.microsoft.com/office/powerpoint/2010/main" val="55358596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628650" y="365126"/>
            <a:ext cx="7886700" cy="6228714"/>
          </a:xfrm>
          <a:custGeom>
            <a:avLst/>
            <a:gdLst>
              <a:gd name="connsiteX0" fmla="*/ 0 w 7886700"/>
              <a:gd name="connsiteY0" fmla="*/ 184681 h 6228714"/>
              <a:gd name="connsiteX1" fmla="*/ 184681 w 7886700"/>
              <a:gd name="connsiteY1" fmla="*/ 0 h 6228714"/>
              <a:gd name="connsiteX2" fmla="*/ 642555 w 7886700"/>
              <a:gd name="connsiteY2" fmla="*/ 0 h 6228714"/>
              <a:gd name="connsiteX3" fmla="*/ 1476296 w 7886700"/>
              <a:gd name="connsiteY3" fmla="*/ 0 h 6228714"/>
              <a:gd name="connsiteX4" fmla="*/ 1934171 w 7886700"/>
              <a:gd name="connsiteY4" fmla="*/ 0 h 6228714"/>
              <a:gd name="connsiteX5" fmla="*/ 2692738 w 7886700"/>
              <a:gd name="connsiteY5" fmla="*/ 0 h 6228714"/>
              <a:gd name="connsiteX6" fmla="*/ 3300959 w 7886700"/>
              <a:gd name="connsiteY6" fmla="*/ 0 h 6228714"/>
              <a:gd name="connsiteX7" fmla="*/ 3758834 w 7886700"/>
              <a:gd name="connsiteY7" fmla="*/ 0 h 6228714"/>
              <a:gd name="connsiteX8" fmla="*/ 4592575 w 7886700"/>
              <a:gd name="connsiteY8" fmla="*/ 0 h 6228714"/>
              <a:gd name="connsiteX9" fmla="*/ 5050449 w 7886700"/>
              <a:gd name="connsiteY9" fmla="*/ 0 h 6228714"/>
              <a:gd name="connsiteX10" fmla="*/ 5733843 w 7886700"/>
              <a:gd name="connsiteY10" fmla="*/ 0 h 6228714"/>
              <a:gd name="connsiteX11" fmla="*/ 6492411 w 7886700"/>
              <a:gd name="connsiteY11" fmla="*/ 0 h 6228714"/>
              <a:gd name="connsiteX12" fmla="*/ 7702019 w 7886700"/>
              <a:gd name="connsiteY12" fmla="*/ 0 h 6228714"/>
              <a:gd name="connsiteX13" fmla="*/ 7886700 w 7886700"/>
              <a:gd name="connsiteY13" fmla="*/ 184681 h 6228714"/>
              <a:gd name="connsiteX14" fmla="*/ 7886700 w 7886700"/>
              <a:gd name="connsiteY14" fmla="*/ 718533 h 6228714"/>
              <a:gd name="connsiteX15" fmla="*/ 7886700 w 7886700"/>
              <a:gd name="connsiteY15" fmla="*/ 1428166 h 6228714"/>
              <a:gd name="connsiteX16" fmla="*/ 7886700 w 7886700"/>
              <a:gd name="connsiteY16" fmla="*/ 1903424 h 6228714"/>
              <a:gd name="connsiteX17" fmla="*/ 7886700 w 7886700"/>
              <a:gd name="connsiteY17" fmla="*/ 2671650 h 6228714"/>
              <a:gd name="connsiteX18" fmla="*/ 7886700 w 7886700"/>
              <a:gd name="connsiteY18" fmla="*/ 3381283 h 6228714"/>
              <a:gd name="connsiteX19" fmla="*/ 7886700 w 7886700"/>
              <a:gd name="connsiteY19" fmla="*/ 4149509 h 6228714"/>
              <a:gd name="connsiteX20" fmla="*/ 7886700 w 7886700"/>
              <a:gd name="connsiteY20" fmla="*/ 4624768 h 6228714"/>
              <a:gd name="connsiteX21" fmla="*/ 7886700 w 7886700"/>
              <a:gd name="connsiteY21" fmla="*/ 5217213 h 6228714"/>
              <a:gd name="connsiteX22" fmla="*/ 7886700 w 7886700"/>
              <a:gd name="connsiteY22" fmla="*/ 6044033 h 6228714"/>
              <a:gd name="connsiteX23" fmla="*/ 7702019 w 7886700"/>
              <a:gd name="connsiteY23" fmla="*/ 6228714 h 6228714"/>
              <a:gd name="connsiteX24" fmla="*/ 7093798 w 7886700"/>
              <a:gd name="connsiteY24" fmla="*/ 6228714 h 6228714"/>
              <a:gd name="connsiteX25" fmla="*/ 6485577 w 7886700"/>
              <a:gd name="connsiteY25" fmla="*/ 6228714 h 6228714"/>
              <a:gd name="connsiteX26" fmla="*/ 6027703 w 7886700"/>
              <a:gd name="connsiteY26" fmla="*/ 6228714 h 6228714"/>
              <a:gd name="connsiteX27" fmla="*/ 5193962 w 7886700"/>
              <a:gd name="connsiteY27" fmla="*/ 6228714 h 6228714"/>
              <a:gd name="connsiteX28" fmla="*/ 4435394 w 7886700"/>
              <a:gd name="connsiteY28" fmla="*/ 6228714 h 6228714"/>
              <a:gd name="connsiteX29" fmla="*/ 3902346 w 7886700"/>
              <a:gd name="connsiteY29" fmla="*/ 6228714 h 6228714"/>
              <a:gd name="connsiteX30" fmla="*/ 3369299 w 7886700"/>
              <a:gd name="connsiteY30" fmla="*/ 6228714 h 6228714"/>
              <a:gd name="connsiteX31" fmla="*/ 2535558 w 7886700"/>
              <a:gd name="connsiteY31" fmla="*/ 6228714 h 6228714"/>
              <a:gd name="connsiteX32" fmla="*/ 1776990 w 7886700"/>
              <a:gd name="connsiteY32" fmla="*/ 6228714 h 6228714"/>
              <a:gd name="connsiteX33" fmla="*/ 1319116 w 7886700"/>
              <a:gd name="connsiteY33" fmla="*/ 6228714 h 6228714"/>
              <a:gd name="connsiteX34" fmla="*/ 184681 w 7886700"/>
              <a:gd name="connsiteY34" fmla="*/ 6228714 h 6228714"/>
              <a:gd name="connsiteX35" fmla="*/ 0 w 7886700"/>
              <a:gd name="connsiteY35" fmla="*/ 6044033 h 6228714"/>
              <a:gd name="connsiteX36" fmla="*/ 0 w 7886700"/>
              <a:gd name="connsiteY36" fmla="*/ 5275807 h 6228714"/>
              <a:gd name="connsiteX37" fmla="*/ 0 w 7886700"/>
              <a:gd name="connsiteY37" fmla="*/ 4741955 h 6228714"/>
              <a:gd name="connsiteX38" fmla="*/ 0 w 7886700"/>
              <a:gd name="connsiteY38" fmla="*/ 4032322 h 6228714"/>
              <a:gd name="connsiteX39" fmla="*/ 0 w 7886700"/>
              <a:gd name="connsiteY39" fmla="*/ 3381283 h 6228714"/>
              <a:gd name="connsiteX40" fmla="*/ 0 w 7886700"/>
              <a:gd name="connsiteY40" fmla="*/ 2906024 h 6228714"/>
              <a:gd name="connsiteX41" fmla="*/ 0 w 7886700"/>
              <a:gd name="connsiteY41" fmla="*/ 2196392 h 6228714"/>
              <a:gd name="connsiteX42" fmla="*/ 0 w 7886700"/>
              <a:gd name="connsiteY42" fmla="*/ 1486759 h 6228714"/>
              <a:gd name="connsiteX43" fmla="*/ 0 w 7886700"/>
              <a:gd name="connsiteY43" fmla="*/ 835720 h 6228714"/>
              <a:gd name="connsiteX44" fmla="*/ 0 w 7886700"/>
              <a:gd name="connsiteY44"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886700" h="6228714" fill="none" extrusionOk="0">
                <a:moveTo>
                  <a:pt x="0" y="184681"/>
                </a:moveTo>
                <a:cubicBezTo>
                  <a:pt x="11720" y="80117"/>
                  <a:pt x="71331" y="17967"/>
                  <a:pt x="184681" y="0"/>
                </a:cubicBezTo>
                <a:cubicBezTo>
                  <a:pt x="368906" y="-8839"/>
                  <a:pt x="512985" y="9131"/>
                  <a:pt x="642555" y="0"/>
                </a:cubicBezTo>
                <a:cubicBezTo>
                  <a:pt x="772125" y="-9131"/>
                  <a:pt x="1101053" y="3208"/>
                  <a:pt x="1476296" y="0"/>
                </a:cubicBezTo>
                <a:cubicBezTo>
                  <a:pt x="1851539" y="-3208"/>
                  <a:pt x="1838337" y="8022"/>
                  <a:pt x="1934171" y="0"/>
                </a:cubicBezTo>
                <a:cubicBezTo>
                  <a:pt x="2030006" y="-8022"/>
                  <a:pt x="2336843" y="-23931"/>
                  <a:pt x="2692738" y="0"/>
                </a:cubicBezTo>
                <a:cubicBezTo>
                  <a:pt x="3048633" y="23931"/>
                  <a:pt x="3142989" y="-12892"/>
                  <a:pt x="3300959" y="0"/>
                </a:cubicBezTo>
                <a:cubicBezTo>
                  <a:pt x="3458929" y="12892"/>
                  <a:pt x="3561863" y="-21433"/>
                  <a:pt x="3758834" y="0"/>
                </a:cubicBezTo>
                <a:cubicBezTo>
                  <a:pt x="3955806" y="21433"/>
                  <a:pt x="4235288" y="-6665"/>
                  <a:pt x="4592575" y="0"/>
                </a:cubicBezTo>
                <a:cubicBezTo>
                  <a:pt x="4949862" y="6665"/>
                  <a:pt x="4880769" y="-4367"/>
                  <a:pt x="5050449" y="0"/>
                </a:cubicBezTo>
                <a:cubicBezTo>
                  <a:pt x="5220129" y="4367"/>
                  <a:pt x="5395237" y="-19108"/>
                  <a:pt x="5733843" y="0"/>
                </a:cubicBezTo>
                <a:cubicBezTo>
                  <a:pt x="6072449" y="19108"/>
                  <a:pt x="6160264" y="20541"/>
                  <a:pt x="6492411" y="0"/>
                </a:cubicBezTo>
                <a:cubicBezTo>
                  <a:pt x="6824558" y="-20541"/>
                  <a:pt x="7334269" y="54011"/>
                  <a:pt x="7702019" y="0"/>
                </a:cubicBezTo>
                <a:cubicBezTo>
                  <a:pt x="7819170" y="10411"/>
                  <a:pt x="7896074" y="93517"/>
                  <a:pt x="7886700" y="184681"/>
                </a:cubicBezTo>
                <a:cubicBezTo>
                  <a:pt x="7895280" y="317112"/>
                  <a:pt x="7889848" y="561816"/>
                  <a:pt x="7886700" y="718533"/>
                </a:cubicBezTo>
                <a:cubicBezTo>
                  <a:pt x="7883552" y="875250"/>
                  <a:pt x="7900346" y="1228845"/>
                  <a:pt x="7886700" y="1428166"/>
                </a:cubicBezTo>
                <a:cubicBezTo>
                  <a:pt x="7873054" y="1627487"/>
                  <a:pt x="7884191" y="1685177"/>
                  <a:pt x="7886700" y="1903424"/>
                </a:cubicBezTo>
                <a:cubicBezTo>
                  <a:pt x="7889209" y="2121671"/>
                  <a:pt x="7898563" y="2434295"/>
                  <a:pt x="7886700" y="2671650"/>
                </a:cubicBezTo>
                <a:cubicBezTo>
                  <a:pt x="7874837" y="2909005"/>
                  <a:pt x="7892258" y="3175117"/>
                  <a:pt x="7886700" y="3381283"/>
                </a:cubicBezTo>
                <a:cubicBezTo>
                  <a:pt x="7881142" y="3587449"/>
                  <a:pt x="7904816" y="3936291"/>
                  <a:pt x="7886700" y="4149509"/>
                </a:cubicBezTo>
                <a:cubicBezTo>
                  <a:pt x="7868584" y="4362727"/>
                  <a:pt x="7902127" y="4424729"/>
                  <a:pt x="7886700" y="4624768"/>
                </a:cubicBezTo>
                <a:cubicBezTo>
                  <a:pt x="7871273" y="4824807"/>
                  <a:pt x="7900579" y="5041863"/>
                  <a:pt x="7886700" y="5217213"/>
                </a:cubicBezTo>
                <a:cubicBezTo>
                  <a:pt x="7872821" y="5392563"/>
                  <a:pt x="7900902" y="5816037"/>
                  <a:pt x="7886700" y="6044033"/>
                </a:cubicBezTo>
                <a:cubicBezTo>
                  <a:pt x="7905333" y="6144589"/>
                  <a:pt x="7803943" y="6226053"/>
                  <a:pt x="7702019" y="6228714"/>
                </a:cubicBezTo>
                <a:cubicBezTo>
                  <a:pt x="7473737" y="6250251"/>
                  <a:pt x="7346584" y="6232216"/>
                  <a:pt x="7093798" y="6228714"/>
                </a:cubicBezTo>
                <a:cubicBezTo>
                  <a:pt x="6841012" y="6225212"/>
                  <a:pt x="6771487" y="6235053"/>
                  <a:pt x="6485577" y="6228714"/>
                </a:cubicBezTo>
                <a:cubicBezTo>
                  <a:pt x="6199667" y="6222375"/>
                  <a:pt x="6203238" y="6208489"/>
                  <a:pt x="6027703" y="6228714"/>
                </a:cubicBezTo>
                <a:cubicBezTo>
                  <a:pt x="5852168" y="6248939"/>
                  <a:pt x="5366730" y="6270253"/>
                  <a:pt x="5193962" y="6228714"/>
                </a:cubicBezTo>
                <a:cubicBezTo>
                  <a:pt x="5021194" y="6187175"/>
                  <a:pt x="4748429" y="6198575"/>
                  <a:pt x="4435394" y="6228714"/>
                </a:cubicBezTo>
                <a:cubicBezTo>
                  <a:pt x="4122359" y="6258853"/>
                  <a:pt x="4131036" y="6232151"/>
                  <a:pt x="3902346" y="6228714"/>
                </a:cubicBezTo>
                <a:cubicBezTo>
                  <a:pt x="3673656" y="6225277"/>
                  <a:pt x="3528376" y="6224884"/>
                  <a:pt x="3369299" y="6228714"/>
                </a:cubicBezTo>
                <a:cubicBezTo>
                  <a:pt x="3210222" y="6232544"/>
                  <a:pt x="2864981" y="6196375"/>
                  <a:pt x="2535558" y="6228714"/>
                </a:cubicBezTo>
                <a:cubicBezTo>
                  <a:pt x="2206135" y="6261053"/>
                  <a:pt x="2079480" y="6193018"/>
                  <a:pt x="1776990" y="6228714"/>
                </a:cubicBezTo>
                <a:cubicBezTo>
                  <a:pt x="1474500" y="6264410"/>
                  <a:pt x="1495701" y="6235446"/>
                  <a:pt x="1319116" y="6228714"/>
                </a:cubicBezTo>
                <a:cubicBezTo>
                  <a:pt x="1142531" y="6221982"/>
                  <a:pt x="476217" y="6224752"/>
                  <a:pt x="184681" y="6228714"/>
                </a:cubicBezTo>
                <a:cubicBezTo>
                  <a:pt x="99170" y="6230550"/>
                  <a:pt x="-19247" y="6132841"/>
                  <a:pt x="0" y="6044033"/>
                </a:cubicBezTo>
                <a:cubicBezTo>
                  <a:pt x="30574" y="5736569"/>
                  <a:pt x="-34351" y="5523649"/>
                  <a:pt x="0" y="5275807"/>
                </a:cubicBezTo>
                <a:cubicBezTo>
                  <a:pt x="34351" y="5027965"/>
                  <a:pt x="20138" y="4850290"/>
                  <a:pt x="0" y="4741955"/>
                </a:cubicBezTo>
                <a:cubicBezTo>
                  <a:pt x="-20138" y="4633620"/>
                  <a:pt x="-23003" y="4290369"/>
                  <a:pt x="0" y="4032322"/>
                </a:cubicBezTo>
                <a:cubicBezTo>
                  <a:pt x="23003" y="3774275"/>
                  <a:pt x="-10959" y="3528671"/>
                  <a:pt x="0" y="3381283"/>
                </a:cubicBezTo>
                <a:cubicBezTo>
                  <a:pt x="10959" y="3233895"/>
                  <a:pt x="-16974" y="3082627"/>
                  <a:pt x="0" y="2906024"/>
                </a:cubicBezTo>
                <a:cubicBezTo>
                  <a:pt x="16974" y="2729421"/>
                  <a:pt x="27389" y="2412761"/>
                  <a:pt x="0" y="2196392"/>
                </a:cubicBezTo>
                <a:cubicBezTo>
                  <a:pt x="-27389" y="1980023"/>
                  <a:pt x="-16741" y="1753041"/>
                  <a:pt x="0" y="1486759"/>
                </a:cubicBezTo>
                <a:cubicBezTo>
                  <a:pt x="16741" y="1220477"/>
                  <a:pt x="14585" y="1032672"/>
                  <a:pt x="0" y="835720"/>
                </a:cubicBezTo>
                <a:cubicBezTo>
                  <a:pt x="-14585" y="638768"/>
                  <a:pt x="-22590" y="432343"/>
                  <a:pt x="0" y="184681"/>
                </a:cubicBezTo>
                <a:close/>
              </a:path>
              <a:path w="7886700" h="6228714" stroke="0" extrusionOk="0">
                <a:moveTo>
                  <a:pt x="0" y="184681"/>
                </a:moveTo>
                <a:cubicBezTo>
                  <a:pt x="-8111" y="80500"/>
                  <a:pt x="59851" y="1433"/>
                  <a:pt x="184681" y="0"/>
                </a:cubicBezTo>
                <a:cubicBezTo>
                  <a:pt x="493532" y="6723"/>
                  <a:pt x="592524" y="-2050"/>
                  <a:pt x="943249" y="0"/>
                </a:cubicBezTo>
                <a:cubicBezTo>
                  <a:pt x="1293974" y="2050"/>
                  <a:pt x="1420215" y="-4610"/>
                  <a:pt x="1776990" y="0"/>
                </a:cubicBezTo>
                <a:cubicBezTo>
                  <a:pt x="2133765" y="4610"/>
                  <a:pt x="2015618" y="5196"/>
                  <a:pt x="2234864" y="0"/>
                </a:cubicBezTo>
                <a:cubicBezTo>
                  <a:pt x="2454110" y="-5196"/>
                  <a:pt x="2611549" y="17277"/>
                  <a:pt x="2918258" y="0"/>
                </a:cubicBezTo>
                <a:cubicBezTo>
                  <a:pt x="3224967" y="-17277"/>
                  <a:pt x="3226414" y="11602"/>
                  <a:pt x="3376133" y="0"/>
                </a:cubicBezTo>
                <a:cubicBezTo>
                  <a:pt x="3525852" y="-11602"/>
                  <a:pt x="3779010" y="-20689"/>
                  <a:pt x="4059527" y="0"/>
                </a:cubicBezTo>
                <a:cubicBezTo>
                  <a:pt x="4340044" y="20689"/>
                  <a:pt x="4484074" y="30318"/>
                  <a:pt x="4667748" y="0"/>
                </a:cubicBezTo>
                <a:cubicBezTo>
                  <a:pt x="4851422" y="-30318"/>
                  <a:pt x="5232166" y="25358"/>
                  <a:pt x="5426316" y="0"/>
                </a:cubicBezTo>
                <a:cubicBezTo>
                  <a:pt x="5620466" y="-25358"/>
                  <a:pt x="5768898" y="-11951"/>
                  <a:pt x="5884190" y="0"/>
                </a:cubicBezTo>
                <a:cubicBezTo>
                  <a:pt x="5999482" y="11951"/>
                  <a:pt x="6359767" y="-4295"/>
                  <a:pt x="6492411" y="0"/>
                </a:cubicBezTo>
                <a:cubicBezTo>
                  <a:pt x="6625055" y="4295"/>
                  <a:pt x="7187348" y="-53987"/>
                  <a:pt x="7702019" y="0"/>
                </a:cubicBezTo>
                <a:cubicBezTo>
                  <a:pt x="7821817" y="-2244"/>
                  <a:pt x="7894509" y="64819"/>
                  <a:pt x="7886700" y="184681"/>
                </a:cubicBezTo>
                <a:cubicBezTo>
                  <a:pt x="7907739" y="347972"/>
                  <a:pt x="7860017" y="640702"/>
                  <a:pt x="7886700" y="835720"/>
                </a:cubicBezTo>
                <a:cubicBezTo>
                  <a:pt x="7913383" y="1030738"/>
                  <a:pt x="7911803" y="1388166"/>
                  <a:pt x="7886700" y="1603946"/>
                </a:cubicBezTo>
                <a:cubicBezTo>
                  <a:pt x="7861597" y="1819726"/>
                  <a:pt x="7896483" y="2159826"/>
                  <a:pt x="7886700" y="2372172"/>
                </a:cubicBezTo>
                <a:cubicBezTo>
                  <a:pt x="7876917" y="2584518"/>
                  <a:pt x="7879968" y="2815878"/>
                  <a:pt x="7886700" y="3140399"/>
                </a:cubicBezTo>
                <a:cubicBezTo>
                  <a:pt x="7893432" y="3464920"/>
                  <a:pt x="7880457" y="3569960"/>
                  <a:pt x="7886700" y="3732844"/>
                </a:cubicBezTo>
                <a:cubicBezTo>
                  <a:pt x="7892943" y="3895729"/>
                  <a:pt x="7889399" y="4119008"/>
                  <a:pt x="7886700" y="4442477"/>
                </a:cubicBezTo>
                <a:cubicBezTo>
                  <a:pt x="7884001" y="4765946"/>
                  <a:pt x="7870622" y="4778596"/>
                  <a:pt x="7886700" y="5034922"/>
                </a:cubicBezTo>
                <a:cubicBezTo>
                  <a:pt x="7902778" y="5291248"/>
                  <a:pt x="7847521" y="5554788"/>
                  <a:pt x="7886700" y="6044033"/>
                </a:cubicBezTo>
                <a:cubicBezTo>
                  <a:pt x="7886932" y="6136914"/>
                  <a:pt x="7800835" y="6229049"/>
                  <a:pt x="7702019" y="6228714"/>
                </a:cubicBezTo>
                <a:cubicBezTo>
                  <a:pt x="7450646" y="6193432"/>
                  <a:pt x="7106170" y="6200186"/>
                  <a:pt x="6943451" y="6228714"/>
                </a:cubicBezTo>
                <a:cubicBezTo>
                  <a:pt x="6780732" y="6257242"/>
                  <a:pt x="6412060" y="6199118"/>
                  <a:pt x="6260057" y="6228714"/>
                </a:cubicBezTo>
                <a:cubicBezTo>
                  <a:pt x="6108054" y="6258310"/>
                  <a:pt x="5953698" y="6241536"/>
                  <a:pt x="5651836" y="6228714"/>
                </a:cubicBezTo>
                <a:cubicBezTo>
                  <a:pt x="5349974" y="6215892"/>
                  <a:pt x="5097423" y="6204173"/>
                  <a:pt x="4893268" y="6228714"/>
                </a:cubicBezTo>
                <a:cubicBezTo>
                  <a:pt x="4689113" y="6253255"/>
                  <a:pt x="4596147" y="6234400"/>
                  <a:pt x="4360221" y="6228714"/>
                </a:cubicBezTo>
                <a:cubicBezTo>
                  <a:pt x="4124295" y="6223028"/>
                  <a:pt x="3800483" y="6265121"/>
                  <a:pt x="3601653" y="6228714"/>
                </a:cubicBezTo>
                <a:cubicBezTo>
                  <a:pt x="3402823" y="6192307"/>
                  <a:pt x="3336115" y="6224437"/>
                  <a:pt x="3143779" y="6228714"/>
                </a:cubicBezTo>
                <a:cubicBezTo>
                  <a:pt x="2951443" y="6232991"/>
                  <a:pt x="2581902" y="6249992"/>
                  <a:pt x="2385211" y="6228714"/>
                </a:cubicBezTo>
                <a:cubicBezTo>
                  <a:pt x="2188520" y="6207436"/>
                  <a:pt x="2107920" y="6208345"/>
                  <a:pt x="1927337" y="6228714"/>
                </a:cubicBezTo>
                <a:cubicBezTo>
                  <a:pt x="1746754" y="6249083"/>
                  <a:pt x="1402866" y="6216482"/>
                  <a:pt x="1168769" y="6228714"/>
                </a:cubicBezTo>
                <a:cubicBezTo>
                  <a:pt x="934672" y="6240946"/>
                  <a:pt x="538971" y="6213331"/>
                  <a:pt x="184681" y="6228714"/>
                </a:cubicBezTo>
                <a:cubicBezTo>
                  <a:pt x="60069" y="6234698"/>
                  <a:pt x="-10029" y="6143826"/>
                  <a:pt x="0" y="6044033"/>
                </a:cubicBezTo>
                <a:cubicBezTo>
                  <a:pt x="-5049" y="5947757"/>
                  <a:pt x="12839" y="5690916"/>
                  <a:pt x="0" y="5568774"/>
                </a:cubicBezTo>
                <a:cubicBezTo>
                  <a:pt x="-12839" y="5446632"/>
                  <a:pt x="-16586" y="5208505"/>
                  <a:pt x="0" y="4917735"/>
                </a:cubicBezTo>
                <a:cubicBezTo>
                  <a:pt x="16586" y="4626965"/>
                  <a:pt x="-6933" y="4529488"/>
                  <a:pt x="0" y="4208103"/>
                </a:cubicBezTo>
                <a:cubicBezTo>
                  <a:pt x="6933" y="3886718"/>
                  <a:pt x="-17313" y="3787253"/>
                  <a:pt x="0" y="3498470"/>
                </a:cubicBezTo>
                <a:cubicBezTo>
                  <a:pt x="17313" y="3209687"/>
                  <a:pt x="14086" y="3169044"/>
                  <a:pt x="0" y="3023212"/>
                </a:cubicBezTo>
                <a:cubicBezTo>
                  <a:pt x="-14086" y="2877380"/>
                  <a:pt x="23532" y="2635061"/>
                  <a:pt x="0" y="2313579"/>
                </a:cubicBezTo>
                <a:cubicBezTo>
                  <a:pt x="-23532" y="1992097"/>
                  <a:pt x="-15617" y="1971617"/>
                  <a:pt x="0" y="1721133"/>
                </a:cubicBezTo>
                <a:cubicBezTo>
                  <a:pt x="15617" y="1470649"/>
                  <a:pt x="18073" y="1181837"/>
                  <a:pt x="0" y="1011501"/>
                </a:cubicBezTo>
                <a:cubicBezTo>
                  <a:pt x="-18073" y="841165"/>
                  <a:pt x="38637" y="462246"/>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10/27/2019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a:p>
        </p:txBody>
      </p:sp>
    </p:spTree>
    <p:extLst>
      <p:ext uri="{BB962C8B-B14F-4D97-AF65-F5344CB8AC3E}">
        <p14:creationId xmlns:p14="http://schemas.microsoft.com/office/powerpoint/2010/main" val="75226982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8200" y="1600200"/>
            <a:ext cx="7543800" cy="3108543"/>
          </a:xfrm>
          <a:prstGeom prst="rect">
            <a:avLst/>
          </a:prstGeom>
          <a:solidFill>
            <a:srgbClr val="FFFFFF">
              <a:alpha val="74902"/>
            </a:srgbClr>
          </a:solidFill>
        </p:spPr>
        <p:txBody>
          <a:bodyPr wrap="square" rtlCol="0">
            <a:spAutoFit/>
          </a:bodyPr>
          <a:lstStyle/>
          <a:p>
            <a:pPr algn="ctr"/>
            <a:r>
              <a:rPr lang="en-US" sz="2800" b="1" u="sng" dirty="0">
                <a:latin typeface="Avante" pitchFamily="34" charset="0"/>
              </a:rPr>
              <a:t>Gal 5:22-23</a:t>
            </a:r>
          </a:p>
          <a:p>
            <a:endParaRPr lang="en-US" sz="2400" dirty="0">
              <a:latin typeface="Avante" pitchFamily="34" charset="0"/>
            </a:endParaRPr>
          </a:p>
          <a:p>
            <a:r>
              <a:rPr lang="en-US" sz="2400" dirty="0">
                <a:latin typeface="Avante" pitchFamily="34" charset="0"/>
              </a:rPr>
              <a:t>22 But the fruit of the Spirit is love, joy, peace, longsuffering, kindness, goodness, faithfulness, </a:t>
            </a:r>
          </a:p>
          <a:p>
            <a:endParaRPr lang="en-US" sz="2400" dirty="0">
              <a:latin typeface="Avante" pitchFamily="34" charset="0"/>
            </a:endParaRPr>
          </a:p>
          <a:p>
            <a:r>
              <a:rPr lang="en-US" sz="2400" dirty="0">
                <a:latin typeface="Avante" pitchFamily="34" charset="0"/>
              </a:rPr>
              <a:t>23 gentleness, self-control. Against such there is no law. </a:t>
            </a:r>
          </a:p>
          <a:p>
            <a:endParaRPr lang="en-US" sz="2400" dirty="0">
              <a:latin typeface="Avante"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3" name="TextBox 2"/>
          <p:cNvSpPr txBox="1"/>
          <p:nvPr/>
        </p:nvSpPr>
        <p:spPr>
          <a:xfrm>
            <a:off x="2667000" y="1905000"/>
            <a:ext cx="3886200" cy="4524315"/>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r>
              <a:rPr lang="en-US" sz="3200" b="1" dirty="0">
                <a:latin typeface="+mj-lt"/>
              </a:rPr>
              <a:t>Love</a:t>
            </a:r>
          </a:p>
          <a:p>
            <a:pPr marL="514350" indent="-514350">
              <a:buFont typeface="+mj-lt"/>
              <a:buAutoNum type="arabicPeriod"/>
            </a:pPr>
            <a:r>
              <a:rPr lang="en-US" sz="3200" b="1" dirty="0">
                <a:latin typeface="+mj-lt"/>
              </a:rPr>
              <a:t>Joy</a:t>
            </a:r>
          </a:p>
          <a:p>
            <a:pPr marL="514350" indent="-514350">
              <a:buFont typeface="+mj-lt"/>
              <a:buAutoNum type="arabicPeriod"/>
            </a:pPr>
            <a:r>
              <a:rPr lang="en-US" sz="3200" b="1" dirty="0">
                <a:latin typeface="+mj-lt"/>
              </a:rPr>
              <a:t>Peace</a:t>
            </a:r>
          </a:p>
          <a:p>
            <a:pPr marL="514350" indent="-514350">
              <a:buFont typeface="+mj-lt"/>
              <a:buAutoNum type="arabicPeriod"/>
            </a:pPr>
            <a:r>
              <a:rPr lang="en-US" sz="3200" b="1" dirty="0">
                <a:latin typeface="+mj-lt"/>
              </a:rPr>
              <a:t>Longsuffering</a:t>
            </a:r>
          </a:p>
          <a:p>
            <a:pPr marL="514350" indent="-514350">
              <a:buFont typeface="+mj-lt"/>
              <a:buAutoNum type="arabicPeriod"/>
            </a:pPr>
            <a:r>
              <a:rPr lang="en-US" sz="3200" b="1" dirty="0">
                <a:latin typeface="+mj-lt"/>
              </a:rPr>
              <a:t>Kindness</a:t>
            </a:r>
          </a:p>
          <a:p>
            <a:pPr marL="514350" indent="-514350">
              <a:buFont typeface="+mj-lt"/>
              <a:buAutoNum type="arabicPeriod"/>
            </a:pPr>
            <a:r>
              <a:rPr lang="en-US" sz="3200" b="1" dirty="0">
                <a:latin typeface="+mj-lt"/>
              </a:rPr>
              <a:t>Goodness</a:t>
            </a:r>
          </a:p>
          <a:p>
            <a:pPr marL="514350" indent="-514350">
              <a:buFont typeface="+mj-lt"/>
              <a:buAutoNum type="arabicPeriod"/>
            </a:pPr>
            <a:r>
              <a:rPr lang="en-US" sz="3200" b="1" dirty="0">
                <a:latin typeface="+mj-lt"/>
              </a:rPr>
              <a:t>Faithfulness</a:t>
            </a:r>
          </a:p>
          <a:p>
            <a:pPr marL="514350" indent="-514350">
              <a:buFont typeface="+mj-lt"/>
              <a:buAutoNum type="arabicPeriod"/>
            </a:pPr>
            <a:r>
              <a:rPr lang="en-US" sz="3200" b="1" dirty="0">
                <a:latin typeface="+mj-lt"/>
              </a:rPr>
              <a:t>Gentleness</a:t>
            </a:r>
          </a:p>
          <a:p>
            <a:pPr marL="514350" indent="-514350">
              <a:buFont typeface="+mj-lt"/>
              <a:buAutoNum type="arabicPeriod"/>
            </a:pPr>
            <a:r>
              <a:rPr lang="en-US" sz="3200" b="1" dirty="0">
                <a:latin typeface="+mj-lt"/>
              </a:rPr>
              <a:t>Self-control</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175" y="0"/>
            <a:ext cx="9140825" cy="1016000"/>
          </a:xfrm>
          <a:prstGeom prst="rect">
            <a:avLst/>
          </a:prstGeom>
          <a:solidFill>
            <a:schemeClr val="accent2"/>
          </a:solidFill>
          <a:ln w="9525">
            <a:solidFill>
              <a:schemeClr val="tx1"/>
            </a:solidFill>
            <a:miter lim="800000"/>
            <a:headEnd/>
            <a:tailEnd/>
          </a:ln>
          <a:effectLst/>
        </p:spPr>
        <p:txBody>
          <a:bodyPr>
            <a:spAutoFit/>
          </a:bodyPr>
          <a:lstStyle/>
          <a:p>
            <a:pPr algn="ctr"/>
            <a:r>
              <a:rPr lang="en-US" sz="3200" b="1" dirty="0">
                <a:solidFill>
                  <a:schemeClr val="bg1"/>
                </a:solidFill>
                <a:effectLst>
                  <a:outerShdw blurRad="38100" dist="38100" dir="2700000" algn="tl">
                    <a:srgbClr val="000000">
                      <a:alpha val="43137"/>
                    </a:srgbClr>
                  </a:outerShdw>
                </a:effectLst>
                <a:latin typeface="Arial" charset="0"/>
              </a:rPr>
              <a:t>Galatians 5</a:t>
            </a:r>
            <a:endParaRPr lang="en-US" sz="3200" b="1" i="1" dirty="0">
              <a:solidFill>
                <a:schemeClr val="bg1"/>
              </a:solidFill>
              <a:effectLst>
                <a:outerShdw blurRad="38100" dist="38100" dir="2700000" algn="tl">
                  <a:srgbClr val="000000">
                    <a:alpha val="43137"/>
                  </a:srgbClr>
                </a:outerShdw>
              </a:effectLst>
              <a:latin typeface="Arial" charset="0"/>
            </a:endParaRPr>
          </a:p>
          <a:p>
            <a:pPr algn="ctr"/>
            <a:r>
              <a:rPr lang="en-US" sz="2800" b="1" i="1" dirty="0">
                <a:solidFill>
                  <a:srgbClr val="FFFF00"/>
                </a:solidFill>
                <a:effectLst>
                  <a:outerShdw blurRad="38100" dist="38100" dir="2700000" algn="tl">
                    <a:srgbClr val="000000">
                      <a:alpha val="43137"/>
                    </a:srgbClr>
                  </a:outerShdw>
                </a:effectLst>
                <a:latin typeface="Arial" charset="0"/>
              </a:rPr>
              <a:t>“Standing Fast In The Liberty And Not Bondage ”</a:t>
            </a:r>
            <a:endParaRPr lang="en-US" sz="3200" b="1" i="1" dirty="0">
              <a:solidFill>
                <a:srgbClr val="FFFF00"/>
              </a:solidFill>
              <a:effectLst>
                <a:outerShdw blurRad="38100" dist="38100" dir="2700000" algn="tl">
                  <a:srgbClr val="000000">
                    <a:alpha val="43137"/>
                  </a:srgbClr>
                </a:outerShdw>
              </a:effectLst>
              <a:latin typeface="Arial" charset="0"/>
            </a:endParaRPr>
          </a:p>
        </p:txBody>
      </p:sp>
      <p:sp>
        <p:nvSpPr>
          <p:cNvPr id="3" name="Text Box 3"/>
          <p:cNvSpPr txBox="1">
            <a:spLocks noChangeArrowheads="1"/>
          </p:cNvSpPr>
          <p:nvPr/>
        </p:nvSpPr>
        <p:spPr bwMode="auto">
          <a:xfrm>
            <a:off x="266700" y="1524000"/>
            <a:ext cx="8610600" cy="3626698"/>
          </a:xfrm>
          <a:prstGeom prst="rect">
            <a:avLst/>
          </a:prstGeom>
          <a:solidFill>
            <a:srgbClr val="EEECE1">
              <a:alpha val="81176"/>
            </a:srgbClr>
          </a:solidFill>
          <a:ln w="9525">
            <a:noFill/>
            <a:miter lim="800000"/>
            <a:headEnd/>
            <a:tailEnd/>
          </a:ln>
          <a:effectLst/>
        </p:spPr>
        <p:txBody>
          <a:bodyPr wrap="square">
            <a:spAutoFit/>
          </a:bodyPr>
          <a:lstStyle/>
          <a:p>
            <a:pPr marL="571500" indent="-571500" defTabSz="165100">
              <a:lnSpc>
                <a:spcPct val="130000"/>
              </a:lnSpc>
              <a:buFont typeface="+mj-lt"/>
              <a:buAutoNum type="romanUcPeriod"/>
              <a:tabLst>
                <a:tab pos="342900" algn="l"/>
              </a:tabLst>
            </a:pPr>
            <a:r>
              <a:rPr lang="en-US" sz="3200" b="1" u="sng" dirty="0">
                <a:effectLst>
                  <a:outerShdw blurRad="38100" dist="38100" dir="2700000" algn="tl">
                    <a:srgbClr val="000000">
                      <a:alpha val="43137"/>
                    </a:srgbClr>
                  </a:outerShdw>
                </a:effectLst>
                <a:latin typeface="Arial" charset="0"/>
              </a:rPr>
              <a:t>Don’t Go Back to Circumcision and the Law</a:t>
            </a:r>
            <a:r>
              <a:rPr lang="en-US" sz="3200" b="1" dirty="0">
                <a:effectLst>
                  <a:outerShdw blurRad="38100" dist="38100" dir="2700000" algn="tl">
                    <a:srgbClr val="000000">
                      <a:alpha val="43137"/>
                    </a:srgbClr>
                  </a:outerShdw>
                </a:effectLst>
                <a:latin typeface="Arial" charset="0"/>
              </a:rPr>
              <a:t> 	(vv. 1-6)</a:t>
            </a:r>
          </a:p>
          <a:p>
            <a:pPr marL="571500" indent="-571500" defTabSz="165100">
              <a:lnSpc>
                <a:spcPct val="130000"/>
              </a:lnSpc>
              <a:buFont typeface="+mj-lt"/>
              <a:buAutoNum type="romanUcPeriod"/>
              <a:tabLst>
                <a:tab pos="342900" algn="l"/>
              </a:tabLst>
            </a:pPr>
            <a:endParaRPr lang="en-US" sz="1000" b="1" u="sng" dirty="0">
              <a:effectLst>
                <a:outerShdw blurRad="38100" dist="38100" dir="2700000" algn="tl">
                  <a:srgbClr val="000000">
                    <a:alpha val="43137"/>
                  </a:srgbClr>
                </a:outerShdw>
              </a:effectLst>
              <a:latin typeface="Arial" charset="0"/>
            </a:endParaRPr>
          </a:p>
          <a:p>
            <a:pPr marL="571500" indent="-571500" defTabSz="165100">
              <a:lnSpc>
                <a:spcPct val="130000"/>
              </a:lnSpc>
              <a:buFont typeface="+mj-lt"/>
              <a:buAutoNum type="romanUcPeriod"/>
              <a:tabLst>
                <a:tab pos="342900" algn="l"/>
              </a:tabLst>
            </a:pPr>
            <a:r>
              <a:rPr lang="en-US" sz="3200" b="1" u="sng" dirty="0">
                <a:effectLst>
                  <a:outerShdw blurRad="38100" dist="38100" dir="2700000" algn="tl">
                    <a:srgbClr val="000000">
                      <a:alpha val="43137"/>
                    </a:srgbClr>
                  </a:outerShdw>
                </a:effectLst>
                <a:latin typeface="Arial" charset="0"/>
              </a:rPr>
              <a:t>Don’t Listen to False Teachers</a:t>
            </a:r>
            <a:r>
              <a:rPr lang="en-US" sz="3200" b="1" dirty="0">
                <a:effectLst>
                  <a:outerShdw blurRad="38100" dist="38100" dir="2700000" algn="tl">
                    <a:srgbClr val="000000">
                      <a:alpha val="43137"/>
                    </a:srgbClr>
                  </a:outerShdw>
                </a:effectLst>
                <a:latin typeface="Arial" charset="0"/>
              </a:rPr>
              <a:t> (vv. 7-12)</a:t>
            </a:r>
          </a:p>
          <a:p>
            <a:pPr marL="571500" indent="-571500" defTabSz="165100">
              <a:lnSpc>
                <a:spcPct val="130000"/>
              </a:lnSpc>
              <a:buFont typeface="+mj-lt"/>
              <a:buAutoNum type="romanUcPeriod"/>
              <a:tabLst>
                <a:tab pos="342900" algn="l"/>
              </a:tabLst>
            </a:pPr>
            <a:endParaRPr lang="en-US" sz="1000" b="1" u="sng" dirty="0">
              <a:effectLst>
                <a:outerShdw blurRad="38100" dist="38100" dir="2700000" algn="tl">
                  <a:srgbClr val="000000">
                    <a:alpha val="43137"/>
                  </a:srgbClr>
                </a:outerShdw>
              </a:effectLst>
              <a:latin typeface="Arial" charset="0"/>
            </a:endParaRPr>
          </a:p>
          <a:p>
            <a:pPr marL="571500" indent="-571500" defTabSz="165100">
              <a:lnSpc>
                <a:spcPct val="130000"/>
              </a:lnSpc>
              <a:buFont typeface="+mj-lt"/>
              <a:buAutoNum type="romanUcPeriod"/>
              <a:tabLst>
                <a:tab pos="342900" algn="l"/>
              </a:tabLst>
            </a:pPr>
            <a:r>
              <a:rPr lang="en-US" sz="3200" b="1" u="sng" dirty="0">
                <a:effectLst>
                  <a:outerShdw blurRad="38100" dist="38100" dir="2700000" algn="tl">
                    <a:srgbClr val="000000">
                      <a:alpha val="43137"/>
                    </a:srgbClr>
                  </a:outerShdw>
                </a:effectLst>
                <a:latin typeface="Arial" charset="0"/>
              </a:rPr>
              <a:t>Liberty is to Walk After the Spirit and Not 	Flesh</a:t>
            </a:r>
            <a:r>
              <a:rPr lang="en-US" sz="3200" b="1" dirty="0">
                <a:effectLst>
                  <a:outerShdw blurRad="38100" dist="38100" dir="2700000" algn="tl">
                    <a:srgbClr val="000000">
                      <a:alpha val="43137"/>
                    </a:srgbClr>
                  </a:outerShdw>
                </a:effectLst>
                <a:latin typeface="Arial" charset="0"/>
              </a:rPr>
              <a:t> (vv. 13-26) </a:t>
            </a:r>
          </a:p>
        </p:txBody>
      </p:sp>
      <p:sp>
        <p:nvSpPr>
          <p:cNvPr id="4" name="Oval 3">
            <a:extLst>
              <a:ext uri="{FF2B5EF4-FFF2-40B4-BE49-F238E27FC236}">
                <a16:creationId xmlns:a16="http://schemas.microsoft.com/office/drawing/2014/main" id="{698A26BB-2159-4581-9BBE-6EB14A52031D}"/>
              </a:ext>
            </a:extLst>
          </p:cNvPr>
          <p:cNvSpPr/>
          <p:nvPr/>
        </p:nvSpPr>
        <p:spPr>
          <a:xfrm>
            <a:off x="0" y="3810000"/>
            <a:ext cx="8877300" cy="1676400"/>
          </a:xfrm>
          <a:custGeom>
            <a:avLst/>
            <a:gdLst>
              <a:gd name="connsiteX0" fmla="*/ 0 w 8877300"/>
              <a:gd name="connsiteY0" fmla="*/ 838200 h 1676400"/>
              <a:gd name="connsiteX1" fmla="*/ 4438650 w 8877300"/>
              <a:gd name="connsiteY1" fmla="*/ 0 h 1676400"/>
              <a:gd name="connsiteX2" fmla="*/ 8877300 w 8877300"/>
              <a:gd name="connsiteY2" fmla="*/ 838200 h 1676400"/>
              <a:gd name="connsiteX3" fmla="*/ 4438650 w 8877300"/>
              <a:gd name="connsiteY3" fmla="*/ 1676400 h 1676400"/>
              <a:gd name="connsiteX4" fmla="*/ 0 w 8877300"/>
              <a:gd name="connsiteY4" fmla="*/ 83820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300" h="1676400" extrusionOk="0">
                <a:moveTo>
                  <a:pt x="0" y="838200"/>
                </a:moveTo>
                <a:cubicBezTo>
                  <a:pt x="-32520" y="284363"/>
                  <a:pt x="1941327" y="-557301"/>
                  <a:pt x="4438650" y="0"/>
                </a:cubicBezTo>
                <a:cubicBezTo>
                  <a:pt x="6771164" y="-28794"/>
                  <a:pt x="8845295" y="381303"/>
                  <a:pt x="8877300" y="838200"/>
                </a:cubicBezTo>
                <a:cubicBezTo>
                  <a:pt x="8995187" y="1550516"/>
                  <a:pt x="7008763" y="1627086"/>
                  <a:pt x="4438650" y="1676400"/>
                </a:cubicBezTo>
                <a:cubicBezTo>
                  <a:pt x="2009061" y="1677432"/>
                  <a:pt x="11391" y="1431268"/>
                  <a:pt x="0" y="838200"/>
                </a:cubicBezTo>
                <a:close/>
              </a:path>
            </a:pathLst>
          </a:custGeom>
          <a:noFill/>
          <a:ln w="76200">
            <a:solidFill>
              <a:srgbClr val="FFFF00"/>
            </a:solidFill>
            <a:extLst>
              <a:ext uri="{C807C97D-BFC1-408E-A445-0C87EB9F89A2}">
                <ask:lineSketchStyleProps xmlns:ask="http://schemas.microsoft.com/office/drawing/2018/sketchyshapes" sd="264327539">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175" y="0"/>
            <a:ext cx="9140825" cy="1016000"/>
          </a:xfrm>
          <a:prstGeom prst="rect">
            <a:avLst/>
          </a:prstGeom>
          <a:solidFill>
            <a:schemeClr val="accent2"/>
          </a:solidFill>
          <a:ln w="9525">
            <a:solidFill>
              <a:schemeClr val="tx1"/>
            </a:solidFill>
            <a:miter lim="800000"/>
            <a:headEnd/>
            <a:tailEnd/>
          </a:ln>
          <a:effectLst/>
        </p:spPr>
        <p:txBody>
          <a:bodyPr>
            <a:spAutoFit/>
          </a:bodyPr>
          <a:lstStyle/>
          <a:p>
            <a:pPr algn="ctr"/>
            <a:r>
              <a:rPr lang="en-US" sz="3200" b="1">
                <a:solidFill>
                  <a:schemeClr val="bg1"/>
                </a:solidFill>
                <a:effectLst>
                  <a:outerShdw blurRad="38100" dist="38100" dir="2700000" algn="tl">
                    <a:srgbClr val="000000">
                      <a:alpha val="43137"/>
                    </a:srgbClr>
                  </a:outerShdw>
                </a:effectLst>
                <a:latin typeface="Arial" charset="0"/>
              </a:rPr>
              <a:t>Galatians 5</a:t>
            </a:r>
            <a:endParaRPr lang="en-US" sz="3200" b="1" i="1">
              <a:solidFill>
                <a:schemeClr val="bg1"/>
              </a:solidFill>
              <a:effectLst>
                <a:outerShdw blurRad="38100" dist="38100" dir="2700000" algn="tl">
                  <a:srgbClr val="000000">
                    <a:alpha val="43137"/>
                  </a:srgbClr>
                </a:outerShdw>
              </a:effectLst>
              <a:latin typeface="Arial" charset="0"/>
            </a:endParaRPr>
          </a:p>
          <a:p>
            <a:pPr algn="ctr"/>
            <a:r>
              <a:rPr lang="en-US" sz="2800" b="1" i="1">
                <a:solidFill>
                  <a:srgbClr val="FFFF00"/>
                </a:solidFill>
                <a:effectLst>
                  <a:outerShdw blurRad="38100" dist="38100" dir="2700000" algn="tl">
                    <a:srgbClr val="000000">
                      <a:alpha val="43137"/>
                    </a:srgbClr>
                  </a:outerShdw>
                </a:effectLst>
                <a:latin typeface="Arial" charset="0"/>
              </a:rPr>
              <a:t>“Standing Fast In The Liberty And Not Bondage ”</a:t>
            </a:r>
            <a:endParaRPr lang="en-US" sz="3200" b="1" i="1">
              <a:solidFill>
                <a:srgbClr val="FFFF00"/>
              </a:solidFill>
              <a:effectLst>
                <a:outerShdw blurRad="38100" dist="38100" dir="2700000" algn="tl">
                  <a:srgbClr val="000000">
                    <a:alpha val="43137"/>
                  </a:srgbClr>
                </a:outerShdw>
              </a:effectLst>
              <a:latin typeface="Arial" charset="0"/>
            </a:endParaRPr>
          </a:p>
        </p:txBody>
      </p:sp>
      <p:sp>
        <p:nvSpPr>
          <p:cNvPr id="3" name="Text Box 3"/>
          <p:cNvSpPr txBox="1">
            <a:spLocks noChangeArrowheads="1"/>
          </p:cNvSpPr>
          <p:nvPr/>
        </p:nvSpPr>
        <p:spPr bwMode="auto">
          <a:xfrm>
            <a:off x="152400" y="1447800"/>
            <a:ext cx="8839200" cy="1077218"/>
          </a:xfrm>
          <a:prstGeom prst="rect">
            <a:avLst/>
          </a:prstGeom>
          <a:solidFill>
            <a:srgbClr val="EEECE1">
              <a:alpha val="81176"/>
            </a:srgbClr>
          </a:solidFill>
          <a:ln w="9525">
            <a:noFill/>
            <a:miter lim="800000"/>
            <a:headEnd/>
            <a:tailEnd/>
          </a:ln>
          <a:effectLst/>
        </p:spPr>
        <p:txBody>
          <a:bodyPr>
            <a:spAutoFit/>
          </a:bodyPr>
          <a:lstStyle/>
          <a:p>
            <a:pPr marL="571500" indent="-571500" defTabSz="165100">
              <a:buFont typeface="+mj-lt"/>
              <a:buAutoNum type="romanUcPeriod" startAt="3"/>
              <a:tabLst>
                <a:tab pos="342900" algn="l"/>
              </a:tabLst>
            </a:pPr>
            <a:r>
              <a:rPr lang="en-US" sz="3200" b="1" u="sng" dirty="0">
                <a:effectLst>
                  <a:outerShdw blurRad="38100" dist="38100" dir="2700000" algn="tl">
                    <a:srgbClr val="000000">
                      <a:alpha val="43137"/>
                    </a:srgbClr>
                  </a:outerShdw>
                </a:effectLst>
                <a:latin typeface="Arial" charset="0"/>
              </a:rPr>
              <a:t>Liberty is to Walk After the Spirit and</a:t>
            </a:r>
            <a:r>
              <a:rPr lang="en-US" sz="3200" b="1" dirty="0">
                <a:effectLst>
                  <a:outerShdw blurRad="38100" dist="38100" dir="2700000" algn="tl">
                    <a:srgbClr val="000000">
                      <a:alpha val="43137"/>
                    </a:srgbClr>
                  </a:outerShdw>
                </a:effectLst>
                <a:latin typeface="Arial" charset="0"/>
              </a:rPr>
              <a:t>							</a:t>
            </a:r>
            <a:r>
              <a:rPr lang="en-US" sz="3200" b="1" u="sng" dirty="0">
                <a:effectLst>
                  <a:outerShdw blurRad="38100" dist="38100" dir="2700000" algn="tl">
                    <a:srgbClr val="000000">
                      <a:alpha val="43137"/>
                    </a:srgbClr>
                  </a:outerShdw>
                </a:effectLst>
                <a:latin typeface="Arial" charset="0"/>
              </a:rPr>
              <a:t>Not 	Flesh</a:t>
            </a:r>
            <a:r>
              <a:rPr lang="en-US" sz="3200" b="1" dirty="0">
                <a:effectLst>
                  <a:outerShdw blurRad="38100" dist="38100" dir="2700000" algn="tl">
                    <a:srgbClr val="000000">
                      <a:alpha val="43137"/>
                    </a:srgbClr>
                  </a:outerShdw>
                </a:effectLst>
                <a:latin typeface="Arial" charset="0"/>
              </a:rPr>
              <a:t> (vv. 13-26) </a:t>
            </a:r>
          </a:p>
        </p:txBody>
      </p:sp>
      <p:sp>
        <p:nvSpPr>
          <p:cNvPr id="4" name="Text Box 4"/>
          <p:cNvSpPr txBox="1">
            <a:spLocks noChangeArrowheads="1"/>
          </p:cNvSpPr>
          <p:nvPr/>
        </p:nvSpPr>
        <p:spPr bwMode="auto">
          <a:xfrm>
            <a:off x="838200" y="2743200"/>
            <a:ext cx="7446782" cy="2113079"/>
          </a:xfrm>
          <a:prstGeom prst="rect">
            <a:avLst/>
          </a:prstGeom>
          <a:solidFill>
            <a:srgbClr val="FFFFFF">
              <a:alpha val="74902"/>
            </a:srgbClr>
          </a:solidFill>
          <a:ln w="9525">
            <a:noFill/>
            <a:miter lim="800000"/>
            <a:headEnd/>
            <a:tailEnd/>
          </a:ln>
          <a:effectLst/>
        </p:spPr>
        <p:txBody>
          <a:bodyPr wrap="none">
            <a:spAutoFit/>
          </a:bodyPr>
          <a:lstStyle/>
          <a:p>
            <a:pPr marL="514350" indent="-514350">
              <a:lnSpc>
                <a:spcPct val="120000"/>
              </a:lnSpc>
              <a:buFont typeface="+mj-lt"/>
              <a:buAutoNum type="alphaUcPeriod"/>
            </a:pPr>
            <a:r>
              <a:rPr lang="en-US" sz="2800" i="1" dirty="0">
                <a:latin typeface="Arial" charset="0"/>
              </a:rPr>
              <a:t>Love one another</a:t>
            </a:r>
            <a:r>
              <a:rPr lang="en-US" sz="2800" dirty="0">
                <a:latin typeface="Arial" charset="0"/>
              </a:rPr>
              <a:t> (vv. 13-15)</a:t>
            </a:r>
          </a:p>
          <a:p>
            <a:pPr marL="514350" indent="-514350">
              <a:lnSpc>
                <a:spcPct val="120000"/>
              </a:lnSpc>
              <a:buFont typeface="+mj-lt"/>
              <a:buAutoNum type="alphaUcPeriod"/>
            </a:pPr>
            <a:r>
              <a:rPr lang="en-US" sz="2800" i="1" dirty="0">
                <a:latin typeface="Arial" charset="0"/>
              </a:rPr>
              <a:t>Walk in and be led by the Spirit</a:t>
            </a:r>
            <a:r>
              <a:rPr lang="en-US" sz="2800" dirty="0">
                <a:latin typeface="Arial" charset="0"/>
              </a:rPr>
              <a:t> (vv. 16-18)</a:t>
            </a:r>
          </a:p>
          <a:p>
            <a:pPr marL="514350" indent="-514350">
              <a:lnSpc>
                <a:spcPct val="120000"/>
              </a:lnSpc>
              <a:buFont typeface="+mj-lt"/>
              <a:buAutoNum type="alphaUcPeriod"/>
            </a:pPr>
            <a:r>
              <a:rPr lang="en-US" sz="2800" i="1" dirty="0">
                <a:latin typeface="Arial" charset="0"/>
              </a:rPr>
              <a:t>Don’t do works of the flesh</a:t>
            </a:r>
            <a:r>
              <a:rPr lang="en-US" sz="2800" dirty="0">
                <a:latin typeface="Arial" charset="0"/>
              </a:rPr>
              <a:t> (vv. 19-21)</a:t>
            </a:r>
          </a:p>
          <a:p>
            <a:pPr marL="514350" indent="-514350">
              <a:lnSpc>
                <a:spcPct val="120000"/>
              </a:lnSpc>
              <a:buFont typeface="+mj-lt"/>
              <a:buAutoNum type="alphaUcPeriod"/>
            </a:pPr>
            <a:r>
              <a:rPr lang="en-US" sz="2800" i="1" dirty="0">
                <a:latin typeface="Arial" charset="0"/>
              </a:rPr>
              <a:t>Develop fruit of the Spirit</a:t>
            </a:r>
            <a:r>
              <a:rPr lang="en-US" sz="2800" dirty="0">
                <a:latin typeface="Arial" charset="0"/>
              </a:rPr>
              <a:t> (vv. 22-26)</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33400" y="1828800"/>
            <a:ext cx="3200400" cy="4572000"/>
          </a:xfrm>
          <a:prstGeom prst="roundRect">
            <a:avLst/>
          </a:prstGeom>
          <a:solidFill>
            <a:srgbClr val="953735">
              <a:alpha val="94118"/>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u="sng" dirty="0">
                <a:solidFill>
                  <a:srgbClr val="FFFF00"/>
                </a:solidFill>
              </a:rPr>
              <a:t>Works of the Flesh</a:t>
            </a:r>
          </a:p>
          <a:p>
            <a:pPr algn="ctr"/>
            <a:endParaRPr lang="en-US" dirty="0">
              <a:solidFill>
                <a:schemeClr val="bg1"/>
              </a:solidFill>
            </a:endParaRPr>
          </a:p>
          <a:p>
            <a:pPr algn="ctr">
              <a:lnSpc>
                <a:spcPts val="2000"/>
              </a:lnSpc>
            </a:pPr>
            <a:r>
              <a:rPr lang="en-US" sz="2400" dirty="0">
                <a:solidFill>
                  <a:schemeClr val="bg1"/>
                </a:solidFill>
              </a:rPr>
              <a:t>adultery, fornication, uncleanness, lewdness, idolatry, sorcery, hatred, contentions, jealousies, outbursts of wrath, selfish ambitions, dissensions, heresies, envy, murders, drunkenness, revelries, and the like;</a:t>
            </a:r>
          </a:p>
          <a:p>
            <a:pPr algn="ctr"/>
            <a:endParaRPr lang="en-US" dirty="0">
              <a:solidFill>
                <a:schemeClr val="bg1"/>
              </a:solidFill>
            </a:endParaRPr>
          </a:p>
        </p:txBody>
      </p:sp>
      <p:sp>
        <p:nvSpPr>
          <p:cNvPr id="3" name="TextBox 2"/>
          <p:cNvSpPr txBox="1"/>
          <p:nvPr/>
        </p:nvSpPr>
        <p:spPr>
          <a:xfrm>
            <a:off x="914400" y="152400"/>
            <a:ext cx="7315200" cy="1200329"/>
          </a:xfrm>
          <a:prstGeom prst="rect">
            <a:avLst/>
          </a:prstGeom>
          <a:solidFill>
            <a:schemeClr val="bg1"/>
          </a:solidFill>
        </p:spPr>
        <p:txBody>
          <a:bodyPr wrap="square" rtlCol="0">
            <a:spAutoFit/>
          </a:bodyPr>
          <a:lstStyle/>
          <a:p>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But</a:t>
            </a:r>
            <a:r>
              <a:rPr lang="en-US" sz="2400" dirty="0">
                <a:latin typeface="Times New Roman" pitchFamily="18" charset="0"/>
                <a:cs typeface="Times New Roman" pitchFamily="18" charset="0"/>
              </a:rPr>
              <a:t> (de) is strongly adversative, contrasting the fruit of the Spirit with the works of the flesh.”</a:t>
            </a:r>
          </a:p>
          <a:p>
            <a:pPr algn="r"/>
            <a:r>
              <a:rPr lang="en-US" sz="2400" dirty="0">
                <a:latin typeface="Times New Roman" pitchFamily="18" charset="0"/>
                <a:cs typeface="Times New Roman" pitchFamily="18" charset="0"/>
              </a:rPr>
              <a:t>M. Willis, p. 264</a:t>
            </a:r>
          </a:p>
        </p:txBody>
      </p:sp>
      <p:sp>
        <p:nvSpPr>
          <p:cNvPr id="4" name="Rounded Rectangle 3"/>
          <p:cNvSpPr/>
          <p:nvPr/>
        </p:nvSpPr>
        <p:spPr>
          <a:xfrm>
            <a:off x="5257800" y="1828800"/>
            <a:ext cx="3200400" cy="4572000"/>
          </a:xfrm>
          <a:prstGeom prst="roundRect">
            <a:avLst/>
          </a:prstGeom>
          <a:solidFill>
            <a:srgbClr val="953735">
              <a:alpha val="94118"/>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u="sng" dirty="0">
                <a:solidFill>
                  <a:srgbClr val="FFFF00"/>
                </a:solidFill>
              </a:rPr>
              <a:t>Fruit of Spirit</a:t>
            </a:r>
          </a:p>
          <a:p>
            <a:pPr algn="ctr"/>
            <a:endParaRPr lang="en-US" dirty="0">
              <a:solidFill>
                <a:schemeClr val="bg1"/>
              </a:solidFill>
            </a:endParaRPr>
          </a:p>
          <a:p>
            <a:pPr algn="ctr">
              <a:lnSpc>
                <a:spcPts val="2400"/>
              </a:lnSpc>
            </a:pPr>
            <a:r>
              <a:rPr lang="en-US" sz="2400" dirty="0">
                <a:solidFill>
                  <a:schemeClr val="bg1"/>
                </a:solidFill>
              </a:rPr>
              <a:t>Love</a:t>
            </a:r>
          </a:p>
          <a:p>
            <a:pPr algn="ctr">
              <a:lnSpc>
                <a:spcPts val="2400"/>
              </a:lnSpc>
            </a:pPr>
            <a:r>
              <a:rPr lang="en-US" sz="2400" dirty="0">
                <a:solidFill>
                  <a:schemeClr val="bg1"/>
                </a:solidFill>
              </a:rPr>
              <a:t>Joy</a:t>
            </a:r>
          </a:p>
          <a:p>
            <a:pPr algn="ctr">
              <a:lnSpc>
                <a:spcPts val="2400"/>
              </a:lnSpc>
            </a:pPr>
            <a:r>
              <a:rPr lang="en-US" sz="2400" dirty="0">
                <a:solidFill>
                  <a:schemeClr val="bg1"/>
                </a:solidFill>
              </a:rPr>
              <a:t>Peace</a:t>
            </a:r>
          </a:p>
          <a:p>
            <a:pPr algn="ctr">
              <a:lnSpc>
                <a:spcPts val="2400"/>
              </a:lnSpc>
            </a:pPr>
            <a:r>
              <a:rPr lang="en-US" sz="2400" dirty="0">
                <a:solidFill>
                  <a:schemeClr val="bg1"/>
                </a:solidFill>
              </a:rPr>
              <a:t>longsuffering, kindness</a:t>
            </a:r>
          </a:p>
          <a:p>
            <a:pPr algn="ctr">
              <a:lnSpc>
                <a:spcPts val="2400"/>
              </a:lnSpc>
            </a:pPr>
            <a:r>
              <a:rPr lang="en-US" sz="2400" dirty="0">
                <a:solidFill>
                  <a:schemeClr val="bg1"/>
                </a:solidFill>
              </a:rPr>
              <a:t>Goodness</a:t>
            </a:r>
          </a:p>
          <a:p>
            <a:pPr algn="ctr">
              <a:lnSpc>
                <a:spcPts val="2400"/>
              </a:lnSpc>
            </a:pPr>
            <a:r>
              <a:rPr lang="en-US" sz="2400" dirty="0">
                <a:solidFill>
                  <a:schemeClr val="bg1"/>
                </a:solidFill>
              </a:rPr>
              <a:t>faithfulness</a:t>
            </a:r>
          </a:p>
          <a:p>
            <a:pPr algn="ctr">
              <a:lnSpc>
                <a:spcPts val="2400"/>
              </a:lnSpc>
            </a:pPr>
            <a:r>
              <a:rPr lang="en-US" sz="2400" dirty="0">
                <a:solidFill>
                  <a:schemeClr val="bg1"/>
                </a:solidFill>
              </a:rPr>
              <a:t> gentleness</a:t>
            </a:r>
          </a:p>
          <a:p>
            <a:pPr algn="ctr">
              <a:lnSpc>
                <a:spcPts val="2400"/>
              </a:lnSpc>
            </a:pPr>
            <a:r>
              <a:rPr lang="en-US" sz="2400" dirty="0">
                <a:solidFill>
                  <a:schemeClr val="bg1"/>
                </a:solidFill>
              </a:rPr>
              <a:t>self-control</a:t>
            </a:r>
          </a:p>
          <a:p>
            <a:pPr algn="ctr">
              <a:lnSpc>
                <a:spcPts val="2400"/>
              </a:lnSpc>
            </a:pPr>
            <a:endParaRPr lang="en-US" sz="2400" dirty="0">
              <a:solidFill>
                <a:schemeClr val="bg1"/>
              </a:solidFill>
            </a:endParaRPr>
          </a:p>
          <a:p>
            <a:pPr algn="ctr">
              <a:lnSpc>
                <a:spcPts val="2400"/>
              </a:lnSpc>
            </a:pPr>
            <a:endParaRPr lang="en-US" sz="2400" dirty="0">
              <a:solidFill>
                <a:schemeClr val="bg1"/>
              </a:solidFill>
            </a:endParaRPr>
          </a:p>
          <a:p>
            <a:pPr algn="ctr">
              <a:lnSpc>
                <a:spcPts val="2400"/>
              </a:lnSpc>
            </a:pPr>
            <a:endParaRPr lang="en-US" sz="2400" dirty="0">
              <a:solidFill>
                <a:schemeClr val="bg1"/>
              </a:solidFill>
            </a:endParaRPr>
          </a:p>
        </p:txBody>
      </p:sp>
      <p:sp>
        <p:nvSpPr>
          <p:cNvPr id="7" name="Left-Right Arrow 6"/>
          <p:cNvSpPr/>
          <p:nvPr/>
        </p:nvSpPr>
        <p:spPr>
          <a:xfrm>
            <a:off x="3429000" y="3048000"/>
            <a:ext cx="2057400" cy="1447800"/>
          </a:xfrm>
          <a:prstGeom prst="leftRightArrow">
            <a:avLst>
              <a:gd name="adj1" fmla="val 50000"/>
              <a:gd name="adj2" fmla="val 31667"/>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81000"/>
            <a:ext cx="7354578" cy="646331"/>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effectLst>
                  <a:outerShdw blurRad="50800" dist="39000" dir="5460000" algn="tl">
                    <a:srgbClr val="000000">
                      <a:alpha val="38000"/>
                    </a:srgbClr>
                  </a:outerShdw>
                </a:effectLst>
              </a:rPr>
              <a:t>“..against such there is no law” (v. 23)</a:t>
            </a:r>
            <a:endParaRPr lang="en-US" sz="3600" b="1" cap="none" spc="0" dirty="0">
              <a:ln w="11430"/>
              <a:effectLst>
                <a:outerShdw blurRad="50800" dist="39000" dir="5460000" algn="tl">
                  <a:srgbClr val="000000">
                    <a:alpha val="38000"/>
                  </a:srgbClr>
                </a:outerShdw>
              </a:effectLst>
            </a:endParaRPr>
          </a:p>
        </p:txBody>
      </p:sp>
      <p:sp>
        <p:nvSpPr>
          <p:cNvPr id="3" name="TextBox 2"/>
          <p:cNvSpPr txBox="1"/>
          <p:nvPr/>
        </p:nvSpPr>
        <p:spPr>
          <a:xfrm>
            <a:off x="453528" y="1706642"/>
            <a:ext cx="3886200" cy="4524315"/>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r>
              <a:rPr lang="en-US" sz="3200" b="1" dirty="0">
                <a:latin typeface="+mj-lt"/>
              </a:rPr>
              <a:t>Love</a:t>
            </a:r>
          </a:p>
          <a:p>
            <a:pPr marL="514350" indent="-514350">
              <a:buFont typeface="+mj-lt"/>
              <a:buAutoNum type="arabicPeriod"/>
            </a:pPr>
            <a:r>
              <a:rPr lang="en-US" sz="3200" b="1" dirty="0">
                <a:latin typeface="+mj-lt"/>
              </a:rPr>
              <a:t>Joy</a:t>
            </a:r>
          </a:p>
          <a:p>
            <a:pPr marL="514350" indent="-514350">
              <a:buFont typeface="+mj-lt"/>
              <a:buAutoNum type="arabicPeriod"/>
            </a:pPr>
            <a:r>
              <a:rPr lang="en-US" sz="3200" b="1" dirty="0">
                <a:latin typeface="+mj-lt"/>
              </a:rPr>
              <a:t>Peace</a:t>
            </a:r>
          </a:p>
          <a:p>
            <a:pPr marL="514350" indent="-514350">
              <a:buFont typeface="+mj-lt"/>
              <a:buAutoNum type="arabicPeriod"/>
            </a:pPr>
            <a:r>
              <a:rPr lang="en-US" sz="3200" b="1" dirty="0">
                <a:latin typeface="+mj-lt"/>
              </a:rPr>
              <a:t>Longsuffering</a:t>
            </a:r>
          </a:p>
          <a:p>
            <a:pPr marL="514350" indent="-514350">
              <a:buFont typeface="+mj-lt"/>
              <a:buAutoNum type="arabicPeriod"/>
            </a:pPr>
            <a:r>
              <a:rPr lang="en-US" sz="3200" b="1" dirty="0">
                <a:latin typeface="+mj-lt"/>
              </a:rPr>
              <a:t>Kindness</a:t>
            </a:r>
          </a:p>
          <a:p>
            <a:pPr marL="514350" indent="-514350">
              <a:buFont typeface="+mj-lt"/>
              <a:buAutoNum type="arabicPeriod"/>
            </a:pPr>
            <a:r>
              <a:rPr lang="en-US" sz="3200" b="1" dirty="0">
                <a:latin typeface="+mj-lt"/>
              </a:rPr>
              <a:t>Goodness</a:t>
            </a:r>
          </a:p>
          <a:p>
            <a:pPr marL="514350" indent="-514350">
              <a:buFont typeface="+mj-lt"/>
              <a:buAutoNum type="arabicPeriod"/>
            </a:pPr>
            <a:r>
              <a:rPr lang="en-US" sz="3200" b="1" dirty="0">
                <a:latin typeface="+mj-lt"/>
              </a:rPr>
              <a:t>Faithfulness, </a:t>
            </a:r>
          </a:p>
          <a:p>
            <a:pPr marL="514350" indent="-514350">
              <a:buFont typeface="+mj-lt"/>
              <a:buAutoNum type="arabicPeriod"/>
            </a:pPr>
            <a:r>
              <a:rPr lang="en-US" sz="3200" b="1" dirty="0">
                <a:latin typeface="+mj-lt"/>
              </a:rPr>
              <a:t>Gentleness</a:t>
            </a:r>
          </a:p>
          <a:p>
            <a:pPr marL="514350" indent="-514350">
              <a:buFont typeface="+mj-lt"/>
              <a:buAutoNum type="arabicPeriod"/>
            </a:pPr>
            <a:r>
              <a:rPr lang="en-US" sz="3200" b="1" dirty="0">
                <a:latin typeface="+mj-lt"/>
              </a:rPr>
              <a:t>Self-control</a:t>
            </a:r>
          </a:p>
        </p:txBody>
      </p:sp>
      <p:sp>
        <p:nvSpPr>
          <p:cNvPr id="5" name="TextBox 4"/>
          <p:cNvSpPr txBox="1"/>
          <p:nvPr/>
        </p:nvSpPr>
        <p:spPr>
          <a:xfrm>
            <a:off x="4835488" y="1706642"/>
            <a:ext cx="3886200" cy="4462760"/>
          </a:xfrm>
          <a:prstGeom prst="rect">
            <a:avLst/>
          </a:prstGeom>
          <a:solidFill>
            <a:srgbClr val="FFFF00">
              <a:alpha val="69804"/>
            </a:srgbClr>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457200" indent="-457200">
              <a:buFont typeface="Arial" panose="020B0604020202020204" pitchFamily="34" charset="0"/>
              <a:buChar char="•"/>
            </a:pPr>
            <a:r>
              <a:rPr lang="en-US" sz="2600" b="1" dirty="0">
                <a:solidFill>
                  <a:srgbClr val="002060"/>
                </a:solidFill>
                <a:latin typeface="+mj-lt"/>
              </a:rPr>
              <a:t>In context with OT – vs – NT</a:t>
            </a:r>
          </a:p>
          <a:p>
            <a:pPr marL="457200" indent="-457200">
              <a:buFont typeface="Arial" panose="020B0604020202020204" pitchFamily="34" charset="0"/>
              <a:buChar char="•"/>
            </a:pPr>
            <a:endParaRPr lang="en-US" sz="800" b="1" dirty="0">
              <a:solidFill>
                <a:srgbClr val="002060"/>
              </a:solidFill>
              <a:latin typeface="+mj-lt"/>
            </a:endParaRPr>
          </a:p>
          <a:p>
            <a:pPr marL="514350" indent="-514350">
              <a:buFont typeface="Arial" pitchFamily="34" charset="0"/>
              <a:buChar char="•"/>
            </a:pPr>
            <a:r>
              <a:rPr lang="en-US" sz="2600" b="1" dirty="0">
                <a:solidFill>
                  <a:srgbClr val="002060"/>
                </a:solidFill>
                <a:latin typeface="+mj-lt"/>
              </a:rPr>
              <a:t>Gospel changes one’s life</a:t>
            </a:r>
          </a:p>
          <a:p>
            <a:pPr marL="514350" indent="-514350">
              <a:buFont typeface="Arial" pitchFamily="34" charset="0"/>
              <a:buChar char="•"/>
            </a:pPr>
            <a:endParaRPr lang="en-US" sz="800" b="1" dirty="0">
              <a:solidFill>
                <a:srgbClr val="002060"/>
              </a:solidFill>
              <a:latin typeface="+mj-lt"/>
            </a:endParaRPr>
          </a:p>
          <a:p>
            <a:pPr marL="514350" indent="-514350">
              <a:buFont typeface="Arial" pitchFamily="34" charset="0"/>
              <a:buChar char="•"/>
            </a:pPr>
            <a:r>
              <a:rPr lang="en-US" sz="2600" b="1" dirty="0">
                <a:solidFill>
                  <a:srgbClr val="002060"/>
                </a:solidFill>
                <a:latin typeface="+mj-lt"/>
              </a:rPr>
              <a:t>Develop these qualities – Not under any condemnation</a:t>
            </a:r>
          </a:p>
          <a:p>
            <a:pPr marL="514350" indent="-514350">
              <a:buFont typeface="Arial" pitchFamily="34" charset="0"/>
              <a:buChar char="•"/>
            </a:pPr>
            <a:endParaRPr lang="en-US" sz="800" b="1" dirty="0">
              <a:solidFill>
                <a:srgbClr val="002060"/>
              </a:solidFill>
              <a:latin typeface="+mj-lt"/>
            </a:endParaRPr>
          </a:p>
          <a:p>
            <a:pPr marL="514350" indent="-514350">
              <a:buFont typeface="Arial" pitchFamily="34" charset="0"/>
              <a:buChar char="•"/>
            </a:pPr>
            <a:r>
              <a:rPr lang="en-US" sz="2600" b="1" dirty="0">
                <a:solidFill>
                  <a:srgbClr val="002060"/>
                </a:solidFill>
                <a:latin typeface="+mj-lt"/>
              </a:rPr>
              <a:t> Nothing to condemn one who practices these qualities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0" y="0"/>
            <a:ext cx="9144000" cy="1219200"/>
          </a:xfrm>
          <a:prstGeom prst="bevel">
            <a:avLst/>
          </a:prstGeom>
          <a:solidFill>
            <a:schemeClr val="tx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2">
                    <a:lumMod val="90000"/>
                  </a:schemeClr>
                </a:solidFill>
                <a:latin typeface="+mj-lt"/>
              </a:rPr>
              <a:t>What is the “Fruit of the Spirit”?</a:t>
            </a:r>
          </a:p>
        </p:txBody>
      </p:sp>
      <p:sp>
        <p:nvSpPr>
          <p:cNvPr id="4" name="TextBox 3"/>
          <p:cNvSpPr txBox="1"/>
          <p:nvPr/>
        </p:nvSpPr>
        <p:spPr>
          <a:xfrm>
            <a:off x="1066800" y="1524000"/>
            <a:ext cx="7162800" cy="2246769"/>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Result – comes from following the revelation of the Holy Spirit </a:t>
            </a:r>
          </a:p>
          <a:p>
            <a:endParaRPr lang="en-US" sz="2800" b="1" dirty="0">
              <a:latin typeface="+mj-lt"/>
            </a:endParaRPr>
          </a:p>
          <a:p>
            <a:r>
              <a:rPr lang="en-US" sz="2800" b="1" dirty="0">
                <a:latin typeface="+mj-lt"/>
              </a:rPr>
              <a:t>                      Verses 16, 18, 25</a:t>
            </a:r>
          </a:p>
        </p:txBody>
      </p:sp>
      <p:sp>
        <p:nvSpPr>
          <p:cNvPr id="5" name="Rectangle 4"/>
          <p:cNvSpPr/>
          <p:nvPr/>
        </p:nvSpPr>
        <p:spPr>
          <a:xfrm>
            <a:off x="762000" y="3962400"/>
            <a:ext cx="7696200"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Times New Roman" pitchFamily="18" charset="0"/>
                <a:cs typeface="Times New Roman" pitchFamily="18" charset="0"/>
              </a:rPr>
              <a:t>“The </a:t>
            </a:r>
            <a:r>
              <a:rPr lang="en-US" sz="2400" b="1" dirty="0">
                <a:solidFill>
                  <a:schemeClr val="bg1"/>
                </a:solidFill>
                <a:latin typeface="Times New Roman" pitchFamily="18" charset="0"/>
                <a:cs typeface="Times New Roman" pitchFamily="18" charset="0"/>
              </a:rPr>
              <a:t>fruit of the Spirit</a:t>
            </a:r>
            <a:r>
              <a:rPr lang="en-US" sz="2400" dirty="0">
                <a:solidFill>
                  <a:schemeClr val="bg1"/>
                </a:solidFill>
                <a:latin typeface="Times New Roman" pitchFamily="18" charset="0"/>
                <a:cs typeface="Times New Roman" pitchFamily="18" charset="0"/>
              </a:rPr>
              <a:t> refers to those attitudes and dispositions that are developed as a result of following the guidance of the Holy Spirit as  revealed in the written word.”</a:t>
            </a:r>
          </a:p>
          <a:p>
            <a:pPr algn="ctr"/>
            <a:endParaRPr lang="en-US" sz="2400" dirty="0">
              <a:solidFill>
                <a:schemeClr val="bg1"/>
              </a:solidFill>
              <a:latin typeface="Times New Roman" pitchFamily="18" charset="0"/>
              <a:cs typeface="Times New Roman" pitchFamily="18" charset="0"/>
            </a:endParaRPr>
          </a:p>
          <a:p>
            <a:pPr algn="r"/>
            <a:r>
              <a:rPr lang="en-US" sz="2400" dirty="0">
                <a:solidFill>
                  <a:schemeClr val="bg1"/>
                </a:solidFill>
                <a:latin typeface="Times New Roman" pitchFamily="18" charset="0"/>
                <a:cs typeface="Times New Roman" pitchFamily="18" charset="0"/>
              </a:rPr>
              <a:t>M. Willis, p. 264-265</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0" y="0"/>
            <a:ext cx="9144000" cy="1219200"/>
          </a:xfrm>
          <a:prstGeom prst="bevel">
            <a:avLst/>
          </a:prstGeom>
          <a:solidFill>
            <a:schemeClr val="tx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2">
                    <a:lumMod val="90000"/>
                  </a:schemeClr>
                </a:solidFill>
                <a:latin typeface="+mj-lt"/>
              </a:rPr>
              <a:t>What is the “Fruit of the Spirit”?</a:t>
            </a:r>
          </a:p>
        </p:txBody>
      </p:sp>
      <p:sp>
        <p:nvSpPr>
          <p:cNvPr id="4" name="TextBox 3"/>
          <p:cNvSpPr txBox="1"/>
          <p:nvPr/>
        </p:nvSpPr>
        <p:spPr>
          <a:xfrm>
            <a:off x="1066800" y="1524000"/>
            <a:ext cx="7162800" cy="3323987"/>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Result – comes from following the revelation of the Holy Spirit</a:t>
            </a:r>
          </a:p>
          <a:p>
            <a:pPr marL="514350" indent="-514350"/>
            <a:endParaRPr lang="en-US" sz="1400" b="1" dirty="0">
              <a:latin typeface="+mj-lt"/>
            </a:endParaRPr>
          </a:p>
          <a:p>
            <a:pPr marL="514350" indent="-514350">
              <a:buFont typeface="+mj-lt"/>
              <a:buAutoNum type="arabicPeriod" startAt="2"/>
            </a:pPr>
            <a:r>
              <a:rPr lang="en-US" sz="2800" b="1" dirty="0">
                <a:latin typeface="+mj-lt"/>
              </a:rPr>
              <a:t>“Fruit” = Singular (not Fruits)</a:t>
            </a:r>
          </a:p>
          <a:p>
            <a:pPr marL="971550" lvl="1" indent="-514350">
              <a:buFont typeface="+mj-lt"/>
              <a:buAutoNum type="alphaLcPeriod"/>
            </a:pPr>
            <a:r>
              <a:rPr lang="en-US" sz="2400" b="1" i="1" dirty="0">
                <a:latin typeface="+mj-lt"/>
              </a:rPr>
              <a:t>One fruit – with 9 characteristics</a:t>
            </a:r>
          </a:p>
          <a:p>
            <a:pPr marL="971550" lvl="1" indent="-514350">
              <a:buFont typeface="+mj-lt"/>
              <a:buAutoNum type="alphaLcPeriod"/>
            </a:pPr>
            <a:r>
              <a:rPr lang="en-US" sz="2400" b="1" i="1" dirty="0">
                <a:latin typeface="+mj-lt"/>
              </a:rPr>
              <a:t>Must develop all</a:t>
            </a:r>
          </a:p>
          <a:p>
            <a:pPr marL="514350" indent="-514350">
              <a:buFont typeface="+mj-lt"/>
              <a:buAutoNum type="arabicPeriod" startAt="2"/>
            </a:pPr>
            <a:endParaRPr lang="en-US" sz="2800" b="1" dirty="0">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3" name="TextBox 2"/>
          <p:cNvSpPr txBox="1"/>
          <p:nvPr/>
        </p:nvSpPr>
        <p:spPr>
          <a:xfrm>
            <a:off x="685800" y="1752600"/>
            <a:ext cx="6934200" cy="892552"/>
          </a:xfrm>
          <a:prstGeom prst="rect">
            <a:avLst/>
          </a:prstGeom>
          <a:noFill/>
        </p:spPr>
        <p:txBody>
          <a:bodyPr wrap="square" rtlCol="0">
            <a:spAutoFit/>
          </a:bodyPr>
          <a:lstStyle/>
          <a:p>
            <a:pPr marL="514350" indent="-514350">
              <a:buAutoNum type="alphaUcPeriod"/>
            </a:pPr>
            <a:r>
              <a:rPr lang="en-US" sz="2800" u="sng" dirty="0"/>
              <a:t>Love Defined</a:t>
            </a:r>
            <a:endParaRPr lang="en-US" sz="2400" i="1" dirty="0"/>
          </a:p>
          <a:p>
            <a:pPr marL="971550" lvl="1" indent="-514350">
              <a:buFont typeface="+mj-lt"/>
              <a:buAutoNum type="arabicPeriod"/>
            </a:pPr>
            <a:r>
              <a:rPr lang="en-US" sz="2400" i="1" dirty="0"/>
              <a:t>Different words</a:t>
            </a:r>
          </a:p>
        </p:txBody>
      </p:sp>
      <p:sp>
        <p:nvSpPr>
          <p:cNvPr id="5" name="TextBox 4"/>
          <p:cNvSpPr txBox="1"/>
          <p:nvPr/>
        </p:nvSpPr>
        <p:spPr>
          <a:xfrm>
            <a:off x="1295400" y="3352800"/>
            <a:ext cx="6629400" cy="1815882"/>
          </a:xfrm>
          <a:prstGeom prst="rect">
            <a:avLst/>
          </a:prstGeom>
          <a:solidFill>
            <a:srgbClr val="953735">
              <a:alpha val="83922"/>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a:solidFill>
                  <a:srgbClr val="FFFF00"/>
                </a:solidFill>
                <a:effectLst>
                  <a:outerShdw blurRad="38100" dist="38100" dir="2700000" algn="tl">
                    <a:srgbClr val="000000">
                      <a:alpha val="43137"/>
                    </a:srgbClr>
                  </a:outerShdw>
                </a:effectLst>
              </a:rPr>
              <a:t>Eros</a:t>
            </a:r>
            <a:r>
              <a:rPr lang="en-US" sz="2800" dirty="0">
                <a:solidFill>
                  <a:schemeClr val="bg1"/>
                </a:solidFill>
                <a:effectLst>
                  <a:outerShdw blurRad="38100" dist="38100" dir="2700000" algn="tl">
                    <a:srgbClr val="000000">
                      <a:alpha val="43137"/>
                    </a:srgbClr>
                  </a:outerShdw>
                </a:effectLst>
              </a:rPr>
              <a:t> – Carnal, Sexual, Sensual</a:t>
            </a:r>
          </a:p>
          <a:p>
            <a:r>
              <a:rPr lang="en-US" sz="2800" dirty="0" err="1">
                <a:solidFill>
                  <a:srgbClr val="FFFF00"/>
                </a:solidFill>
                <a:effectLst>
                  <a:outerShdw blurRad="38100" dist="38100" dir="2700000" algn="tl">
                    <a:srgbClr val="000000">
                      <a:alpha val="43137"/>
                    </a:srgbClr>
                  </a:outerShdw>
                </a:effectLst>
              </a:rPr>
              <a:t>Philia</a:t>
            </a:r>
            <a:r>
              <a:rPr lang="en-US" sz="2800" dirty="0">
                <a:solidFill>
                  <a:schemeClr val="bg1"/>
                </a:solidFill>
                <a:effectLst>
                  <a:outerShdw blurRad="38100" dist="38100" dir="2700000" algn="tl">
                    <a:srgbClr val="000000">
                      <a:alpha val="43137"/>
                    </a:srgbClr>
                  </a:outerShdw>
                </a:effectLst>
              </a:rPr>
              <a:t> – Close Friendship, warm</a:t>
            </a:r>
          </a:p>
          <a:p>
            <a:r>
              <a:rPr lang="en-US" sz="2800" dirty="0" err="1">
                <a:solidFill>
                  <a:srgbClr val="FFFF00"/>
                </a:solidFill>
                <a:effectLst>
                  <a:outerShdw blurRad="38100" dist="38100" dir="2700000" algn="tl">
                    <a:srgbClr val="000000">
                      <a:alpha val="43137"/>
                    </a:srgbClr>
                  </a:outerShdw>
                </a:effectLst>
              </a:rPr>
              <a:t>Storge</a:t>
            </a:r>
            <a:r>
              <a:rPr lang="en-US" sz="2800" dirty="0">
                <a:solidFill>
                  <a:schemeClr val="bg1"/>
                </a:solidFill>
                <a:effectLst>
                  <a:outerShdw blurRad="38100" dist="38100" dir="2700000" algn="tl">
                    <a:srgbClr val="000000">
                      <a:alpha val="43137"/>
                    </a:srgbClr>
                  </a:outerShdw>
                </a:effectLst>
              </a:rPr>
              <a:t> – Family Relationship</a:t>
            </a:r>
          </a:p>
          <a:p>
            <a:r>
              <a:rPr lang="en-US" sz="2800" dirty="0">
                <a:solidFill>
                  <a:srgbClr val="FFFF00"/>
                </a:solidFill>
                <a:effectLst>
                  <a:outerShdw blurRad="38100" dist="38100" dir="2700000" algn="tl">
                    <a:srgbClr val="000000">
                      <a:alpha val="43137"/>
                    </a:srgbClr>
                  </a:outerShdw>
                </a:effectLst>
              </a:rPr>
              <a:t>Agape</a:t>
            </a:r>
            <a:r>
              <a:rPr lang="en-US" sz="2800" dirty="0">
                <a:solidFill>
                  <a:schemeClr val="bg1"/>
                </a:solidFill>
                <a:effectLst>
                  <a:outerShdw blurRad="38100" dist="38100" dir="2700000" algn="tl">
                    <a:srgbClr val="000000">
                      <a:alpha val="43137"/>
                    </a:srgbClr>
                  </a:outerShdw>
                </a:effectLst>
              </a:rPr>
              <a:t> – Seeks the highest good for others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3" name="TextBox 2"/>
          <p:cNvSpPr txBox="1"/>
          <p:nvPr/>
        </p:nvSpPr>
        <p:spPr>
          <a:xfrm>
            <a:off x="685800" y="1752600"/>
            <a:ext cx="6934200" cy="1261884"/>
          </a:xfrm>
          <a:prstGeom prst="rect">
            <a:avLst/>
          </a:prstGeom>
          <a:noFill/>
        </p:spPr>
        <p:txBody>
          <a:bodyPr wrap="square" rtlCol="0">
            <a:spAutoFit/>
          </a:bodyPr>
          <a:lstStyle/>
          <a:p>
            <a:pPr marL="514350" indent="-514350">
              <a:buAutoNum type="alphaUcPeriod"/>
            </a:pPr>
            <a:r>
              <a:rPr lang="en-US" sz="2800" u="sng" dirty="0"/>
              <a:t>Love Defined</a:t>
            </a:r>
            <a:endParaRPr lang="en-US" sz="2400" i="1" dirty="0"/>
          </a:p>
          <a:p>
            <a:pPr marL="971550" lvl="1" indent="-514350">
              <a:buFont typeface="+mj-lt"/>
              <a:buAutoNum type="arabicPeriod"/>
            </a:pPr>
            <a:r>
              <a:rPr lang="en-US" sz="2400" i="1" dirty="0"/>
              <a:t>Different words</a:t>
            </a:r>
          </a:p>
          <a:p>
            <a:pPr marL="971550" lvl="1" indent="-514350">
              <a:buFont typeface="+mj-lt"/>
              <a:buAutoNum type="arabicPeriod"/>
            </a:pPr>
            <a:r>
              <a:rPr lang="en-US" sz="2400" i="1" dirty="0"/>
              <a:t>Lexicons / Dictionaries </a:t>
            </a:r>
          </a:p>
        </p:txBody>
      </p:sp>
      <p:sp>
        <p:nvSpPr>
          <p:cNvPr id="6" name="TextBox 5"/>
          <p:cNvSpPr txBox="1"/>
          <p:nvPr/>
        </p:nvSpPr>
        <p:spPr>
          <a:xfrm>
            <a:off x="762000" y="3124200"/>
            <a:ext cx="7696200" cy="2985433"/>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"Love can be known only from the actions it prompts… It was an exercise of the divine will in deliberate choice, made without assignable cause save that which lies in the nature of God Himself, Cf. Deut 7:7,8…is not an impulse from the feelings, it does not always run with the natural inclinations, nor does it spend itself only upon those for whom some affinity is discovered. Love seeks the welfare of all…”</a:t>
            </a:r>
          </a:p>
          <a:p>
            <a:pPr algn="r"/>
            <a:r>
              <a:rPr lang="en-US" sz="2000" i="1" dirty="0"/>
              <a:t>(Vine)</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391400" cy="3785652"/>
          </a:xfrm>
          <a:prstGeom prst="rect">
            <a:avLst/>
          </a:prstGeom>
          <a:solidFill>
            <a:srgbClr val="FFFFFF">
              <a:alpha val="80000"/>
            </a:srgbClr>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“Therefore, the meaning of </a:t>
            </a:r>
            <a:r>
              <a:rPr lang="en-US" sz="2400" i="1" dirty="0"/>
              <a:t>Agape</a:t>
            </a:r>
            <a:r>
              <a:rPr lang="en-US" sz="2400" dirty="0"/>
              <a:t> is unconquerable benevolence, undefeatable goodwill. </a:t>
            </a:r>
            <a:r>
              <a:rPr lang="en-US" sz="2400" i="1" dirty="0"/>
              <a:t>Agape</a:t>
            </a:r>
            <a:r>
              <a:rPr lang="en-US" sz="2400" dirty="0"/>
              <a:t> is the spirit in the heart which will never seek anything but the highest good of its fellow-men. It does not matter how its fellow-men treat it; it does not matter what their attitude is to it, it will never seek anything but their highest and their best good…</a:t>
            </a:r>
          </a:p>
          <a:p>
            <a:r>
              <a:rPr lang="en-US" sz="2400" dirty="0"/>
              <a:t>“ …is the ability and the power and the determination to love the people we do not like….”</a:t>
            </a:r>
          </a:p>
          <a:p>
            <a:pPr algn="r"/>
            <a:r>
              <a:rPr lang="en-US" sz="2400" dirty="0"/>
              <a:t>William Barclay</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981200"/>
            <a:ext cx="7391400" cy="2308324"/>
          </a:xfrm>
          <a:prstGeom prst="rect">
            <a:avLst/>
          </a:prstGeom>
          <a:solidFill>
            <a:srgbClr val="FFFFFF">
              <a:alpha val="80000"/>
            </a:srgbClr>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“There are those who think of this love as a sentimental or emotional attachment to someone or to something. Because they equate this love with a feeling, they think that they love when they have this feeling and that they are without love when they do not have this feeling.”</a:t>
            </a:r>
          </a:p>
          <a:p>
            <a:pPr algn="r"/>
            <a:r>
              <a:rPr lang="en-US" sz="2400" dirty="0"/>
              <a:t>James D. Bales</a:t>
            </a:r>
          </a:p>
        </p:txBody>
      </p:sp>
      <p:sp>
        <p:nvSpPr>
          <p:cNvPr id="3" name="TextBox 2"/>
          <p:cNvSpPr txBox="1"/>
          <p:nvPr/>
        </p:nvSpPr>
        <p:spPr>
          <a:xfrm>
            <a:off x="2438400" y="228600"/>
            <a:ext cx="4267200" cy="830997"/>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4800" dirty="0">
                <a:solidFill>
                  <a:srgbClr val="002060"/>
                </a:solidFill>
              </a:rPr>
              <a:t>Not A Feeling</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3" name="TextBox 2"/>
          <p:cNvSpPr txBox="1"/>
          <p:nvPr/>
        </p:nvSpPr>
        <p:spPr>
          <a:xfrm>
            <a:off x="685800" y="1752600"/>
            <a:ext cx="6934200" cy="1692771"/>
          </a:xfrm>
          <a:prstGeom prst="rect">
            <a:avLst/>
          </a:prstGeom>
          <a:noFill/>
        </p:spPr>
        <p:txBody>
          <a:bodyPr wrap="square" rtlCol="0">
            <a:spAutoFit/>
          </a:bodyPr>
          <a:lstStyle/>
          <a:p>
            <a:pPr marL="514350" indent="-514350">
              <a:buAutoNum type="alphaUcPeriod"/>
            </a:pPr>
            <a:r>
              <a:rPr lang="en-US" sz="2800" u="sng" dirty="0"/>
              <a:t>Love Defined</a:t>
            </a:r>
          </a:p>
          <a:p>
            <a:pPr marL="514350" indent="-514350">
              <a:buAutoNum type="alphaUcPeriod"/>
            </a:pPr>
            <a:r>
              <a:rPr lang="en-US" sz="2800" u="sng" dirty="0"/>
              <a:t>Love Exemplified &amp; Illustrated</a:t>
            </a:r>
            <a:endParaRPr lang="en-US" sz="2400" dirty="0"/>
          </a:p>
          <a:p>
            <a:pPr marL="971550" lvl="1" indent="-514350">
              <a:buFont typeface="+mj-lt"/>
              <a:buAutoNum type="arabicPeriod"/>
            </a:pPr>
            <a:r>
              <a:rPr lang="en-US" sz="2400" i="1" dirty="0"/>
              <a:t>God is love (1 </a:t>
            </a:r>
            <a:r>
              <a:rPr lang="en-US" sz="2400" i="1" dirty="0" err="1"/>
              <a:t>Jno</a:t>
            </a:r>
            <a:r>
              <a:rPr lang="en-US" sz="2400" i="1" dirty="0"/>
              <a:t>. 4:8)</a:t>
            </a:r>
          </a:p>
          <a:p>
            <a:pPr marL="971550" lvl="1" indent="-514350">
              <a:buFont typeface="+mj-lt"/>
              <a:buAutoNum type="arabicPeriod"/>
            </a:pPr>
            <a:r>
              <a:rPr lang="en-US" sz="2400" i="1" dirty="0"/>
              <a:t>God’s love for us (2 Cor. 13:11)</a:t>
            </a:r>
          </a:p>
        </p:txBody>
      </p:sp>
      <p:sp>
        <p:nvSpPr>
          <p:cNvPr id="5" name="TextBox 4"/>
          <p:cNvSpPr txBox="1"/>
          <p:nvPr/>
        </p:nvSpPr>
        <p:spPr>
          <a:xfrm>
            <a:off x="1600200" y="3886200"/>
            <a:ext cx="5334000" cy="1200329"/>
          </a:xfrm>
          <a:prstGeom prst="rect">
            <a:avLst/>
          </a:prstGeom>
          <a:solidFill>
            <a:srgbClr val="FFFFFF">
              <a:alpha val="78039"/>
            </a:srgbClr>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buFont typeface="Arial" pitchFamily="34" charset="0"/>
              <a:buChar char="•"/>
            </a:pPr>
            <a:r>
              <a:rPr lang="en-US" sz="2400" dirty="0"/>
              <a:t> Undeserved (Rom. 5:8)</a:t>
            </a:r>
          </a:p>
          <a:p>
            <a:pPr>
              <a:buFont typeface="Arial" pitchFamily="34" charset="0"/>
              <a:buChar char="•"/>
            </a:pPr>
            <a:r>
              <a:rPr lang="en-US" sz="2400" dirty="0"/>
              <a:t> Inseparable (Rom. 8:35-39)</a:t>
            </a:r>
          </a:p>
          <a:p>
            <a:pPr>
              <a:buFont typeface="Arial" pitchFamily="34" charset="0"/>
              <a:buChar char="•"/>
            </a:pPr>
            <a:r>
              <a:rPr lang="en-US" sz="2400" dirty="0"/>
              <a:t> Degree (John 3:16)</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3" name="TextBox 2"/>
          <p:cNvSpPr txBox="1"/>
          <p:nvPr/>
        </p:nvSpPr>
        <p:spPr>
          <a:xfrm>
            <a:off x="685800" y="1752600"/>
            <a:ext cx="6934200" cy="2123658"/>
          </a:xfrm>
          <a:prstGeom prst="rect">
            <a:avLst/>
          </a:prstGeom>
          <a:noFill/>
        </p:spPr>
        <p:txBody>
          <a:bodyPr wrap="square" rtlCol="0">
            <a:spAutoFit/>
          </a:bodyPr>
          <a:lstStyle/>
          <a:p>
            <a:pPr marL="514350" indent="-514350">
              <a:buAutoNum type="alphaUcPeriod"/>
            </a:pPr>
            <a:r>
              <a:rPr lang="en-US" sz="2800" u="sng" dirty="0"/>
              <a:t>Love Defined</a:t>
            </a:r>
          </a:p>
          <a:p>
            <a:pPr marL="514350" indent="-514350">
              <a:buAutoNum type="alphaUcPeriod"/>
            </a:pPr>
            <a:r>
              <a:rPr lang="en-US" sz="2800" u="sng" dirty="0"/>
              <a:t>Love Exemplified &amp; Illustrated</a:t>
            </a:r>
          </a:p>
          <a:p>
            <a:pPr marL="514350" indent="-514350">
              <a:buAutoNum type="alphaUcPeriod"/>
            </a:pPr>
            <a:r>
              <a:rPr lang="en-US" sz="2800" u="sng" dirty="0"/>
              <a:t>Love Directed</a:t>
            </a:r>
            <a:endParaRPr lang="en-US" sz="2400" dirty="0"/>
          </a:p>
          <a:p>
            <a:pPr marL="971550" lvl="1" indent="-514350">
              <a:buFont typeface="+mj-lt"/>
              <a:buAutoNum type="arabicPeriod"/>
            </a:pPr>
            <a:r>
              <a:rPr lang="en-US" sz="2400" i="1" dirty="0"/>
              <a:t>Toward God (John 14:15, 21)</a:t>
            </a:r>
          </a:p>
          <a:p>
            <a:pPr marL="971550" lvl="1" indent="-514350">
              <a:buFont typeface="+mj-lt"/>
              <a:buAutoNum type="arabicPeriod"/>
            </a:pPr>
            <a:r>
              <a:rPr lang="en-US" sz="2400" i="1" dirty="0"/>
              <a:t>Toward Man (1 </a:t>
            </a:r>
            <a:r>
              <a:rPr lang="en-US" sz="2400" i="1" dirty="0" err="1"/>
              <a:t>Jno</a:t>
            </a:r>
            <a:r>
              <a:rPr lang="en-US" sz="2400" i="1" dirty="0"/>
              <a:t>. 4:20-21)</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3" name="TextBox 2"/>
          <p:cNvSpPr txBox="1"/>
          <p:nvPr/>
        </p:nvSpPr>
        <p:spPr>
          <a:xfrm>
            <a:off x="685800" y="1752600"/>
            <a:ext cx="6934200" cy="2185214"/>
          </a:xfrm>
          <a:prstGeom prst="rect">
            <a:avLst/>
          </a:prstGeom>
          <a:noFill/>
        </p:spPr>
        <p:txBody>
          <a:bodyPr wrap="square" rtlCol="0">
            <a:spAutoFit/>
          </a:bodyPr>
          <a:lstStyle/>
          <a:p>
            <a:pPr marL="514350" indent="-514350">
              <a:buAutoNum type="alphaUcPeriod"/>
            </a:pPr>
            <a:r>
              <a:rPr lang="en-US" sz="2800" u="sng" dirty="0"/>
              <a:t>Love Defined</a:t>
            </a:r>
          </a:p>
          <a:p>
            <a:pPr marL="514350" indent="-514350">
              <a:buAutoNum type="alphaUcPeriod"/>
            </a:pPr>
            <a:r>
              <a:rPr lang="en-US" sz="2800" u="sng" dirty="0"/>
              <a:t>Love Exemplified &amp; Illustrated</a:t>
            </a:r>
          </a:p>
          <a:p>
            <a:pPr marL="514350" indent="-514350">
              <a:buAutoNum type="alphaUcPeriod"/>
            </a:pPr>
            <a:r>
              <a:rPr lang="en-US" sz="2800" u="sng" dirty="0"/>
              <a:t>Love Directed</a:t>
            </a:r>
          </a:p>
          <a:p>
            <a:pPr marL="514350" indent="-514350">
              <a:buAutoNum type="alphaUcPeriod"/>
            </a:pPr>
            <a:r>
              <a:rPr lang="en-US" sz="2800" u="sng" dirty="0"/>
              <a:t>Love Applied</a:t>
            </a:r>
            <a:endParaRPr lang="en-US" sz="2400" dirty="0"/>
          </a:p>
          <a:p>
            <a:pPr marL="971550" lvl="1" indent="-514350">
              <a:buFont typeface="+mj-lt"/>
              <a:buAutoNum type="arabicPeriod"/>
            </a:pPr>
            <a:r>
              <a:rPr lang="en-US" sz="2400" i="1" dirty="0"/>
              <a:t>Characteristics (1 Cor. 13:4-8)</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457201" y="0"/>
            <a:ext cx="8229600" cy="6771084"/>
          </a:xfrm>
          <a:prstGeom prst="rect">
            <a:avLst/>
          </a:prstGeom>
          <a:noFill/>
          <a:ln w="9525">
            <a:noFill/>
            <a:miter lim="800000"/>
            <a:headEnd/>
            <a:tailEnd/>
          </a:ln>
          <a:effectLst/>
        </p:spPr>
        <p:txBody>
          <a:bodyPr wrap="square">
            <a:spAutoFit/>
          </a:bodyPr>
          <a:lstStyle/>
          <a:p>
            <a:pPr algn="ctr" defTabSz="228600">
              <a:tabLst>
                <a:tab pos="400050" algn="l"/>
              </a:tabLst>
            </a:pPr>
            <a:r>
              <a:rPr lang="en-US" sz="3200" b="1" u="sng" dirty="0">
                <a:solidFill>
                  <a:srgbClr val="C00000"/>
                </a:solidFill>
                <a:latin typeface="Arial" charset="0"/>
              </a:rPr>
              <a:t>Characteristics Of Love</a:t>
            </a:r>
            <a:r>
              <a:rPr lang="en-US" sz="3200" b="1" dirty="0">
                <a:solidFill>
                  <a:srgbClr val="C00000"/>
                </a:solidFill>
                <a:latin typeface="Arial" charset="0"/>
              </a:rPr>
              <a:t> </a:t>
            </a:r>
          </a:p>
          <a:p>
            <a:pPr algn="ctr" defTabSz="228600">
              <a:tabLst>
                <a:tab pos="400050" algn="l"/>
              </a:tabLst>
            </a:pPr>
            <a:r>
              <a:rPr lang="en-US" sz="2400" b="1" dirty="0">
                <a:effectLst>
                  <a:outerShdw blurRad="38100" dist="38100" dir="2700000" algn="tl">
                    <a:srgbClr val="000000">
                      <a:alpha val="43137"/>
                    </a:srgbClr>
                  </a:outerShdw>
                </a:effectLst>
                <a:latin typeface="Arial" charset="0"/>
              </a:rPr>
              <a:t>(1 Cor. 13:4-8)</a:t>
            </a:r>
          </a:p>
          <a:p>
            <a:pPr defTabSz="228600">
              <a:tabLst>
                <a:tab pos="400050" algn="l"/>
              </a:tabLst>
            </a:pPr>
            <a:endParaRPr lang="en-US" dirty="0">
              <a:latin typeface="Arial" charset="0"/>
            </a:endParaRPr>
          </a:p>
          <a:p>
            <a:pPr marL="914400" lvl="1" indent="-457200" defTabSz="228600">
              <a:buFont typeface="+mj-lt"/>
              <a:buAutoNum type="alphaUcPeriod"/>
              <a:tabLst>
                <a:tab pos="400050" algn="l"/>
              </a:tabLst>
            </a:pPr>
            <a:r>
              <a:rPr lang="en-US" sz="2400" dirty="0">
                <a:latin typeface="Arial" charset="0"/>
              </a:rPr>
              <a:t>Suffers long</a:t>
            </a:r>
          </a:p>
          <a:p>
            <a:pPr marL="914400" lvl="1" indent="-457200" defTabSz="228600">
              <a:buFont typeface="+mj-lt"/>
              <a:buAutoNum type="alphaUcPeriod"/>
              <a:tabLst>
                <a:tab pos="400050" algn="l"/>
              </a:tabLst>
            </a:pPr>
            <a:r>
              <a:rPr lang="en-US" sz="2400" dirty="0">
                <a:latin typeface="Arial" charset="0"/>
              </a:rPr>
              <a:t>Kind</a:t>
            </a:r>
          </a:p>
          <a:p>
            <a:pPr marL="914400" lvl="1" indent="-457200" defTabSz="228600">
              <a:buFont typeface="+mj-lt"/>
              <a:buAutoNum type="alphaUcPeriod"/>
              <a:tabLst>
                <a:tab pos="400050" algn="l"/>
              </a:tabLst>
            </a:pPr>
            <a:r>
              <a:rPr lang="en-US" sz="2400" dirty="0">
                <a:latin typeface="Arial" charset="0"/>
              </a:rPr>
              <a:t>Does not envy</a:t>
            </a:r>
          </a:p>
          <a:p>
            <a:pPr marL="914400" lvl="1" indent="-457200" defTabSz="228600">
              <a:buFont typeface="+mj-lt"/>
              <a:buAutoNum type="alphaUcPeriod"/>
              <a:tabLst>
                <a:tab pos="400050" algn="l"/>
              </a:tabLst>
            </a:pPr>
            <a:r>
              <a:rPr lang="en-US" sz="2400" dirty="0">
                <a:latin typeface="Arial" charset="0"/>
              </a:rPr>
              <a:t>Does not parade itself</a:t>
            </a:r>
          </a:p>
          <a:p>
            <a:pPr marL="914400" lvl="1" indent="-457200" defTabSz="228600">
              <a:buFont typeface="+mj-lt"/>
              <a:buAutoNum type="alphaUcPeriod"/>
              <a:tabLst>
                <a:tab pos="400050" algn="l"/>
              </a:tabLst>
            </a:pPr>
            <a:r>
              <a:rPr lang="en-US" sz="2400" dirty="0">
                <a:latin typeface="Arial" charset="0"/>
              </a:rPr>
              <a:t>Not puffed up</a:t>
            </a:r>
          </a:p>
          <a:p>
            <a:pPr marL="914400" lvl="1" indent="-457200" defTabSz="228600">
              <a:buFont typeface="+mj-lt"/>
              <a:buAutoNum type="alphaUcPeriod"/>
              <a:tabLst>
                <a:tab pos="400050" algn="l"/>
              </a:tabLst>
            </a:pPr>
            <a:r>
              <a:rPr lang="en-US" sz="2400" dirty="0">
                <a:latin typeface="Arial" charset="0"/>
              </a:rPr>
              <a:t>Does not behave rudely</a:t>
            </a:r>
          </a:p>
          <a:p>
            <a:pPr marL="914400" lvl="1" indent="-457200" defTabSz="228600">
              <a:buFont typeface="+mj-lt"/>
              <a:buAutoNum type="alphaUcPeriod"/>
              <a:tabLst>
                <a:tab pos="400050" algn="l"/>
              </a:tabLst>
            </a:pPr>
            <a:r>
              <a:rPr lang="en-US" sz="2400" dirty="0">
                <a:latin typeface="Arial" charset="0"/>
              </a:rPr>
              <a:t>Does not seek its own</a:t>
            </a:r>
          </a:p>
          <a:p>
            <a:pPr marL="914400" lvl="1" indent="-457200" defTabSz="228600">
              <a:buFont typeface="+mj-lt"/>
              <a:buAutoNum type="alphaUcPeriod"/>
              <a:tabLst>
                <a:tab pos="400050" algn="l"/>
              </a:tabLst>
            </a:pPr>
            <a:r>
              <a:rPr lang="en-US" sz="2400" dirty="0">
                <a:latin typeface="Arial" charset="0"/>
              </a:rPr>
              <a:t>Not easily provoked</a:t>
            </a:r>
          </a:p>
          <a:p>
            <a:pPr marL="914400" lvl="1" indent="-457200" defTabSz="228600">
              <a:buFont typeface="+mj-lt"/>
              <a:buAutoNum type="alphaUcPeriod"/>
              <a:tabLst>
                <a:tab pos="400050" algn="l"/>
              </a:tabLst>
            </a:pPr>
            <a:r>
              <a:rPr lang="en-US" sz="2400" dirty="0">
                <a:latin typeface="Arial" charset="0"/>
              </a:rPr>
              <a:t>Thinks no evil</a:t>
            </a:r>
          </a:p>
          <a:p>
            <a:pPr marL="914400" lvl="1" indent="-457200" defTabSz="228600">
              <a:buFont typeface="+mj-lt"/>
              <a:buAutoNum type="alphaUcPeriod"/>
              <a:tabLst>
                <a:tab pos="400050" algn="l"/>
              </a:tabLst>
            </a:pPr>
            <a:r>
              <a:rPr lang="en-US" sz="2400" dirty="0">
                <a:latin typeface="Arial" charset="0"/>
              </a:rPr>
              <a:t>Does not rejoice in iniquity</a:t>
            </a:r>
          </a:p>
          <a:p>
            <a:pPr marL="914400" lvl="1" indent="-457200" defTabSz="228600">
              <a:buFont typeface="+mj-lt"/>
              <a:buAutoNum type="alphaUcPeriod"/>
              <a:tabLst>
                <a:tab pos="400050" algn="l"/>
              </a:tabLst>
            </a:pPr>
            <a:r>
              <a:rPr lang="en-US" sz="2400" dirty="0">
                <a:latin typeface="Arial" charset="0"/>
              </a:rPr>
              <a:t>Rejoices in truth</a:t>
            </a:r>
          </a:p>
          <a:p>
            <a:pPr marL="914400" lvl="1" indent="-457200" defTabSz="228600">
              <a:buFont typeface="+mj-lt"/>
              <a:buAutoNum type="alphaUcPeriod"/>
              <a:tabLst>
                <a:tab pos="400050" algn="l"/>
              </a:tabLst>
            </a:pPr>
            <a:r>
              <a:rPr lang="en-US" sz="2400" dirty="0">
                <a:latin typeface="Arial" charset="0"/>
              </a:rPr>
              <a:t>Bears all things</a:t>
            </a:r>
          </a:p>
          <a:p>
            <a:pPr marL="914400" lvl="1" indent="-457200" defTabSz="228600">
              <a:buFont typeface="+mj-lt"/>
              <a:buAutoNum type="alphaUcPeriod"/>
              <a:tabLst>
                <a:tab pos="400050" algn="l"/>
              </a:tabLst>
            </a:pPr>
            <a:r>
              <a:rPr lang="en-US" sz="2400" dirty="0">
                <a:latin typeface="Arial" charset="0"/>
              </a:rPr>
              <a:t>Believes all things</a:t>
            </a:r>
          </a:p>
          <a:p>
            <a:pPr marL="914400" lvl="1" indent="-457200" defTabSz="228600">
              <a:buFont typeface="+mj-lt"/>
              <a:buAutoNum type="alphaUcPeriod"/>
              <a:tabLst>
                <a:tab pos="400050" algn="l"/>
              </a:tabLst>
            </a:pPr>
            <a:r>
              <a:rPr lang="en-US" sz="2400" dirty="0">
                <a:latin typeface="Arial" charset="0"/>
              </a:rPr>
              <a:t>Hopes all things</a:t>
            </a:r>
          </a:p>
          <a:p>
            <a:pPr marL="914400" lvl="1" indent="-457200" defTabSz="228600">
              <a:buFont typeface="+mj-lt"/>
              <a:buAutoNum type="alphaUcPeriod"/>
              <a:tabLst>
                <a:tab pos="400050" algn="l"/>
              </a:tabLst>
            </a:pPr>
            <a:r>
              <a:rPr lang="en-US" sz="2400" dirty="0">
                <a:latin typeface="Arial" charset="0"/>
              </a:rPr>
              <a:t>Endures all things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3" name="TextBox 2"/>
          <p:cNvSpPr txBox="1"/>
          <p:nvPr/>
        </p:nvSpPr>
        <p:spPr>
          <a:xfrm>
            <a:off x="685800" y="1752600"/>
            <a:ext cx="8001000" cy="2554545"/>
          </a:xfrm>
          <a:prstGeom prst="rect">
            <a:avLst/>
          </a:prstGeom>
          <a:noFill/>
        </p:spPr>
        <p:txBody>
          <a:bodyPr wrap="square" rtlCol="0">
            <a:spAutoFit/>
          </a:bodyPr>
          <a:lstStyle/>
          <a:p>
            <a:pPr marL="514350" indent="-514350">
              <a:buAutoNum type="alphaUcPeriod"/>
            </a:pPr>
            <a:r>
              <a:rPr lang="en-US" sz="2800" u="sng" dirty="0"/>
              <a:t>Love Defined</a:t>
            </a:r>
          </a:p>
          <a:p>
            <a:pPr marL="514350" indent="-514350">
              <a:buAutoNum type="alphaUcPeriod"/>
            </a:pPr>
            <a:r>
              <a:rPr lang="en-US" sz="2800" u="sng" dirty="0"/>
              <a:t>Love Exemplified &amp; Illustrated</a:t>
            </a:r>
          </a:p>
          <a:p>
            <a:pPr marL="514350" indent="-514350">
              <a:buAutoNum type="alphaUcPeriod"/>
            </a:pPr>
            <a:r>
              <a:rPr lang="en-US" sz="2800" u="sng" dirty="0"/>
              <a:t>Love Directed</a:t>
            </a:r>
          </a:p>
          <a:p>
            <a:pPr marL="514350" indent="-514350">
              <a:buAutoNum type="alphaUcPeriod"/>
            </a:pPr>
            <a:r>
              <a:rPr lang="en-US" sz="2800" u="sng" dirty="0"/>
              <a:t>Love Applied</a:t>
            </a:r>
            <a:endParaRPr lang="en-US" sz="2400" dirty="0"/>
          </a:p>
          <a:p>
            <a:pPr marL="971550" lvl="1" indent="-514350">
              <a:buFont typeface="+mj-lt"/>
              <a:buAutoNum type="arabicPeriod"/>
            </a:pPr>
            <a:r>
              <a:rPr lang="en-US" sz="2400" i="1" dirty="0"/>
              <a:t>Characteristics (1 Cor. 13:4-8)</a:t>
            </a:r>
          </a:p>
          <a:p>
            <a:pPr marL="971550" lvl="1" indent="-514350">
              <a:buFont typeface="+mj-lt"/>
              <a:buAutoNum type="arabicPeriod"/>
            </a:pPr>
            <a:r>
              <a:rPr lang="en-US" sz="2400" i="1" dirty="0"/>
              <a:t> Overcomes the tendency of man to hate or ignore</a:t>
            </a:r>
          </a:p>
        </p:txBody>
      </p:sp>
      <p:sp>
        <p:nvSpPr>
          <p:cNvPr id="5" name="TextBox 4"/>
          <p:cNvSpPr txBox="1"/>
          <p:nvPr/>
        </p:nvSpPr>
        <p:spPr>
          <a:xfrm>
            <a:off x="609600" y="4526340"/>
            <a:ext cx="8077200" cy="1569660"/>
          </a:xfrm>
          <a:prstGeom prst="rect">
            <a:avLst/>
          </a:prstGeom>
          <a:solidFill>
            <a:srgbClr val="FFFFFF"/>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a:t>
            </a:r>
            <a:r>
              <a:rPr lang="en-US" sz="2400" i="1" dirty="0"/>
              <a:t>Agape</a:t>
            </a:r>
            <a:r>
              <a:rPr lang="en-US" sz="2400" dirty="0"/>
              <a:t> is a love that seeks the highest good for its fellowman. Christians will conquer the natural man that tends to ignore or hate one whom it does not love.”</a:t>
            </a:r>
          </a:p>
          <a:p>
            <a:pPr algn="r"/>
            <a:r>
              <a:rPr lang="en-US" sz="2400" dirty="0"/>
              <a:t>M. Willis, 266</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3" name="TextBox 2"/>
          <p:cNvSpPr txBox="1"/>
          <p:nvPr/>
        </p:nvSpPr>
        <p:spPr>
          <a:xfrm>
            <a:off x="685800" y="1752600"/>
            <a:ext cx="8001000" cy="4401205"/>
          </a:xfrm>
          <a:prstGeom prst="rect">
            <a:avLst/>
          </a:prstGeom>
          <a:noFill/>
        </p:spPr>
        <p:txBody>
          <a:bodyPr wrap="square" rtlCol="0">
            <a:spAutoFit/>
          </a:bodyPr>
          <a:lstStyle/>
          <a:p>
            <a:pPr marL="514350" indent="-514350">
              <a:buAutoNum type="alphaUcPeriod"/>
            </a:pPr>
            <a:r>
              <a:rPr lang="en-US" sz="2800" u="sng" dirty="0"/>
              <a:t>Love Defined</a:t>
            </a:r>
          </a:p>
          <a:p>
            <a:pPr marL="514350" indent="-514350">
              <a:buAutoNum type="alphaUcPeriod"/>
            </a:pPr>
            <a:r>
              <a:rPr lang="en-US" sz="2800" u="sng" dirty="0"/>
              <a:t>Love Exemplified &amp; Illustrated</a:t>
            </a:r>
          </a:p>
          <a:p>
            <a:pPr marL="514350" indent="-514350">
              <a:buAutoNum type="alphaUcPeriod"/>
            </a:pPr>
            <a:r>
              <a:rPr lang="en-US" sz="2800" u="sng" dirty="0"/>
              <a:t>Love Directed</a:t>
            </a:r>
          </a:p>
          <a:p>
            <a:pPr marL="514350" indent="-514350">
              <a:buAutoNum type="alphaUcPeriod"/>
            </a:pPr>
            <a:r>
              <a:rPr lang="en-US" sz="2800" u="sng" dirty="0"/>
              <a:t>Love Applied</a:t>
            </a:r>
            <a:endParaRPr lang="en-US" sz="2400" dirty="0"/>
          </a:p>
          <a:p>
            <a:pPr marL="971550" lvl="1" indent="-514350">
              <a:buFont typeface="+mj-lt"/>
              <a:buAutoNum type="arabicPeriod"/>
            </a:pPr>
            <a:r>
              <a:rPr lang="en-US" sz="2400" i="1" dirty="0"/>
              <a:t>Characteristics (1 Cor. 13:4-8)</a:t>
            </a:r>
          </a:p>
          <a:p>
            <a:pPr marL="971550" lvl="1" indent="-514350">
              <a:buFont typeface="+mj-lt"/>
              <a:buAutoNum type="arabicPeriod"/>
            </a:pPr>
            <a:r>
              <a:rPr lang="en-US" sz="2400" i="1" dirty="0"/>
              <a:t> Overcomes the tendency of man to hate or ignore</a:t>
            </a:r>
          </a:p>
          <a:p>
            <a:pPr marL="971550" lvl="1" indent="-514350">
              <a:buFont typeface="+mj-lt"/>
              <a:buAutoNum type="arabicPeriod"/>
            </a:pPr>
            <a:r>
              <a:rPr lang="en-US" sz="2400" i="1" dirty="0"/>
              <a:t> Seeks to help </a:t>
            </a:r>
          </a:p>
          <a:p>
            <a:pPr marL="1428750" lvl="2" indent="-514350">
              <a:buFont typeface="+mj-lt"/>
              <a:buAutoNum type="alphaLcPeriod"/>
            </a:pPr>
            <a:r>
              <a:rPr lang="en-US" sz="2400" i="1" dirty="0"/>
              <a:t>Physical needs (1 </a:t>
            </a:r>
            <a:r>
              <a:rPr lang="en-US" sz="2400" i="1" dirty="0" err="1"/>
              <a:t>Jno</a:t>
            </a:r>
            <a:r>
              <a:rPr lang="en-US" sz="2400" i="1" dirty="0"/>
              <a:t>. 3:16-18)</a:t>
            </a:r>
          </a:p>
          <a:p>
            <a:pPr marL="1428750" lvl="2" indent="-514350">
              <a:buFont typeface="+mj-lt"/>
              <a:buAutoNum type="alphaLcPeriod"/>
            </a:pPr>
            <a:r>
              <a:rPr lang="en-US" sz="2400" i="1" dirty="0"/>
              <a:t>Spiritual needs (1 Pet.  4:8; Jas. 5:19-20)</a:t>
            </a:r>
          </a:p>
          <a:p>
            <a:pPr marL="971550" lvl="1" indent="-514350">
              <a:buFont typeface="+mj-lt"/>
              <a:buAutoNum type="arabicPeriod"/>
            </a:pPr>
            <a:r>
              <a:rPr lang="en-US" sz="2400" i="1" dirty="0"/>
              <a:t>Stern  (2 Cor. 2:4) – doesn’t let person do as like</a:t>
            </a:r>
          </a:p>
          <a:p>
            <a:pPr marL="971550" lvl="1" indent="-514350">
              <a:buFont typeface="+mj-lt"/>
              <a:buAutoNum type="arabicPeriod"/>
            </a:pPr>
            <a:r>
              <a:rPr lang="en-US" sz="2400" i="1" dirty="0"/>
              <a:t>Ties &amp; binds (Col. 3:12-14)</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10" name="Decagon 9"/>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Joy</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Joy</a:t>
            </a:r>
          </a:p>
        </p:txBody>
      </p:sp>
      <p:sp>
        <p:nvSpPr>
          <p:cNvPr id="3" name="TextBox 2"/>
          <p:cNvSpPr txBox="1"/>
          <p:nvPr/>
        </p:nvSpPr>
        <p:spPr>
          <a:xfrm>
            <a:off x="685800" y="1752600"/>
            <a:ext cx="6934200" cy="2739211"/>
          </a:xfrm>
          <a:prstGeom prst="rect">
            <a:avLst/>
          </a:prstGeom>
          <a:noFill/>
        </p:spPr>
        <p:txBody>
          <a:bodyPr wrap="square" rtlCol="0">
            <a:spAutoFit/>
          </a:bodyPr>
          <a:lstStyle/>
          <a:p>
            <a:pPr marL="514350" indent="-514350">
              <a:buAutoNum type="alphaUcPeriod"/>
            </a:pPr>
            <a:r>
              <a:rPr lang="en-US" sz="2800" u="sng" dirty="0"/>
              <a:t>Joy’s Meaning</a:t>
            </a:r>
            <a:endParaRPr lang="en-US" sz="2400" i="1" dirty="0"/>
          </a:p>
          <a:p>
            <a:pPr marL="971550" lvl="1" indent="-514350">
              <a:buFont typeface="+mj-lt"/>
              <a:buAutoNum type="arabicPeriod"/>
            </a:pPr>
            <a:r>
              <a:rPr lang="en-US" sz="2400" i="1" dirty="0"/>
              <a:t>Strong: “cheerfulness,  i.e. calm delight”</a:t>
            </a:r>
          </a:p>
          <a:p>
            <a:pPr marL="971550" lvl="1" indent="-514350">
              <a:buFont typeface="+mj-lt"/>
              <a:buAutoNum type="arabicPeriod"/>
            </a:pPr>
            <a:r>
              <a:rPr lang="en-US" sz="2400" i="1" dirty="0"/>
              <a:t>Vine: “Joy, delight”</a:t>
            </a:r>
          </a:p>
          <a:p>
            <a:pPr marL="971550" lvl="1" indent="-514350">
              <a:buFont typeface="+mj-lt"/>
              <a:buAutoNum type="arabicPeriod"/>
            </a:pPr>
            <a:r>
              <a:rPr lang="en-US" sz="2400" i="1" dirty="0"/>
              <a:t>Translated: “joy”, “joyful”, “gladness”</a:t>
            </a:r>
          </a:p>
          <a:p>
            <a:pPr marL="971550" lvl="1" indent="-514350">
              <a:buFont typeface="+mj-lt"/>
              <a:buAutoNum type="arabicPeriod"/>
            </a:pPr>
            <a:r>
              <a:rPr lang="en-US" sz="2400" i="1" dirty="0"/>
              <a:t>Closely related to </a:t>
            </a:r>
            <a:r>
              <a:rPr lang="en-US" sz="2400" i="1" dirty="0" err="1"/>
              <a:t>Charis</a:t>
            </a:r>
            <a:r>
              <a:rPr lang="en-US" sz="2400" i="1" dirty="0"/>
              <a:t> (Grace) – we have joy because of grace</a:t>
            </a:r>
          </a:p>
          <a:p>
            <a:pPr marL="971550" lvl="1" indent="-514350">
              <a:buFont typeface="+mj-lt"/>
              <a:buAutoNum type="arabicPeriod"/>
            </a:pPr>
            <a:r>
              <a:rPr lang="en-US" sz="2400" i="1" dirty="0"/>
              <a:t>Characteristic – not an occasional matter</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Joy</a:t>
            </a:r>
          </a:p>
        </p:txBody>
      </p:sp>
      <p:sp>
        <p:nvSpPr>
          <p:cNvPr id="3" name="TextBox 2"/>
          <p:cNvSpPr txBox="1"/>
          <p:nvPr/>
        </p:nvSpPr>
        <p:spPr>
          <a:xfrm>
            <a:off x="685800" y="1752600"/>
            <a:ext cx="6934200" cy="2062103"/>
          </a:xfrm>
          <a:prstGeom prst="rect">
            <a:avLst/>
          </a:prstGeom>
          <a:noFill/>
        </p:spPr>
        <p:txBody>
          <a:bodyPr wrap="square" rtlCol="0">
            <a:spAutoFit/>
          </a:bodyPr>
          <a:lstStyle/>
          <a:p>
            <a:pPr marL="514350" indent="-514350">
              <a:buAutoNum type="alphaUcPeriod"/>
            </a:pPr>
            <a:r>
              <a:rPr lang="en-US" sz="2800" u="sng" dirty="0"/>
              <a:t>Joy’s Meaning</a:t>
            </a:r>
          </a:p>
          <a:p>
            <a:pPr marL="514350" indent="-514350">
              <a:buAutoNum type="alphaUcPeriod"/>
            </a:pPr>
            <a:r>
              <a:rPr lang="en-US" sz="2800" u="sng" dirty="0"/>
              <a:t>Joy’s Dependence</a:t>
            </a:r>
            <a:endParaRPr lang="en-US" sz="2400" dirty="0"/>
          </a:p>
          <a:p>
            <a:pPr marL="971550" lvl="1" indent="-514350">
              <a:buFont typeface="+mj-lt"/>
              <a:buAutoNum type="arabicPeriod"/>
            </a:pPr>
            <a:r>
              <a:rPr lang="en-US" sz="2400" i="1" dirty="0"/>
              <a:t>Not dependent on outward circumstances</a:t>
            </a:r>
          </a:p>
          <a:p>
            <a:pPr marL="971550" lvl="1" indent="-514350">
              <a:buFont typeface="+mj-lt"/>
              <a:buAutoNum type="arabicPeriod"/>
            </a:pPr>
            <a:r>
              <a:rPr lang="en-US" sz="2400" i="1" dirty="0"/>
              <a:t>Paul in Prison – Yet rejoice (Phil 2:17; 3:1; 4:4)</a:t>
            </a:r>
          </a:p>
          <a:p>
            <a:pPr marL="971550" lvl="1" indent="-514350">
              <a:buFont typeface="+mj-lt"/>
              <a:buAutoNum type="arabicPeriod"/>
            </a:pPr>
            <a:r>
              <a:rPr lang="en-US" sz="2400" i="1" dirty="0"/>
              <a:t>Not: “I could be happy if…”</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Joy</a:t>
            </a:r>
          </a:p>
        </p:txBody>
      </p:sp>
      <p:sp>
        <p:nvSpPr>
          <p:cNvPr id="3" name="TextBox 2"/>
          <p:cNvSpPr txBox="1"/>
          <p:nvPr/>
        </p:nvSpPr>
        <p:spPr>
          <a:xfrm>
            <a:off x="685800" y="1752600"/>
            <a:ext cx="8001000" cy="2862322"/>
          </a:xfrm>
          <a:prstGeom prst="rect">
            <a:avLst/>
          </a:prstGeom>
          <a:noFill/>
        </p:spPr>
        <p:txBody>
          <a:bodyPr wrap="square" rtlCol="0">
            <a:spAutoFit/>
          </a:bodyPr>
          <a:lstStyle/>
          <a:p>
            <a:pPr marL="514350" indent="-514350">
              <a:buAutoNum type="alphaUcPeriod"/>
            </a:pPr>
            <a:r>
              <a:rPr lang="en-US" sz="2800" u="sng" dirty="0"/>
              <a:t>Joy’s Meaning</a:t>
            </a:r>
          </a:p>
          <a:p>
            <a:pPr marL="514350" indent="-514350">
              <a:buAutoNum type="alphaUcPeriod"/>
            </a:pPr>
            <a:r>
              <a:rPr lang="en-US" sz="2800" u="sng" dirty="0"/>
              <a:t>Joy’s Dependence</a:t>
            </a:r>
          </a:p>
          <a:p>
            <a:pPr marL="514350" indent="-514350">
              <a:buAutoNum type="alphaUcPeriod"/>
            </a:pPr>
            <a:r>
              <a:rPr lang="en-US" sz="2800" u="sng" dirty="0"/>
              <a:t>Joy’s Sources</a:t>
            </a:r>
            <a:endParaRPr lang="en-US" sz="2400" dirty="0"/>
          </a:p>
          <a:p>
            <a:pPr marL="971550" lvl="1" indent="-514350">
              <a:buFont typeface="+mj-lt"/>
              <a:buAutoNum type="arabicPeriod"/>
            </a:pPr>
            <a:r>
              <a:rPr lang="en-US" sz="2400" i="1" dirty="0"/>
              <a:t>Faith (Phil. 1:25)</a:t>
            </a:r>
          </a:p>
          <a:p>
            <a:pPr marL="1428750" lvl="2" indent="-514350">
              <a:buFont typeface="+mj-lt"/>
              <a:buAutoNum type="alphaLcPeriod"/>
            </a:pPr>
            <a:r>
              <a:rPr lang="en-US" sz="2400" i="1" dirty="0"/>
              <a:t>Word produces faith (Rom. 10:17)</a:t>
            </a:r>
          </a:p>
          <a:p>
            <a:pPr marL="1428750" lvl="2" indent="-514350">
              <a:buFont typeface="+mj-lt"/>
              <a:buAutoNum type="alphaLcPeriod"/>
            </a:pPr>
            <a:r>
              <a:rPr lang="en-US" sz="2400" i="1" dirty="0"/>
              <a:t>Faith produces joy (Rom. 15:13)</a:t>
            </a:r>
          </a:p>
          <a:p>
            <a:pPr marL="1428750" lvl="2" indent="-514350">
              <a:buFont typeface="+mj-lt"/>
              <a:buAutoNum type="alphaLcPeriod"/>
            </a:pPr>
            <a:r>
              <a:rPr lang="en-US" sz="2400" i="1" dirty="0"/>
              <a:t>Faith dispels doubts, fears &amp; worry (Mt. 6:25-30)</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990600"/>
            <a:ext cx="7086600" cy="1261884"/>
          </a:xfrm>
          <a:prstGeom prst="rect">
            <a:avLst/>
          </a:prstGeom>
          <a:solidFill>
            <a:srgbClr val="FFFFFF">
              <a:alpha val="85098"/>
            </a:srgbClr>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a:t>“If you have no joy in your religion, there a leak in your Christianity somewhere.”</a:t>
            </a:r>
          </a:p>
          <a:p>
            <a:pPr algn="r"/>
            <a:r>
              <a:rPr lang="en-US" sz="2000" i="1" dirty="0"/>
              <a:t>Billy Sunday</a:t>
            </a:r>
          </a:p>
        </p:txBody>
      </p:sp>
      <p:sp>
        <p:nvSpPr>
          <p:cNvPr id="3" name="TextBox 2"/>
          <p:cNvSpPr txBox="1"/>
          <p:nvPr/>
        </p:nvSpPr>
        <p:spPr>
          <a:xfrm>
            <a:off x="1028700" y="2945314"/>
            <a:ext cx="7086600" cy="2985433"/>
          </a:xfrm>
          <a:prstGeom prst="rect">
            <a:avLst/>
          </a:prstGeom>
          <a:solidFill>
            <a:srgbClr val="FFFFFF">
              <a:alpha val="85098"/>
            </a:srgbClr>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a:t>“The reason why many poor souls have so little heat of joy in their hearts, is that they have so little light of Gospel knowledge in their mind The further a souls stands from the light of truth, the further he must needs be from the heat of comfort.”</a:t>
            </a:r>
          </a:p>
          <a:p>
            <a:pPr algn="r"/>
            <a:r>
              <a:rPr lang="en-US" sz="2000" i="1" dirty="0"/>
              <a:t>William </a:t>
            </a:r>
            <a:r>
              <a:rPr lang="en-US" sz="2000" i="1" dirty="0" err="1"/>
              <a:t>Gurnall</a:t>
            </a:r>
            <a:endParaRPr lang="en-US" sz="2000" i="1"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Joy</a:t>
            </a:r>
          </a:p>
        </p:txBody>
      </p:sp>
      <p:sp>
        <p:nvSpPr>
          <p:cNvPr id="3" name="TextBox 2"/>
          <p:cNvSpPr txBox="1"/>
          <p:nvPr/>
        </p:nvSpPr>
        <p:spPr>
          <a:xfrm>
            <a:off x="685800" y="1752600"/>
            <a:ext cx="8001000" cy="3231654"/>
          </a:xfrm>
          <a:prstGeom prst="rect">
            <a:avLst/>
          </a:prstGeom>
          <a:noFill/>
        </p:spPr>
        <p:txBody>
          <a:bodyPr wrap="square" rtlCol="0">
            <a:spAutoFit/>
          </a:bodyPr>
          <a:lstStyle/>
          <a:p>
            <a:pPr marL="514350" indent="-514350">
              <a:buAutoNum type="alphaUcPeriod"/>
            </a:pPr>
            <a:r>
              <a:rPr lang="en-US" sz="2800" u="sng" dirty="0"/>
              <a:t>Joy’s Meaning</a:t>
            </a:r>
          </a:p>
          <a:p>
            <a:pPr marL="514350" indent="-514350">
              <a:buAutoNum type="alphaUcPeriod"/>
            </a:pPr>
            <a:r>
              <a:rPr lang="en-US" sz="2800" u="sng" dirty="0"/>
              <a:t>Joy’s Dependence</a:t>
            </a:r>
          </a:p>
          <a:p>
            <a:pPr marL="514350" indent="-514350">
              <a:buAutoNum type="alphaUcPeriod"/>
            </a:pPr>
            <a:r>
              <a:rPr lang="en-US" sz="2800" u="sng" dirty="0"/>
              <a:t>Joy’s Sources</a:t>
            </a:r>
            <a:endParaRPr lang="en-US" sz="2400" dirty="0"/>
          </a:p>
          <a:p>
            <a:pPr marL="971550" lvl="1" indent="-514350">
              <a:buFont typeface="+mj-lt"/>
              <a:buAutoNum type="arabicPeriod"/>
            </a:pPr>
            <a:r>
              <a:rPr lang="en-US" sz="2400" i="1" dirty="0"/>
              <a:t>Faith (Phil. 1:25)</a:t>
            </a:r>
          </a:p>
          <a:p>
            <a:pPr marL="971550" lvl="1" indent="-514350">
              <a:buFont typeface="+mj-lt"/>
              <a:buAutoNum type="arabicPeriod"/>
            </a:pPr>
            <a:r>
              <a:rPr lang="en-US" sz="2400" i="1" dirty="0"/>
              <a:t>Obedience (Acts 8:8, 39; 1 Thess. 1:6)</a:t>
            </a:r>
          </a:p>
          <a:p>
            <a:pPr marL="971550" lvl="1" indent="-514350">
              <a:buFont typeface="+mj-lt"/>
              <a:buAutoNum type="arabicPeriod"/>
            </a:pPr>
            <a:r>
              <a:rPr lang="en-US" sz="2400" i="1" dirty="0"/>
              <a:t>Forgiveness (Psa. 32:1-2, 11; 51:7-12)</a:t>
            </a:r>
          </a:p>
          <a:p>
            <a:pPr marL="971550" lvl="1" indent="-514350">
              <a:buFont typeface="+mj-lt"/>
              <a:buAutoNum type="arabicPeriod"/>
            </a:pPr>
            <a:r>
              <a:rPr lang="en-US" sz="2400" i="1" dirty="0"/>
              <a:t>Others serving the Lord &amp; progressing (3 </a:t>
            </a:r>
            <a:r>
              <a:rPr lang="en-US" sz="2400" i="1" dirty="0" err="1"/>
              <a:t>Jno</a:t>
            </a:r>
            <a:r>
              <a:rPr lang="en-US" sz="2400" i="1" dirty="0"/>
              <a:t>. 4)</a:t>
            </a:r>
          </a:p>
          <a:p>
            <a:pPr marL="971550" lvl="1" indent="-514350">
              <a:buFont typeface="+mj-lt"/>
              <a:buAutoNum type="arabicPeriod"/>
            </a:pPr>
            <a:r>
              <a:rPr lang="en-US" sz="2400" i="1" dirty="0"/>
              <a:t>Discipline &amp; testing (Jas. 1:2)</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Joy</a:t>
            </a:r>
          </a:p>
        </p:txBody>
      </p:sp>
      <p:sp>
        <p:nvSpPr>
          <p:cNvPr id="3" name="TextBox 2"/>
          <p:cNvSpPr txBox="1"/>
          <p:nvPr/>
        </p:nvSpPr>
        <p:spPr>
          <a:xfrm>
            <a:off x="685800" y="1752600"/>
            <a:ext cx="8001000" cy="2554545"/>
          </a:xfrm>
          <a:prstGeom prst="rect">
            <a:avLst/>
          </a:prstGeom>
          <a:noFill/>
        </p:spPr>
        <p:txBody>
          <a:bodyPr wrap="square" rtlCol="0">
            <a:spAutoFit/>
          </a:bodyPr>
          <a:lstStyle/>
          <a:p>
            <a:pPr marL="514350" indent="-514350">
              <a:buAutoNum type="alphaUcPeriod"/>
            </a:pPr>
            <a:r>
              <a:rPr lang="en-US" sz="2800" u="sng" dirty="0"/>
              <a:t>Joy’s Meaning</a:t>
            </a:r>
          </a:p>
          <a:p>
            <a:pPr marL="514350" indent="-514350">
              <a:buAutoNum type="alphaUcPeriod"/>
            </a:pPr>
            <a:r>
              <a:rPr lang="en-US" sz="2800" u="sng" dirty="0"/>
              <a:t>Joy’s Dependence</a:t>
            </a:r>
          </a:p>
          <a:p>
            <a:pPr marL="514350" indent="-514350">
              <a:buAutoNum type="alphaUcPeriod"/>
            </a:pPr>
            <a:r>
              <a:rPr lang="en-US" sz="2800" u="sng" dirty="0"/>
              <a:t>Joy’s Sources</a:t>
            </a:r>
          </a:p>
          <a:p>
            <a:pPr marL="514350" indent="-514350">
              <a:buAutoNum type="alphaUcPeriod"/>
            </a:pPr>
            <a:r>
              <a:rPr lang="en-US" sz="2800" u="sng" dirty="0"/>
              <a:t>Joy’s Power</a:t>
            </a:r>
            <a:endParaRPr lang="en-US" sz="2400" i="1" dirty="0"/>
          </a:p>
          <a:p>
            <a:pPr marL="971550" lvl="1" indent="-514350">
              <a:buFont typeface="+mj-lt"/>
              <a:buAutoNum type="arabicPeriod"/>
            </a:pPr>
            <a:r>
              <a:rPr lang="en-US" sz="2400" i="1" dirty="0"/>
              <a:t>Look beyond present to eternal (John 15:11; 16:22)</a:t>
            </a:r>
          </a:p>
          <a:p>
            <a:pPr marL="971550" lvl="1" indent="-514350">
              <a:buFont typeface="+mj-lt"/>
              <a:buAutoNum type="arabicPeriod"/>
            </a:pPr>
            <a:r>
              <a:rPr lang="en-US" sz="2400" i="1" dirty="0"/>
              <a:t>Endure problems (Acts 5:41; Heb. 10:34)</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10" name="Decagon 9"/>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Joy</a:t>
            </a:r>
          </a:p>
        </p:txBody>
      </p:sp>
      <p:sp>
        <p:nvSpPr>
          <p:cNvPr id="11" name="Decagon 10"/>
          <p:cNvSpPr/>
          <p:nvPr/>
        </p:nvSpPr>
        <p:spPr>
          <a:xfrm>
            <a:off x="1447800" y="51054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Peace</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Peace</a:t>
            </a:r>
          </a:p>
        </p:txBody>
      </p:sp>
      <p:sp>
        <p:nvSpPr>
          <p:cNvPr id="3" name="TextBox 2"/>
          <p:cNvSpPr txBox="1"/>
          <p:nvPr/>
        </p:nvSpPr>
        <p:spPr>
          <a:xfrm>
            <a:off x="685800" y="1752600"/>
            <a:ext cx="8153400" cy="2369880"/>
          </a:xfrm>
          <a:prstGeom prst="rect">
            <a:avLst/>
          </a:prstGeom>
          <a:noFill/>
        </p:spPr>
        <p:txBody>
          <a:bodyPr wrap="square" rtlCol="0">
            <a:spAutoFit/>
          </a:bodyPr>
          <a:lstStyle/>
          <a:p>
            <a:pPr marL="514350" indent="-514350">
              <a:buAutoNum type="alphaUcPeriod"/>
            </a:pPr>
            <a:r>
              <a:rPr lang="en-US" sz="2800" u="sng" dirty="0"/>
              <a:t>Meaning of Peace</a:t>
            </a:r>
            <a:endParaRPr lang="en-US" sz="2400" i="1" dirty="0"/>
          </a:p>
          <a:p>
            <a:pPr marL="971550" lvl="1" indent="-514350">
              <a:buFont typeface="+mj-lt"/>
              <a:buAutoNum type="arabicPeriod"/>
            </a:pPr>
            <a:r>
              <a:rPr lang="en-US" sz="2400" i="1" dirty="0"/>
              <a:t>Vine: “…harmonious relationships between men…”</a:t>
            </a:r>
          </a:p>
          <a:p>
            <a:pPr marL="971550" lvl="1" indent="-514350">
              <a:buFont typeface="+mj-lt"/>
              <a:buAutoNum type="arabicPeriod"/>
            </a:pPr>
            <a:r>
              <a:rPr lang="en-US" sz="2400" i="1" dirty="0"/>
              <a:t>Thayer: “1. a state of national tranquility; exemption from the rage and havoc of war: Rev 6:4  2. peace between individuals, </a:t>
            </a:r>
            <a:r>
              <a:rPr lang="en-US" sz="2400" i="1" dirty="0" err="1"/>
              <a:t>i</a:t>
            </a:r>
            <a:r>
              <a:rPr lang="en-US" sz="2400" i="1" dirty="0"/>
              <a:t>. e. harmony, concord…”</a:t>
            </a:r>
          </a:p>
          <a:p>
            <a:pPr marL="971550" lvl="1" indent="-514350">
              <a:buFont typeface="+mj-lt"/>
              <a:buAutoNum type="arabicPeriod"/>
            </a:pPr>
            <a:r>
              <a:rPr lang="en-US" sz="2400" i="1" dirty="0"/>
              <a:t>More than absence of conflict - harmony</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Peace</a:t>
            </a:r>
          </a:p>
        </p:txBody>
      </p:sp>
      <p:sp>
        <p:nvSpPr>
          <p:cNvPr id="3" name="TextBox 2"/>
          <p:cNvSpPr txBox="1"/>
          <p:nvPr/>
        </p:nvSpPr>
        <p:spPr>
          <a:xfrm>
            <a:off x="685800" y="1752600"/>
            <a:ext cx="8153400" cy="2062103"/>
          </a:xfrm>
          <a:prstGeom prst="rect">
            <a:avLst/>
          </a:prstGeom>
          <a:noFill/>
        </p:spPr>
        <p:txBody>
          <a:bodyPr wrap="square" rtlCol="0">
            <a:spAutoFit/>
          </a:bodyPr>
          <a:lstStyle/>
          <a:p>
            <a:pPr marL="514350" indent="-514350">
              <a:buAutoNum type="alphaUcPeriod"/>
            </a:pPr>
            <a:r>
              <a:rPr lang="en-US" sz="2800" u="sng" dirty="0"/>
              <a:t>Meaning of Peace</a:t>
            </a:r>
          </a:p>
          <a:p>
            <a:pPr marL="514350" indent="-514350">
              <a:buAutoNum type="alphaUcPeriod"/>
            </a:pPr>
            <a:r>
              <a:rPr lang="en-US" sz="2800" u="sng" dirty="0"/>
              <a:t>Direction of Peace</a:t>
            </a:r>
            <a:endParaRPr lang="en-US" sz="2400" dirty="0"/>
          </a:p>
          <a:p>
            <a:pPr marL="971550" lvl="1" indent="-514350">
              <a:buFont typeface="+mj-lt"/>
              <a:buAutoNum type="arabicPeriod"/>
            </a:pPr>
            <a:r>
              <a:rPr lang="en-US" sz="2400" i="1" dirty="0"/>
              <a:t>Toward God (Rom. 5:1)</a:t>
            </a:r>
          </a:p>
          <a:p>
            <a:pPr marL="971550" lvl="1" indent="-514350">
              <a:buFont typeface="+mj-lt"/>
              <a:buAutoNum type="arabicPeriod"/>
            </a:pPr>
            <a:r>
              <a:rPr lang="en-US" sz="2400" i="1" dirty="0"/>
              <a:t>Toward man (Rom. 12:18; Eph. 2:11-22)</a:t>
            </a:r>
          </a:p>
          <a:p>
            <a:pPr marL="971550" lvl="1" indent="-514350">
              <a:buFont typeface="+mj-lt"/>
              <a:buAutoNum type="arabicPeriod"/>
            </a:pPr>
            <a:r>
              <a:rPr lang="en-US" sz="2400" i="1" dirty="0"/>
              <a:t>Toward Self [by-product] (Phil. 4:7)</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Peace</a:t>
            </a:r>
          </a:p>
        </p:txBody>
      </p:sp>
      <p:sp>
        <p:nvSpPr>
          <p:cNvPr id="3" name="TextBox 2"/>
          <p:cNvSpPr txBox="1"/>
          <p:nvPr/>
        </p:nvSpPr>
        <p:spPr>
          <a:xfrm>
            <a:off x="685800" y="1752600"/>
            <a:ext cx="8153400" cy="2123658"/>
          </a:xfrm>
          <a:prstGeom prst="rect">
            <a:avLst/>
          </a:prstGeom>
          <a:noFill/>
        </p:spPr>
        <p:txBody>
          <a:bodyPr wrap="square" rtlCol="0">
            <a:spAutoFit/>
          </a:bodyPr>
          <a:lstStyle/>
          <a:p>
            <a:pPr marL="514350" indent="-514350">
              <a:buAutoNum type="alphaUcPeriod"/>
            </a:pPr>
            <a:r>
              <a:rPr lang="en-US" sz="2800" u="sng" dirty="0"/>
              <a:t>Meaning of Peace</a:t>
            </a:r>
          </a:p>
          <a:p>
            <a:pPr marL="514350" indent="-514350">
              <a:buAutoNum type="alphaUcPeriod"/>
            </a:pPr>
            <a:r>
              <a:rPr lang="en-US" sz="2800" u="sng" dirty="0"/>
              <a:t>Direction of Peace</a:t>
            </a:r>
          </a:p>
          <a:p>
            <a:pPr marL="514350" indent="-514350">
              <a:buAutoNum type="alphaUcPeriod"/>
            </a:pPr>
            <a:r>
              <a:rPr lang="en-US" sz="2800" u="sng" dirty="0"/>
              <a:t>Source of Peace</a:t>
            </a:r>
            <a:endParaRPr lang="en-US" sz="2400" dirty="0"/>
          </a:p>
          <a:p>
            <a:pPr marL="971550" lvl="1" indent="-514350">
              <a:buFont typeface="+mj-lt"/>
              <a:buAutoNum type="arabicPeriod"/>
            </a:pPr>
            <a:r>
              <a:rPr lang="en-US" sz="2400" i="1" dirty="0"/>
              <a:t>Follow the Prince of Peace (Isa. 9:6-7)</a:t>
            </a:r>
          </a:p>
          <a:p>
            <a:pPr marL="971550" lvl="1" indent="-514350">
              <a:buFont typeface="+mj-lt"/>
              <a:buAutoNum type="arabicPeriod"/>
            </a:pPr>
            <a:r>
              <a:rPr lang="en-US" sz="2400" i="1" dirty="0"/>
              <a:t>Obedience (Rom. 5:1; Rom. 10:15)</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Peace</a:t>
            </a:r>
          </a:p>
        </p:txBody>
      </p:sp>
      <p:sp>
        <p:nvSpPr>
          <p:cNvPr id="3" name="TextBox 2"/>
          <p:cNvSpPr txBox="1"/>
          <p:nvPr/>
        </p:nvSpPr>
        <p:spPr>
          <a:xfrm>
            <a:off x="685800" y="1752600"/>
            <a:ext cx="8153400" cy="2554545"/>
          </a:xfrm>
          <a:prstGeom prst="rect">
            <a:avLst/>
          </a:prstGeom>
          <a:noFill/>
        </p:spPr>
        <p:txBody>
          <a:bodyPr wrap="square" rtlCol="0">
            <a:spAutoFit/>
          </a:bodyPr>
          <a:lstStyle/>
          <a:p>
            <a:pPr marL="514350" indent="-514350">
              <a:buAutoNum type="alphaUcPeriod"/>
            </a:pPr>
            <a:r>
              <a:rPr lang="en-US" sz="2800" u="sng" dirty="0"/>
              <a:t>Meaning of Peace</a:t>
            </a:r>
          </a:p>
          <a:p>
            <a:pPr marL="514350" indent="-514350">
              <a:buAutoNum type="alphaUcPeriod"/>
            </a:pPr>
            <a:r>
              <a:rPr lang="en-US" sz="2800" u="sng" dirty="0"/>
              <a:t>Direction of Peace</a:t>
            </a:r>
          </a:p>
          <a:p>
            <a:pPr marL="514350" indent="-514350">
              <a:buAutoNum type="alphaUcPeriod"/>
            </a:pPr>
            <a:r>
              <a:rPr lang="en-US" sz="2800" u="sng" dirty="0"/>
              <a:t>Source of Peace</a:t>
            </a:r>
          </a:p>
          <a:p>
            <a:pPr marL="514350" indent="-514350">
              <a:buAutoNum type="alphaUcPeriod"/>
            </a:pPr>
            <a:r>
              <a:rPr lang="en-US" sz="2800" u="sng" dirty="0"/>
              <a:t>Working toward Peace</a:t>
            </a:r>
            <a:endParaRPr lang="en-US" sz="2400" dirty="0"/>
          </a:p>
          <a:p>
            <a:pPr marL="971550" lvl="1" indent="-514350">
              <a:buFont typeface="+mj-lt"/>
              <a:buAutoNum type="arabicPeriod"/>
            </a:pPr>
            <a:r>
              <a:rPr lang="en-US" sz="2400" i="1" dirty="0"/>
              <a:t>Pursue it (1 Pet. 3:11; Rom. 14:19)</a:t>
            </a:r>
          </a:p>
          <a:p>
            <a:pPr marL="971550" lvl="1" indent="-514350">
              <a:buFont typeface="+mj-lt"/>
              <a:buAutoNum type="arabicPeriod"/>
            </a:pPr>
            <a:r>
              <a:rPr lang="en-US" sz="2400" i="1" dirty="0"/>
              <a:t>How? (1 Pet. 3:8)</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Peace</a:t>
            </a:r>
          </a:p>
        </p:txBody>
      </p:sp>
      <p:sp>
        <p:nvSpPr>
          <p:cNvPr id="3" name="TextBox 2"/>
          <p:cNvSpPr txBox="1"/>
          <p:nvPr/>
        </p:nvSpPr>
        <p:spPr>
          <a:xfrm>
            <a:off x="685800" y="1752600"/>
            <a:ext cx="8153400" cy="3354765"/>
          </a:xfrm>
          <a:prstGeom prst="rect">
            <a:avLst/>
          </a:prstGeom>
          <a:noFill/>
        </p:spPr>
        <p:txBody>
          <a:bodyPr wrap="square" rtlCol="0">
            <a:spAutoFit/>
          </a:bodyPr>
          <a:lstStyle/>
          <a:p>
            <a:pPr marL="514350" indent="-514350">
              <a:buAutoNum type="alphaUcPeriod"/>
            </a:pPr>
            <a:r>
              <a:rPr lang="en-US" sz="2800" u="sng" dirty="0"/>
              <a:t>Meaning of Peace</a:t>
            </a:r>
          </a:p>
          <a:p>
            <a:pPr marL="514350" indent="-514350">
              <a:buAutoNum type="alphaUcPeriod"/>
            </a:pPr>
            <a:r>
              <a:rPr lang="en-US" sz="2800" u="sng" dirty="0"/>
              <a:t>Direction of Peace</a:t>
            </a:r>
          </a:p>
          <a:p>
            <a:pPr marL="514350" indent="-514350">
              <a:buAutoNum type="alphaUcPeriod"/>
            </a:pPr>
            <a:r>
              <a:rPr lang="en-US" sz="2800" u="sng" dirty="0"/>
              <a:t>Source of Peace</a:t>
            </a:r>
          </a:p>
          <a:p>
            <a:pPr marL="514350" indent="-514350">
              <a:buAutoNum type="alphaUcPeriod"/>
            </a:pPr>
            <a:r>
              <a:rPr lang="en-US" sz="2800" u="sng" dirty="0"/>
              <a:t>Working toward Peace</a:t>
            </a:r>
          </a:p>
          <a:p>
            <a:pPr marL="514350" indent="-514350">
              <a:buAutoNum type="alphaUcPeriod"/>
            </a:pPr>
            <a:r>
              <a:rPr lang="en-US" sz="2800" u="sng" dirty="0"/>
              <a:t>Limitations of Peace</a:t>
            </a:r>
            <a:endParaRPr lang="en-US" sz="2400" dirty="0"/>
          </a:p>
          <a:p>
            <a:pPr marL="971550" lvl="1" indent="-514350">
              <a:buFont typeface="+mj-lt"/>
              <a:buAutoNum type="arabicPeriod"/>
            </a:pPr>
            <a:r>
              <a:rPr lang="en-US" sz="2400" i="1" dirty="0"/>
              <a:t>Not peace at any cost</a:t>
            </a:r>
          </a:p>
          <a:p>
            <a:pPr marL="971550" lvl="1" indent="-514350">
              <a:buFont typeface="+mj-lt"/>
              <a:buAutoNum type="arabicPeriod"/>
            </a:pPr>
            <a:r>
              <a:rPr lang="en-US" sz="2400" i="1" dirty="0"/>
              <a:t>Not compromise of faith (Jude 3)</a:t>
            </a:r>
          </a:p>
          <a:p>
            <a:pPr marL="971550" lvl="1" indent="-514350">
              <a:buFont typeface="+mj-lt"/>
              <a:buAutoNum type="arabicPeriod"/>
            </a:pPr>
            <a:r>
              <a:rPr lang="en-US" sz="2400" i="1" dirty="0"/>
              <a:t>Wisdom is first pure – then peaceable (Jas. 3:17-18)</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Love</a:t>
            </a:r>
          </a:p>
        </p:txBody>
      </p:sp>
      <p:sp>
        <p:nvSpPr>
          <p:cNvPr id="10" name="Decagon 9"/>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Joy</a:t>
            </a:r>
          </a:p>
        </p:txBody>
      </p:sp>
      <p:sp>
        <p:nvSpPr>
          <p:cNvPr id="11" name="Decagon 10"/>
          <p:cNvSpPr/>
          <p:nvPr/>
        </p:nvSpPr>
        <p:spPr>
          <a:xfrm>
            <a:off x="1447800" y="51054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Peace</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582</TotalTime>
  <Words>1548</Words>
  <Application>Microsoft Office PowerPoint</Application>
  <PresentationFormat>On-screen Show (4:3)</PresentationFormat>
  <Paragraphs>242</Paragraphs>
  <Slides>33</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33</vt:i4>
      </vt:variant>
    </vt:vector>
  </HeadingPairs>
  <TitlesOfParts>
    <vt:vector size="43" baseType="lpstr">
      <vt:lpstr>Calibri Light</vt:lpstr>
      <vt:lpstr>Arial</vt:lpstr>
      <vt:lpstr>Times New Roman</vt:lpstr>
      <vt:lpstr>Calibri</vt:lpstr>
      <vt:lpstr>Avante</vt:lpstr>
      <vt:lpstr>Office Theme</vt:lpstr>
      <vt:lpstr>2_Office Theme</vt:lpstr>
      <vt:lpstr>3_Office Theme</vt:lpstr>
      <vt:lpstr>4_Office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53</cp:revision>
  <dcterms:created xsi:type="dcterms:W3CDTF">2008-01-25T15:52:28Z</dcterms:created>
  <dcterms:modified xsi:type="dcterms:W3CDTF">2019-10-27T20:42:51Z</dcterms:modified>
</cp:coreProperties>
</file>