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52" r:id="rId1"/>
    <p:sldMasterId id="2147483676" r:id="rId2"/>
  </p:sldMasterIdLst>
  <p:notesMasterIdLst>
    <p:notesMasterId r:id="rId21"/>
  </p:notesMasterIdLst>
  <p:sldIdLst>
    <p:sldId id="265" r:id="rId3"/>
    <p:sldId id="278" r:id="rId4"/>
    <p:sldId id="259" r:id="rId5"/>
    <p:sldId id="270" r:id="rId6"/>
    <p:sldId id="260" r:id="rId7"/>
    <p:sldId id="271" r:id="rId8"/>
    <p:sldId id="261" r:id="rId9"/>
    <p:sldId id="272" r:id="rId10"/>
    <p:sldId id="262" r:id="rId11"/>
    <p:sldId id="266" r:id="rId12"/>
    <p:sldId id="273" r:id="rId13"/>
    <p:sldId id="263" r:id="rId14"/>
    <p:sldId id="274" r:id="rId15"/>
    <p:sldId id="264" r:id="rId16"/>
    <p:sldId id="275" r:id="rId17"/>
    <p:sldId id="276" r:id="rId18"/>
    <p:sldId id="277" r:id="rId19"/>
    <p:sldId id="267" r:id="rId20"/>
  </p:sldIdLst>
  <p:sldSz cx="9144000" cy="6858000" type="screen4x3"/>
  <p:notesSz cx="7010400" cy="9296400"/>
  <p:embeddedFontLst>
    <p:embeddedFont>
      <p:font typeface="Abadi Extra Light" panose="020B0204020104020204" pitchFamily="3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Comic Sans MS" panose="030F0702030302020204" pitchFamily="66" charset="0"/>
      <p:regular r:id="rId29"/>
      <p:bold r:id="rId30"/>
      <p:italic r:id="rId31"/>
      <p:boldItalic r:id="rId32"/>
    </p:embeddedFont>
    <p:embeddedFont>
      <p:font typeface="Tahoma" panose="020B0604030504040204" pitchFamily="34" charset="0"/>
      <p:regular r:id="rId33"/>
      <p:bold r:id="rId34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00"/>
    <a:srgbClr val="13F2F7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716" autoAdjust="0"/>
  </p:normalViewPr>
  <p:slideViewPr>
    <p:cSldViewPr>
      <p:cViewPr varScale="1">
        <p:scale>
          <a:sx n="63" d="100"/>
          <a:sy n="63" d="100"/>
        </p:scale>
        <p:origin x="130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166"/>
    </p:cViewPr>
  </p:sorterViewPr>
  <p:notesViewPr>
    <p:cSldViewPr>
      <p:cViewPr varScale="1">
        <p:scale>
          <a:sx n="40" d="100"/>
          <a:sy n="40" d="100"/>
        </p:scale>
        <p:origin x="-1404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7E9E199-46CF-4771-B4D6-6E64BE17AC5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1C98AF5-0957-40D0-A030-2A654DCFB0D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11CEA3BA-2AAF-430F-B1E8-415EB819E72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BCFD8466-CAEC-4553-A9FF-98B754812E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EE921CA4-DE85-4B81-8F78-052086927E7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A5B42D16-9943-4B7C-A28C-23B46A8859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46A4DD-FF01-4335-AD67-FFC087B8283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C316C94-12BE-4E31-9A23-A6C017FFAD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C64B50-0554-4544-B133-D87273F3007A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878C4EF3-EAE4-4E08-AA6F-4070609FC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D61C9E9-287D-42C7-B967-B1ABFECA0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1. One of the things that is woefully lacking in our day is wisdom and good judgment.</a:t>
            </a:r>
          </a:p>
          <a:p>
            <a:endParaRPr lang="en-US" altLang="en-US"/>
          </a:p>
          <a:p>
            <a:r>
              <a:rPr lang="en-US" altLang="en-US"/>
              <a:t>2. It is one thing to have knowledge of Bible facts, doctrine -- but another to have wisdom and judgment.</a:t>
            </a:r>
          </a:p>
          <a:p>
            <a:endParaRPr lang="en-US" altLang="en-US"/>
          </a:p>
          <a:p>
            <a:r>
              <a:rPr lang="en-US" altLang="en-US"/>
              <a:t>3. Judgment comes from at least two sources</a:t>
            </a:r>
          </a:p>
          <a:p>
            <a:endParaRPr lang="en-US" altLang="en-US"/>
          </a:p>
          <a:p>
            <a:r>
              <a:rPr lang="en-US" altLang="en-US"/>
              <a:t>4. Let's look at wisdom from the book of Proverbs.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379BDE4-787C-49C0-8F6C-1571F97C27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3617C7-6198-40E3-AE18-1782D7F4A784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E7E3B9A1-CF37-47A7-99EE-E65FC9FA67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1444BF9-2D37-41B8-99E1-916AF3D5D1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62E9D1A-58DA-445A-87D7-48C343D453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0655AD-27BE-43F4-B667-8C5A0A8F4852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D5EDE947-F4B2-4430-885F-005B532901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6E15CD8-5883-4235-81AE-6090D318F1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68A95D5-8160-4F8E-8F61-CDEB9BB526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2D3F08-528D-495A-AE2E-DD320E48D689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8B0A4C75-1E21-4DB2-9D14-DAF625BBF9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C635FF9-D381-4812-A44A-2589E3D2C4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FAF1919-C26F-423C-97AC-EA294ECBD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5B84DD-705E-4F94-A757-6B0D775D9CE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F0DB4CED-ADC2-4F78-BB2C-9E15889706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61BD4D5-0C0E-4BFB-AA3B-647C097BFC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088C495-E385-4F43-BFD4-ABB3E3481F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9272B5-DFFC-41DA-9972-972B624B98BB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9285236B-8459-4E83-93A6-BD44E9ECA1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3086175-BA95-4324-994D-D3256D756A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974D7AC-42BD-4656-AE21-529E87BE1F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DBDD56-B0C1-4AC2-9583-A08F2EC6DAC4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78B0AC14-4802-448B-ADE2-A63135A937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7FE69DCB-7A79-49DA-8674-8D7C25B308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7D64FE3-5C80-4D2F-BDAD-4291A9DC5D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86FEDA-546B-42FA-B39D-86BD0D1CD2A2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76D4D4D5-87D5-4F37-8EE3-3A2BD0D5E6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D89B2019-7325-41F7-B4B5-8E1B6816E0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15304BB-D0F1-409F-ACDB-FF062C9EEF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A6BC5B-7D9E-4011-900A-3406882BD825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95490481-ED45-41E8-9155-0F8706C129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6F0D673-7679-47EA-81CE-A77B22FCE6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A84AEE4-CD8C-4654-97D8-5D0C884D53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F6C56C-0EA5-475C-8288-5BAD39B68388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B0ED12FA-05F8-4F59-86F8-EB3A9BBF62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A3ACFE3-289D-460E-9E53-A5AB8C1678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7920007D-E871-42DB-A3AA-96919BE52A9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7171" name="Rectangle 3" descr="Stationery">
              <a:extLst>
                <a:ext uri="{FF2B5EF4-FFF2-40B4-BE49-F238E27FC236}">
                  <a16:creationId xmlns:a16="http://schemas.microsoft.com/office/drawing/2014/main" id="{C91FC325-859F-4414-A59D-3A27ABC23861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336" y="150"/>
              <a:ext cx="5253" cy="4026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172" name="Picture 4">
              <a:extLst>
                <a:ext uri="{FF2B5EF4-FFF2-40B4-BE49-F238E27FC236}">
                  <a16:creationId xmlns:a16="http://schemas.microsoft.com/office/drawing/2014/main" id="{80061C1A-6F8F-405F-973B-878C89EBB1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173" name="Rectangle 5">
            <a:extLst>
              <a:ext uri="{FF2B5EF4-FFF2-40B4-BE49-F238E27FC236}">
                <a16:creationId xmlns:a16="http://schemas.microsoft.com/office/drawing/2014/main" id="{2E4B3377-68A1-4FFB-8A80-55E2DD2432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62025" y="1925638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91F6CB44-902F-4C81-AD2C-D274205BA59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B48B2DDD-30DF-4E0B-AAAA-816494DC851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620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69D3215A-1FD2-483F-AF56-4735BE18B89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00425" y="6100763"/>
            <a:ext cx="28956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7177" name="Rectangle 9">
            <a:extLst>
              <a:ext uri="{FF2B5EF4-FFF2-40B4-BE49-F238E27FC236}">
                <a16:creationId xmlns:a16="http://schemas.microsoft.com/office/drawing/2014/main" id="{5354F07C-6E7B-44ED-9B36-0CA44E6631C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294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fld id="{47B24411-0AAD-4CFA-BDA4-76A0523AB9A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4B9BD-EE63-4339-897E-FB6E2BBC1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6F8A0-60A8-463E-8370-B58848A40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1A0E9-66A0-4B22-AA24-528AE4F0F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80CC0-3634-4813-A68F-BFD73C927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D9FFC-3612-464E-9CDE-C660F3A2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C09D9-8330-41D7-979C-1858766389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694873"/>
      </p:ext>
    </p:extLst>
  </p:cSld>
  <p:clrMapOvr>
    <a:masterClrMapping/>
  </p:clrMapOvr>
  <p:transition spd="slow"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870D7-8278-4FE4-9BED-C9AE2BAB3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5374E-2A4E-4526-AB17-BD18BCCFF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60A7D-5B31-4D2F-A3A7-E5BFD3E53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A3663-EF03-4C8F-8626-4B7DC6360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8C817-EB44-43AB-B0D8-9C4979E21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47B032-0093-4773-BD1D-83022C824E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652467"/>
      </p:ext>
    </p:extLst>
  </p:cSld>
  <p:clrMapOvr>
    <a:masterClrMapping/>
  </p:clrMapOvr>
  <p:transition spd="slow"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3B274-7C6E-452A-90D1-0B2360D24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DC386-87EC-4FF6-95F7-34A7D0351A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1112D-CA7E-4BE2-A882-6F25ED331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2936D-3439-4418-BDC3-4A6138AA8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3230FC-E099-4BF2-BF77-AE1A0B621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ADBF98-F3ED-4E54-B98E-5E83BDFB8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D07087-85AF-4AD1-B12A-C8AD1F5769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4063474"/>
      </p:ext>
    </p:extLst>
  </p:cSld>
  <p:clrMapOvr>
    <a:masterClrMapping/>
  </p:clrMapOvr>
  <p:transition spd="slow"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F9457-27FB-49DE-896A-19C002137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5B7DC6-4D47-40A1-BB61-618E74803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4D4A6B-52C3-4938-A620-860159393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399B73-728B-462B-9C3B-33C2A4FEB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FEC770-18F2-4B94-A768-9E70B020FB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5B9BC8-794D-489D-865F-AB261315F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D5D4BB-0A30-428D-92AF-1FE4E5793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241372-2C70-4410-AA31-5AC3AA3FE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48649-B0B0-4C30-958F-9739F41106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1385443"/>
      </p:ext>
    </p:extLst>
  </p:cSld>
  <p:clrMapOvr>
    <a:masterClrMapping/>
  </p:clrMapOvr>
  <p:transition spd="slow"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C2602-7528-4E30-A4AE-A6C451C5F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EA2245-B194-4AF2-A846-A60DA2D2F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E82638-70DE-4D35-A710-320E0BB7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125D6F-C1BA-4B5B-A959-1C210B55B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7B669-56B1-458E-BAAB-AA3A10B32C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9541520"/>
      </p:ext>
    </p:extLst>
  </p:cSld>
  <p:clrMapOvr>
    <a:masterClrMapping/>
  </p:clrMapOvr>
  <p:transition spd="slow"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72A70B-AB80-4853-904D-8ABEB9B01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566673-D1D5-44C3-AD03-5AEB3682E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13725-3D26-48D1-A2A2-84EF3458E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AE85D-A889-43B1-BD47-3E191E67DE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8913031"/>
      </p:ext>
    </p:extLst>
  </p:cSld>
  <p:clrMapOvr>
    <a:masterClrMapping/>
  </p:clrMapOvr>
  <p:transition spd="slow"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B10D2-4EBE-48E1-83F5-C63D5DF1B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C4A71-B05A-4055-9A6C-5A155EE60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1507C-AA52-4728-A3C8-C7429B042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1E4CF-02D1-4FBD-AE31-C5D61EC4E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204FC3-AB3F-4005-A949-81D7A595E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E48D1-CE5F-4F44-887B-71E3F9BA2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40C04-8426-4859-90F0-8BDAD1E626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95078"/>
      </p:ext>
    </p:extLst>
  </p:cSld>
  <p:clrMapOvr>
    <a:masterClrMapping/>
  </p:clrMapOvr>
  <p:transition spd="slow"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52271-B495-4286-BEDF-5043C589E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E51756-39D5-4060-A909-21190D5BB2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5E8B4-4129-4A88-BA95-454812C87F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BFE57-8C19-47A0-A3C8-EE86EAA2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1075C1-F2E0-4A40-83BD-DE532CCEF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EBA86-B610-43EB-9859-8E0457666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F4B89-E718-4ADB-9BDF-EEAC17CF30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7410323"/>
      </p:ext>
    </p:extLst>
  </p:cSld>
  <p:clrMapOvr>
    <a:masterClrMapping/>
  </p:clrMapOvr>
  <p:transition spd="slow"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01342-513C-4C48-BE56-D7B644F5A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3C8B38-BF62-4EFC-AB24-D767A2594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46589-B515-468E-9BC5-E6ECCC86A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6715E-CA72-4F7B-BA41-52BDF40DA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33F3B-F3FB-4A2B-8B7F-EFD7F7080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A17261-F10D-4001-84D0-CB09905C24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1546617"/>
      </p:ext>
    </p:extLst>
  </p:cSld>
  <p:clrMapOvr>
    <a:masterClrMapping/>
  </p:clrMapOvr>
  <p:transition spd="slow"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A37A83-37BC-4555-9140-015755D83C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F66FCA-90E0-49BA-8860-F5021CFA8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6C31E-BDA8-4486-803B-A66E50C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9B5BA-0195-4741-860C-AE6DC8FE3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2E1BF-DED1-4133-812E-6FAB517F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2F3C1-4B96-4ADD-B8E6-62BC5A425E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4773723"/>
      </p:ext>
    </p:extLst>
  </p:cSld>
  <p:clrMapOvr>
    <a:masterClrMapping/>
  </p:clrMapOvr>
  <p:transition spd="slow"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7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0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7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8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1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8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6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6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0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7B20C-CDF0-4B20-8C05-0D60B5923E0E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73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026">
            <a:extLst>
              <a:ext uri="{FF2B5EF4-FFF2-40B4-BE49-F238E27FC236}">
                <a16:creationId xmlns:a16="http://schemas.microsoft.com/office/drawing/2014/main" id="{8378E809-A298-4EE0-9C16-838B81B2F5F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6147" name="Rectangle 1027">
              <a:extLst>
                <a:ext uri="{FF2B5EF4-FFF2-40B4-BE49-F238E27FC236}">
                  <a16:creationId xmlns:a16="http://schemas.microsoft.com/office/drawing/2014/main" id="{E97E3CFB-0B71-4069-AC02-C30793C701B2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6148" name="Picture 1028">
              <a:extLst>
                <a:ext uri="{FF2B5EF4-FFF2-40B4-BE49-F238E27FC236}">
                  <a16:creationId xmlns:a16="http://schemas.microsoft.com/office/drawing/2014/main" id="{BF42938A-B54D-4635-BC88-853DB2AF47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49" name="Line 1029">
              <a:extLst>
                <a:ext uri="{FF2B5EF4-FFF2-40B4-BE49-F238E27FC236}">
                  <a16:creationId xmlns:a16="http://schemas.microsoft.com/office/drawing/2014/main" id="{0BA0409E-74ED-4FFB-A857-80592AEA95D6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640" y="1008"/>
              <a:ext cx="4880" cy="0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50" name="Rectangle 1030">
            <a:extLst>
              <a:ext uri="{FF2B5EF4-FFF2-40B4-BE49-F238E27FC236}">
                <a16:creationId xmlns:a16="http://schemas.microsoft.com/office/drawing/2014/main" id="{D3421B1C-77BA-4509-8499-D082A594F7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51" name="Rectangle 1031">
            <a:extLst>
              <a:ext uri="{FF2B5EF4-FFF2-40B4-BE49-F238E27FC236}">
                <a16:creationId xmlns:a16="http://schemas.microsoft.com/office/drawing/2014/main" id="{B6CA31CA-9851-41B4-B768-CB99F07E22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52" name="Rectangle 1032">
            <a:extLst>
              <a:ext uri="{FF2B5EF4-FFF2-40B4-BE49-F238E27FC236}">
                <a16:creationId xmlns:a16="http://schemas.microsoft.com/office/drawing/2014/main" id="{913BFFDC-7C0D-4ABE-B408-A154C6B0A19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153" name="Rectangle 1033">
            <a:extLst>
              <a:ext uri="{FF2B5EF4-FFF2-40B4-BE49-F238E27FC236}">
                <a16:creationId xmlns:a16="http://schemas.microsoft.com/office/drawing/2014/main" id="{9ABABC00-75C1-4D44-A579-0E513DE1D2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0960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154" name="Rectangle 1034">
            <a:extLst>
              <a:ext uri="{FF2B5EF4-FFF2-40B4-BE49-F238E27FC236}">
                <a16:creationId xmlns:a16="http://schemas.microsoft.com/office/drawing/2014/main" id="{D31E44C2-D9C2-43EF-97E3-B8077B13CB3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fld id="{BEE41998-6B51-4887-A896-D71AEE00A7D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ransition spd="slow">
    <p:cover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 pitchFamily="2" charset="2"/>
        <a:buChar char="4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793283-4566-4043-B1CB-AA3553EF92C3}"/>
              </a:ext>
            </a:extLst>
          </p:cNvPr>
          <p:cNvSpPr/>
          <p:nvPr userDrawn="1"/>
        </p:nvSpPr>
        <p:spPr>
          <a:xfrm>
            <a:off x="628650" y="365126"/>
            <a:ext cx="7886700" cy="6228714"/>
          </a:xfrm>
          <a:custGeom>
            <a:avLst/>
            <a:gdLst>
              <a:gd name="connsiteX0" fmla="*/ 0 w 7886700"/>
              <a:gd name="connsiteY0" fmla="*/ 184681 h 6228714"/>
              <a:gd name="connsiteX1" fmla="*/ 184681 w 7886700"/>
              <a:gd name="connsiteY1" fmla="*/ 0 h 6228714"/>
              <a:gd name="connsiteX2" fmla="*/ 642555 w 7886700"/>
              <a:gd name="connsiteY2" fmla="*/ 0 h 6228714"/>
              <a:gd name="connsiteX3" fmla="*/ 1476296 w 7886700"/>
              <a:gd name="connsiteY3" fmla="*/ 0 h 6228714"/>
              <a:gd name="connsiteX4" fmla="*/ 1934171 w 7886700"/>
              <a:gd name="connsiteY4" fmla="*/ 0 h 6228714"/>
              <a:gd name="connsiteX5" fmla="*/ 2692738 w 7886700"/>
              <a:gd name="connsiteY5" fmla="*/ 0 h 6228714"/>
              <a:gd name="connsiteX6" fmla="*/ 3300959 w 7886700"/>
              <a:gd name="connsiteY6" fmla="*/ 0 h 6228714"/>
              <a:gd name="connsiteX7" fmla="*/ 3758834 w 7886700"/>
              <a:gd name="connsiteY7" fmla="*/ 0 h 6228714"/>
              <a:gd name="connsiteX8" fmla="*/ 4592575 w 7886700"/>
              <a:gd name="connsiteY8" fmla="*/ 0 h 6228714"/>
              <a:gd name="connsiteX9" fmla="*/ 5050449 w 7886700"/>
              <a:gd name="connsiteY9" fmla="*/ 0 h 6228714"/>
              <a:gd name="connsiteX10" fmla="*/ 5733843 w 7886700"/>
              <a:gd name="connsiteY10" fmla="*/ 0 h 6228714"/>
              <a:gd name="connsiteX11" fmla="*/ 6492411 w 7886700"/>
              <a:gd name="connsiteY11" fmla="*/ 0 h 6228714"/>
              <a:gd name="connsiteX12" fmla="*/ 7702019 w 7886700"/>
              <a:gd name="connsiteY12" fmla="*/ 0 h 6228714"/>
              <a:gd name="connsiteX13" fmla="*/ 7886700 w 7886700"/>
              <a:gd name="connsiteY13" fmla="*/ 184681 h 6228714"/>
              <a:gd name="connsiteX14" fmla="*/ 7886700 w 7886700"/>
              <a:gd name="connsiteY14" fmla="*/ 718533 h 6228714"/>
              <a:gd name="connsiteX15" fmla="*/ 7886700 w 7886700"/>
              <a:gd name="connsiteY15" fmla="*/ 1428166 h 6228714"/>
              <a:gd name="connsiteX16" fmla="*/ 7886700 w 7886700"/>
              <a:gd name="connsiteY16" fmla="*/ 1903424 h 6228714"/>
              <a:gd name="connsiteX17" fmla="*/ 7886700 w 7886700"/>
              <a:gd name="connsiteY17" fmla="*/ 2671650 h 6228714"/>
              <a:gd name="connsiteX18" fmla="*/ 7886700 w 7886700"/>
              <a:gd name="connsiteY18" fmla="*/ 3381283 h 6228714"/>
              <a:gd name="connsiteX19" fmla="*/ 7886700 w 7886700"/>
              <a:gd name="connsiteY19" fmla="*/ 4149509 h 6228714"/>
              <a:gd name="connsiteX20" fmla="*/ 7886700 w 7886700"/>
              <a:gd name="connsiteY20" fmla="*/ 4624768 h 6228714"/>
              <a:gd name="connsiteX21" fmla="*/ 7886700 w 7886700"/>
              <a:gd name="connsiteY21" fmla="*/ 5217213 h 6228714"/>
              <a:gd name="connsiteX22" fmla="*/ 7886700 w 7886700"/>
              <a:gd name="connsiteY22" fmla="*/ 6044033 h 6228714"/>
              <a:gd name="connsiteX23" fmla="*/ 7702019 w 7886700"/>
              <a:gd name="connsiteY23" fmla="*/ 6228714 h 6228714"/>
              <a:gd name="connsiteX24" fmla="*/ 7093798 w 7886700"/>
              <a:gd name="connsiteY24" fmla="*/ 6228714 h 6228714"/>
              <a:gd name="connsiteX25" fmla="*/ 6485577 w 7886700"/>
              <a:gd name="connsiteY25" fmla="*/ 6228714 h 6228714"/>
              <a:gd name="connsiteX26" fmla="*/ 6027703 w 7886700"/>
              <a:gd name="connsiteY26" fmla="*/ 6228714 h 6228714"/>
              <a:gd name="connsiteX27" fmla="*/ 5193962 w 7886700"/>
              <a:gd name="connsiteY27" fmla="*/ 6228714 h 6228714"/>
              <a:gd name="connsiteX28" fmla="*/ 4435394 w 7886700"/>
              <a:gd name="connsiteY28" fmla="*/ 6228714 h 6228714"/>
              <a:gd name="connsiteX29" fmla="*/ 3902346 w 7886700"/>
              <a:gd name="connsiteY29" fmla="*/ 6228714 h 6228714"/>
              <a:gd name="connsiteX30" fmla="*/ 3369299 w 7886700"/>
              <a:gd name="connsiteY30" fmla="*/ 6228714 h 6228714"/>
              <a:gd name="connsiteX31" fmla="*/ 2535558 w 7886700"/>
              <a:gd name="connsiteY31" fmla="*/ 6228714 h 6228714"/>
              <a:gd name="connsiteX32" fmla="*/ 1776990 w 7886700"/>
              <a:gd name="connsiteY32" fmla="*/ 6228714 h 6228714"/>
              <a:gd name="connsiteX33" fmla="*/ 1319116 w 7886700"/>
              <a:gd name="connsiteY33" fmla="*/ 6228714 h 6228714"/>
              <a:gd name="connsiteX34" fmla="*/ 184681 w 7886700"/>
              <a:gd name="connsiteY34" fmla="*/ 6228714 h 6228714"/>
              <a:gd name="connsiteX35" fmla="*/ 0 w 7886700"/>
              <a:gd name="connsiteY35" fmla="*/ 6044033 h 6228714"/>
              <a:gd name="connsiteX36" fmla="*/ 0 w 7886700"/>
              <a:gd name="connsiteY36" fmla="*/ 5275807 h 6228714"/>
              <a:gd name="connsiteX37" fmla="*/ 0 w 7886700"/>
              <a:gd name="connsiteY37" fmla="*/ 4741955 h 6228714"/>
              <a:gd name="connsiteX38" fmla="*/ 0 w 7886700"/>
              <a:gd name="connsiteY38" fmla="*/ 4032322 h 6228714"/>
              <a:gd name="connsiteX39" fmla="*/ 0 w 7886700"/>
              <a:gd name="connsiteY39" fmla="*/ 3381283 h 6228714"/>
              <a:gd name="connsiteX40" fmla="*/ 0 w 7886700"/>
              <a:gd name="connsiteY40" fmla="*/ 2906024 h 6228714"/>
              <a:gd name="connsiteX41" fmla="*/ 0 w 7886700"/>
              <a:gd name="connsiteY41" fmla="*/ 2196392 h 6228714"/>
              <a:gd name="connsiteX42" fmla="*/ 0 w 7886700"/>
              <a:gd name="connsiteY42" fmla="*/ 1486759 h 6228714"/>
              <a:gd name="connsiteX43" fmla="*/ 0 w 7886700"/>
              <a:gd name="connsiteY43" fmla="*/ 835720 h 6228714"/>
              <a:gd name="connsiteX44" fmla="*/ 0 w 7886700"/>
              <a:gd name="connsiteY44" fmla="*/ 184681 h 622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86700" h="6228714" fill="none" extrusionOk="0">
                <a:moveTo>
                  <a:pt x="0" y="184681"/>
                </a:moveTo>
                <a:cubicBezTo>
                  <a:pt x="11720" y="80117"/>
                  <a:pt x="71331" y="17967"/>
                  <a:pt x="184681" y="0"/>
                </a:cubicBezTo>
                <a:cubicBezTo>
                  <a:pt x="368906" y="-8839"/>
                  <a:pt x="512985" y="9131"/>
                  <a:pt x="642555" y="0"/>
                </a:cubicBezTo>
                <a:cubicBezTo>
                  <a:pt x="772125" y="-9131"/>
                  <a:pt x="1101053" y="3208"/>
                  <a:pt x="1476296" y="0"/>
                </a:cubicBezTo>
                <a:cubicBezTo>
                  <a:pt x="1851539" y="-3208"/>
                  <a:pt x="1838337" y="8022"/>
                  <a:pt x="1934171" y="0"/>
                </a:cubicBezTo>
                <a:cubicBezTo>
                  <a:pt x="2030006" y="-8022"/>
                  <a:pt x="2336843" y="-23931"/>
                  <a:pt x="2692738" y="0"/>
                </a:cubicBezTo>
                <a:cubicBezTo>
                  <a:pt x="3048633" y="23931"/>
                  <a:pt x="3142989" y="-12892"/>
                  <a:pt x="3300959" y="0"/>
                </a:cubicBezTo>
                <a:cubicBezTo>
                  <a:pt x="3458929" y="12892"/>
                  <a:pt x="3561863" y="-21433"/>
                  <a:pt x="3758834" y="0"/>
                </a:cubicBezTo>
                <a:cubicBezTo>
                  <a:pt x="3955806" y="21433"/>
                  <a:pt x="4235288" y="-6665"/>
                  <a:pt x="4592575" y="0"/>
                </a:cubicBezTo>
                <a:cubicBezTo>
                  <a:pt x="4949862" y="6665"/>
                  <a:pt x="4880769" y="-4367"/>
                  <a:pt x="5050449" y="0"/>
                </a:cubicBezTo>
                <a:cubicBezTo>
                  <a:pt x="5220129" y="4367"/>
                  <a:pt x="5395237" y="-19108"/>
                  <a:pt x="5733843" y="0"/>
                </a:cubicBezTo>
                <a:cubicBezTo>
                  <a:pt x="6072449" y="19108"/>
                  <a:pt x="6160264" y="20541"/>
                  <a:pt x="6492411" y="0"/>
                </a:cubicBezTo>
                <a:cubicBezTo>
                  <a:pt x="6824558" y="-20541"/>
                  <a:pt x="7334269" y="54011"/>
                  <a:pt x="7702019" y="0"/>
                </a:cubicBezTo>
                <a:cubicBezTo>
                  <a:pt x="7819170" y="10411"/>
                  <a:pt x="7896074" y="93517"/>
                  <a:pt x="7886700" y="184681"/>
                </a:cubicBezTo>
                <a:cubicBezTo>
                  <a:pt x="7895280" y="317112"/>
                  <a:pt x="7889848" y="561816"/>
                  <a:pt x="7886700" y="718533"/>
                </a:cubicBezTo>
                <a:cubicBezTo>
                  <a:pt x="7883552" y="875250"/>
                  <a:pt x="7900346" y="1228845"/>
                  <a:pt x="7886700" y="1428166"/>
                </a:cubicBezTo>
                <a:cubicBezTo>
                  <a:pt x="7873054" y="1627487"/>
                  <a:pt x="7884191" y="1685177"/>
                  <a:pt x="7886700" y="1903424"/>
                </a:cubicBezTo>
                <a:cubicBezTo>
                  <a:pt x="7889209" y="2121671"/>
                  <a:pt x="7898563" y="2434295"/>
                  <a:pt x="7886700" y="2671650"/>
                </a:cubicBezTo>
                <a:cubicBezTo>
                  <a:pt x="7874837" y="2909005"/>
                  <a:pt x="7892258" y="3175117"/>
                  <a:pt x="7886700" y="3381283"/>
                </a:cubicBezTo>
                <a:cubicBezTo>
                  <a:pt x="7881142" y="3587449"/>
                  <a:pt x="7904816" y="3936291"/>
                  <a:pt x="7886700" y="4149509"/>
                </a:cubicBezTo>
                <a:cubicBezTo>
                  <a:pt x="7868584" y="4362727"/>
                  <a:pt x="7902127" y="4424729"/>
                  <a:pt x="7886700" y="4624768"/>
                </a:cubicBezTo>
                <a:cubicBezTo>
                  <a:pt x="7871273" y="4824807"/>
                  <a:pt x="7900579" y="5041863"/>
                  <a:pt x="7886700" y="5217213"/>
                </a:cubicBezTo>
                <a:cubicBezTo>
                  <a:pt x="7872821" y="5392563"/>
                  <a:pt x="7900902" y="5816037"/>
                  <a:pt x="7886700" y="6044033"/>
                </a:cubicBezTo>
                <a:cubicBezTo>
                  <a:pt x="7905333" y="6144589"/>
                  <a:pt x="7803943" y="6226053"/>
                  <a:pt x="7702019" y="6228714"/>
                </a:cubicBezTo>
                <a:cubicBezTo>
                  <a:pt x="7473737" y="6250251"/>
                  <a:pt x="7346584" y="6232216"/>
                  <a:pt x="7093798" y="6228714"/>
                </a:cubicBezTo>
                <a:cubicBezTo>
                  <a:pt x="6841012" y="6225212"/>
                  <a:pt x="6771487" y="6235053"/>
                  <a:pt x="6485577" y="6228714"/>
                </a:cubicBezTo>
                <a:cubicBezTo>
                  <a:pt x="6199667" y="6222375"/>
                  <a:pt x="6203238" y="6208489"/>
                  <a:pt x="6027703" y="6228714"/>
                </a:cubicBezTo>
                <a:cubicBezTo>
                  <a:pt x="5852168" y="6248939"/>
                  <a:pt x="5366730" y="6270253"/>
                  <a:pt x="5193962" y="6228714"/>
                </a:cubicBezTo>
                <a:cubicBezTo>
                  <a:pt x="5021194" y="6187175"/>
                  <a:pt x="4748429" y="6198575"/>
                  <a:pt x="4435394" y="6228714"/>
                </a:cubicBezTo>
                <a:cubicBezTo>
                  <a:pt x="4122359" y="6258853"/>
                  <a:pt x="4131036" y="6232151"/>
                  <a:pt x="3902346" y="6228714"/>
                </a:cubicBezTo>
                <a:cubicBezTo>
                  <a:pt x="3673656" y="6225277"/>
                  <a:pt x="3528376" y="6224884"/>
                  <a:pt x="3369299" y="6228714"/>
                </a:cubicBezTo>
                <a:cubicBezTo>
                  <a:pt x="3210222" y="6232544"/>
                  <a:pt x="2864981" y="6196375"/>
                  <a:pt x="2535558" y="6228714"/>
                </a:cubicBezTo>
                <a:cubicBezTo>
                  <a:pt x="2206135" y="6261053"/>
                  <a:pt x="2079480" y="6193018"/>
                  <a:pt x="1776990" y="6228714"/>
                </a:cubicBezTo>
                <a:cubicBezTo>
                  <a:pt x="1474500" y="6264410"/>
                  <a:pt x="1495701" y="6235446"/>
                  <a:pt x="1319116" y="6228714"/>
                </a:cubicBezTo>
                <a:cubicBezTo>
                  <a:pt x="1142531" y="6221982"/>
                  <a:pt x="476217" y="6224752"/>
                  <a:pt x="184681" y="6228714"/>
                </a:cubicBezTo>
                <a:cubicBezTo>
                  <a:pt x="99170" y="6230550"/>
                  <a:pt x="-19247" y="6132841"/>
                  <a:pt x="0" y="6044033"/>
                </a:cubicBezTo>
                <a:cubicBezTo>
                  <a:pt x="30574" y="5736569"/>
                  <a:pt x="-34351" y="5523649"/>
                  <a:pt x="0" y="5275807"/>
                </a:cubicBezTo>
                <a:cubicBezTo>
                  <a:pt x="34351" y="5027965"/>
                  <a:pt x="20138" y="4850290"/>
                  <a:pt x="0" y="4741955"/>
                </a:cubicBezTo>
                <a:cubicBezTo>
                  <a:pt x="-20138" y="4633620"/>
                  <a:pt x="-23003" y="4290369"/>
                  <a:pt x="0" y="4032322"/>
                </a:cubicBezTo>
                <a:cubicBezTo>
                  <a:pt x="23003" y="3774275"/>
                  <a:pt x="-10959" y="3528671"/>
                  <a:pt x="0" y="3381283"/>
                </a:cubicBezTo>
                <a:cubicBezTo>
                  <a:pt x="10959" y="3233895"/>
                  <a:pt x="-16974" y="3082627"/>
                  <a:pt x="0" y="2906024"/>
                </a:cubicBezTo>
                <a:cubicBezTo>
                  <a:pt x="16974" y="2729421"/>
                  <a:pt x="27389" y="2412761"/>
                  <a:pt x="0" y="2196392"/>
                </a:cubicBezTo>
                <a:cubicBezTo>
                  <a:pt x="-27389" y="1980023"/>
                  <a:pt x="-16741" y="1753041"/>
                  <a:pt x="0" y="1486759"/>
                </a:cubicBezTo>
                <a:cubicBezTo>
                  <a:pt x="16741" y="1220477"/>
                  <a:pt x="14585" y="1032672"/>
                  <a:pt x="0" y="835720"/>
                </a:cubicBezTo>
                <a:cubicBezTo>
                  <a:pt x="-14585" y="638768"/>
                  <a:pt x="-22590" y="432343"/>
                  <a:pt x="0" y="184681"/>
                </a:cubicBezTo>
                <a:close/>
              </a:path>
              <a:path w="7886700" h="6228714" stroke="0" extrusionOk="0">
                <a:moveTo>
                  <a:pt x="0" y="184681"/>
                </a:moveTo>
                <a:cubicBezTo>
                  <a:pt x="-8111" y="80500"/>
                  <a:pt x="59851" y="1433"/>
                  <a:pt x="184681" y="0"/>
                </a:cubicBezTo>
                <a:cubicBezTo>
                  <a:pt x="493532" y="6723"/>
                  <a:pt x="592524" y="-2050"/>
                  <a:pt x="943249" y="0"/>
                </a:cubicBezTo>
                <a:cubicBezTo>
                  <a:pt x="1293974" y="2050"/>
                  <a:pt x="1420215" y="-4610"/>
                  <a:pt x="1776990" y="0"/>
                </a:cubicBezTo>
                <a:cubicBezTo>
                  <a:pt x="2133765" y="4610"/>
                  <a:pt x="2015618" y="5196"/>
                  <a:pt x="2234864" y="0"/>
                </a:cubicBezTo>
                <a:cubicBezTo>
                  <a:pt x="2454110" y="-5196"/>
                  <a:pt x="2611549" y="17277"/>
                  <a:pt x="2918258" y="0"/>
                </a:cubicBezTo>
                <a:cubicBezTo>
                  <a:pt x="3224967" y="-17277"/>
                  <a:pt x="3226414" y="11602"/>
                  <a:pt x="3376133" y="0"/>
                </a:cubicBezTo>
                <a:cubicBezTo>
                  <a:pt x="3525852" y="-11602"/>
                  <a:pt x="3779010" y="-20689"/>
                  <a:pt x="4059527" y="0"/>
                </a:cubicBezTo>
                <a:cubicBezTo>
                  <a:pt x="4340044" y="20689"/>
                  <a:pt x="4484074" y="30318"/>
                  <a:pt x="4667748" y="0"/>
                </a:cubicBezTo>
                <a:cubicBezTo>
                  <a:pt x="4851422" y="-30318"/>
                  <a:pt x="5232166" y="25358"/>
                  <a:pt x="5426316" y="0"/>
                </a:cubicBezTo>
                <a:cubicBezTo>
                  <a:pt x="5620466" y="-25358"/>
                  <a:pt x="5768898" y="-11951"/>
                  <a:pt x="5884190" y="0"/>
                </a:cubicBezTo>
                <a:cubicBezTo>
                  <a:pt x="5999482" y="11951"/>
                  <a:pt x="6359767" y="-4295"/>
                  <a:pt x="6492411" y="0"/>
                </a:cubicBezTo>
                <a:cubicBezTo>
                  <a:pt x="6625055" y="4295"/>
                  <a:pt x="7187348" y="-53987"/>
                  <a:pt x="7702019" y="0"/>
                </a:cubicBezTo>
                <a:cubicBezTo>
                  <a:pt x="7821817" y="-2244"/>
                  <a:pt x="7894509" y="64819"/>
                  <a:pt x="7886700" y="184681"/>
                </a:cubicBezTo>
                <a:cubicBezTo>
                  <a:pt x="7907739" y="347972"/>
                  <a:pt x="7860017" y="640702"/>
                  <a:pt x="7886700" y="835720"/>
                </a:cubicBezTo>
                <a:cubicBezTo>
                  <a:pt x="7913383" y="1030738"/>
                  <a:pt x="7911803" y="1388166"/>
                  <a:pt x="7886700" y="1603946"/>
                </a:cubicBezTo>
                <a:cubicBezTo>
                  <a:pt x="7861597" y="1819726"/>
                  <a:pt x="7896483" y="2159826"/>
                  <a:pt x="7886700" y="2372172"/>
                </a:cubicBezTo>
                <a:cubicBezTo>
                  <a:pt x="7876917" y="2584518"/>
                  <a:pt x="7879968" y="2815878"/>
                  <a:pt x="7886700" y="3140399"/>
                </a:cubicBezTo>
                <a:cubicBezTo>
                  <a:pt x="7893432" y="3464920"/>
                  <a:pt x="7880457" y="3569960"/>
                  <a:pt x="7886700" y="3732844"/>
                </a:cubicBezTo>
                <a:cubicBezTo>
                  <a:pt x="7892943" y="3895729"/>
                  <a:pt x="7889399" y="4119008"/>
                  <a:pt x="7886700" y="4442477"/>
                </a:cubicBezTo>
                <a:cubicBezTo>
                  <a:pt x="7884001" y="4765946"/>
                  <a:pt x="7870622" y="4778596"/>
                  <a:pt x="7886700" y="5034922"/>
                </a:cubicBezTo>
                <a:cubicBezTo>
                  <a:pt x="7902778" y="5291248"/>
                  <a:pt x="7847521" y="5554788"/>
                  <a:pt x="7886700" y="6044033"/>
                </a:cubicBezTo>
                <a:cubicBezTo>
                  <a:pt x="7886932" y="6136914"/>
                  <a:pt x="7800835" y="6229049"/>
                  <a:pt x="7702019" y="6228714"/>
                </a:cubicBezTo>
                <a:cubicBezTo>
                  <a:pt x="7450646" y="6193432"/>
                  <a:pt x="7106170" y="6200186"/>
                  <a:pt x="6943451" y="6228714"/>
                </a:cubicBezTo>
                <a:cubicBezTo>
                  <a:pt x="6780732" y="6257242"/>
                  <a:pt x="6412060" y="6199118"/>
                  <a:pt x="6260057" y="6228714"/>
                </a:cubicBezTo>
                <a:cubicBezTo>
                  <a:pt x="6108054" y="6258310"/>
                  <a:pt x="5953698" y="6241536"/>
                  <a:pt x="5651836" y="6228714"/>
                </a:cubicBezTo>
                <a:cubicBezTo>
                  <a:pt x="5349974" y="6215892"/>
                  <a:pt x="5097423" y="6204173"/>
                  <a:pt x="4893268" y="6228714"/>
                </a:cubicBezTo>
                <a:cubicBezTo>
                  <a:pt x="4689113" y="6253255"/>
                  <a:pt x="4596147" y="6234400"/>
                  <a:pt x="4360221" y="6228714"/>
                </a:cubicBezTo>
                <a:cubicBezTo>
                  <a:pt x="4124295" y="6223028"/>
                  <a:pt x="3800483" y="6265121"/>
                  <a:pt x="3601653" y="6228714"/>
                </a:cubicBezTo>
                <a:cubicBezTo>
                  <a:pt x="3402823" y="6192307"/>
                  <a:pt x="3336115" y="6224437"/>
                  <a:pt x="3143779" y="6228714"/>
                </a:cubicBezTo>
                <a:cubicBezTo>
                  <a:pt x="2951443" y="6232991"/>
                  <a:pt x="2581902" y="6249992"/>
                  <a:pt x="2385211" y="6228714"/>
                </a:cubicBezTo>
                <a:cubicBezTo>
                  <a:pt x="2188520" y="6207436"/>
                  <a:pt x="2107920" y="6208345"/>
                  <a:pt x="1927337" y="6228714"/>
                </a:cubicBezTo>
                <a:cubicBezTo>
                  <a:pt x="1746754" y="6249083"/>
                  <a:pt x="1402866" y="6216482"/>
                  <a:pt x="1168769" y="6228714"/>
                </a:cubicBezTo>
                <a:cubicBezTo>
                  <a:pt x="934672" y="6240946"/>
                  <a:pt x="538971" y="6213331"/>
                  <a:pt x="184681" y="6228714"/>
                </a:cubicBezTo>
                <a:cubicBezTo>
                  <a:pt x="60069" y="6234698"/>
                  <a:pt x="-10029" y="6143826"/>
                  <a:pt x="0" y="6044033"/>
                </a:cubicBezTo>
                <a:cubicBezTo>
                  <a:pt x="-5049" y="5947757"/>
                  <a:pt x="12839" y="5690916"/>
                  <a:pt x="0" y="5568774"/>
                </a:cubicBezTo>
                <a:cubicBezTo>
                  <a:pt x="-12839" y="5446632"/>
                  <a:pt x="-16586" y="5208505"/>
                  <a:pt x="0" y="4917735"/>
                </a:cubicBezTo>
                <a:cubicBezTo>
                  <a:pt x="16586" y="4626965"/>
                  <a:pt x="-6933" y="4529488"/>
                  <a:pt x="0" y="4208103"/>
                </a:cubicBezTo>
                <a:cubicBezTo>
                  <a:pt x="6933" y="3886718"/>
                  <a:pt x="-17313" y="3787253"/>
                  <a:pt x="0" y="3498470"/>
                </a:cubicBezTo>
                <a:cubicBezTo>
                  <a:pt x="17313" y="3209687"/>
                  <a:pt x="14086" y="3169044"/>
                  <a:pt x="0" y="3023212"/>
                </a:cubicBezTo>
                <a:cubicBezTo>
                  <a:pt x="-14086" y="2877380"/>
                  <a:pt x="23532" y="2635061"/>
                  <a:pt x="0" y="2313579"/>
                </a:cubicBezTo>
                <a:cubicBezTo>
                  <a:pt x="-23532" y="1992097"/>
                  <a:pt x="-15617" y="1971617"/>
                  <a:pt x="0" y="1721133"/>
                </a:cubicBezTo>
                <a:cubicBezTo>
                  <a:pt x="15617" y="1470649"/>
                  <a:pt x="18073" y="1181837"/>
                  <a:pt x="0" y="1011501"/>
                </a:cubicBezTo>
                <a:cubicBezTo>
                  <a:pt x="-18073" y="841165"/>
                  <a:pt x="38637" y="462246"/>
                  <a:pt x="0" y="184681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742615537">
                  <a:prstGeom prst="roundRect">
                    <a:avLst>
                      <a:gd name="adj" fmla="val 296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7B20C-CDF0-4B20-8C05-0D60B5923E0E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9401F-55CA-4D2C-BF2E-6AD548BC3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63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3F2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1026">
            <a:extLst>
              <a:ext uri="{FF2B5EF4-FFF2-40B4-BE49-F238E27FC236}">
                <a16:creationId xmlns:a16="http://schemas.microsoft.com/office/drawing/2014/main" id="{A9B5C242-250C-4985-950E-A976E7A8F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438400"/>
            <a:ext cx="7162800" cy="30480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Wisdom</a:t>
            </a:r>
          </a:p>
          <a:p>
            <a:pPr algn="ctr"/>
            <a:r>
              <a:rPr lang="en-US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Good Judgment</a:t>
            </a:r>
          </a:p>
        </p:txBody>
      </p:sp>
      <p:sp>
        <p:nvSpPr>
          <p:cNvPr id="21507" name="AutoShape 1027">
            <a:extLst>
              <a:ext uri="{FF2B5EF4-FFF2-40B4-BE49-F238E27FC236}">
                <a16:creationId xmlns:a16="http://schemas.microsoft.com/office/drawing/2014/main" id="{78E1EAD0-F88E-4315-8B5B-DC479218B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33400"/>
            <a:ext cx="3352800" cy="2514600"/>
          </a:xfrm>
          <a:prstGeom prst="downArrowCallout">
            <a:avLst>
              <a:gd name="adj1" fmla="val 33333"/>
              <a:gd name="adj2" fmla="val 33333"/>
              <a:gd name="adj3" fmla="val 16667"/>
              <a:gd name="adj4" fmla="val 67514"/>
            </a:avLst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Time / Age</a:t>
            </a:r>
          </a:p>
        </p:txBody>
      </p:sp>
      <p:sp>
        <p:nvSpPr>
          <p:cNvPr id="21508" name="AutoShape 1028">
            <a:extLst>
              <a:ext uri="{FF2B5EF4-FFF2-40B4-BE49-F238E27FC236}">
                <a16:creationId xmlns:a16="http://schemas.microsoft.com/office/drawing/2014/main" id="{CAB7B45C-66B5-48D3-B526-86CD7F89F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33400"/>
            <a:ext cx="3352800" cy="2514600"/>
          </a:xfrm>
          <a:prstGeom prst="downArrowCallout">
            <a:avLst>
              <a:gd name="adj1" fmla="val 33333"/>
              <a:gd name="adj2" fmla="val 33333"/>
              <a:gd name="adj3" fmla="val 16667"/>
              <a:gd name="adj4" fmla="val 67514"/>
            </a:avLst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Wisdom</a:t>
            </a:r>
          </a:p>
          <a:p>
            <a:pPr algn="ctr"/>
            <a:r>
              <a:rPr lang="en-US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Literature</a:t>
            </a:r>
          </a:p>
        </p:txBody>
      </p:sp>
      <p:sp>
        <p:nvSpPr>
          <p:cNvPr id="21509" name="AutoShape 1029">
            <a:extLst>
              <a:ext uri="{FF2B5EF4-FFF2-40B4-BE49-F238E27FC236}">
                <a16:creationId xmlns:a16="http://schemas.microsoft.com/office/drawing/2014/main" id="{C73737FE-D34C-470C-995D-CA26D8E71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2514600"/>
            <a:ext cx="6324600" cy="2895600"/>
          </a:xfrm>
          <a:prstGeom prst="star24">
            <a:avLst>
              <a:gd name="adj" fmla="val 45977"/>
            </a:avLst>
          </a:prstGeom>
          <a:solidFill>
            <a:srgbClr val="13F2F7"/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/>
            <a:r>
              <a:rPr lang="en-US" altLang="en-US" sz="8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Proverbs</a:t>
            </a:r>
            <a:endParaRPr lang="en-US" altLang="en-US" sz="7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 autoUpdateAnimBg="0"/>
      <p:bldP spid="21508" grpId="0" animBg="1" autoUpdateAnimBg="0"/>
      <p:bldP spid="21509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B012D0-23B7-4134-902B-97C18038E603}"/>
              </a:ext>
            </a:extLst>
          </p:cNvPr>
          <p:cNvSpPr/>
          <p:nvPr/>
        </p:nvSpPr>
        <p:spPr>
          <a:xfrm>
            <a:off x="1066800" y="1676400"/>
            <a:ext cx="7504875" cy="321626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Wisdom</a:t>
            </a:r>
          </a:p>
          <a:p>
            <a:pPr algn="ctr"/>
            <a:r>
              <a:rPr lang="en-US" sz="8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From Proverbs</a:t>
            </a:r>
          </a:p>
        </p:txBody>
      </p:sp>
    </p:spTree>
    <p:extLst>
      <p:ext uri="{BB962C8B-B14F-4D97-AF65-F5344CB8AC3E}">
        <p14:creationId xmlns:p14="http://schemas.microsoft.com/office/powerpoint/2010/main" val="4156795850"/>
      </p:ext>
    </p:extLst>
  </p:cSld>
  <p:clrMapOvr>
    <a:masterClrMapping/>
  </p:clrMapOvr>
  <p:transition spd="slow">
    <p:cover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>
            <a:extLst>
              <a:ext uri="{FF2B5EF4-FFF2-40B4-BE49-F238E27FC236}">
                <a16:creationId xmlns:a16="http://schemas.microsoft.com/office/drawing/2014/main" id="{C87A7958-C0B3-4AC9-92D8-653897726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338" y="484188"/>
            <a:ext cx="6316662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Restrain The Tongue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7A3E581A-89E8-40DD-99E4-0B04D50EF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905000"/>
            <a:ext cx="6391275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b="1">
                <a:latin typeface="Tahoma" panose="020B0604030504040204" pitchFamily="34" charset="0"/>
              </a:rPr>
              <a:t>Prov 10:19</a:t>
            </a:r>
          </a:p>
          <a:p>
            <a:pPr algn="ctr"/>
            <a:r>
              <a:rPr lang="en-US" altLang="en-US" sz="2800"/>
              <a:t>In the multitude of words sin is not lacking,</a:t>
            </a:r>
          </a:p>
          <a:p>
            <a:pPr algn="ctr"/>
            <a:r>
              <a:rPr lang="en-US" altLang="en-US" sz="2800"/>
              <a:t>But he who restrains his lips is wise. 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7E792C1B-3899-455F-AC82-E117A99A4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213" y="3917950"/>
            <a:ext cx="7462837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>
                <a:latin typeface="Tahoma" panose="020B0604030504040204" pitchFamily="34" charset="0"/>
              </a:rPr>
              <a:t>Prov 11:13</a:t>
            </a:r>
          </a:p>
          <a:p>
            <a:pPr algn="ctr"/>
            <a:r>
              <a:rPr lang="en-US" altLang="en-US" sz="2800"/>
              <a:t>A talebearer reveals secrets,</a:t>
            </a:r>
          </a:p>
          <a:p>
            <a:pPr algn="ctr"/>
            <a:r>
              <a:rPr lang="en-US" altLang="en-US" sz="2800"/>
              <a:t>But he who is of a faithful spirit conceals a matter. 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utoUpdateAnimBg="0"/>
      <p:bldP spid="1024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:a16="http://schemas.microsoft.com/office/drawing/2014/main" id="{C2DBC9C6-CE21-455A-B56E-CA6F559E0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341437"/>
            <a:ext cx="864711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Don’t have to say everything you think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Don’t have to repeat everything you hear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More one talks / more one tells - more apt 	to sin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Some things ought not be revealed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Better to regret that didn’t tell than to 			tell and regret you did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34CB97-A8F2-479B-8C18-0F26946F3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0320"/>
            <a:ext cx="1788159" cy="1277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FC9ABF-59DA-4F59-9001-906081D17370}"/>
              </a:ext>
            </a:extLst>
          </p:cNvPr>
          <p:cNvSpPr/>
          <p:nvPr/>
        </p:nvSpPr>
        <p:spPr>
          <a:xfrm>
            <a:off x="1864359" y="197283"/>
            <a:ext cx="72034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i="1" cap="none" spc="0" dirty="0">
                <a:ln/>
                <a:solidFill>
                  <a:schemeClr val="accent3"/>
                </a:solidFill>
                <a:effectLst/>
                <a:latin typeface="Abadi Extra Light" panose="020B0204020104020204" pitchFamily="34" charset="0"/>
              </a:rPr>
              <a:t>The Lessons Learned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885C91-0C58-40B7-A10E-3AC2D2F084C9}"/>
              </a:ext>
            </a:extLst>
          </p:cNvPr>
          <p:cNvSpPr/>
          <p:nvPr/>
        </p:nvSpPr>
        <p:spPr bwMode="auto">
          <a:xfrm>
            <a:off x="914400" y="6127317"/>
            <a:ext cx="7543800" cy="533400"/>
          </a:xfrm>
          <a:prstGeom prst="roundRect">
            <a:avLst>
              <a:gd name="adj" fmla="val 47143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</a:rPr>
              <a:t>Prov. 10:19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cs typeface="Times New Roman" panose="02020603050405020304" pitchFamily="18" charset="0"/>
              </a:rPr>
              <a:t>♦ Prov. 11:13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C5CE2666-8F85-48FC-94A7-12FF2DCD4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7325" y="484188"/>
            <a:ext cx="6792913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Seek Counsel / Advice</a:t>
            </a: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4480E6CC-150C-4596-A223-9FF1C3C7E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113" y="1857375"/>
            <a:ext cx="7177087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>
                <a:latin typeface="Tahoma" panose="020B0604030504040204" pitchFamily="34" charset="0"/>
              </a:rPr>
              <a:t>Prov 11:14</a:t>
            </a:r>
          </a:p>
          <a:p>
            <a:pPr algn="ctr"/>
            <a:r>
              <a:rPr lang="en-US" altLang="en-US" sz="2800"/>
              <a:t>Where there is no counsel, the people fall;</a:t>
            </a:r>
          </a:p>
          <a:p>
            <a:pPr algn="ctr"/>
            <a:r>
              <a:rPr lang="en-US" altLang="en-US" sz="2800"/>
              <a:t>But in the multitude of counselors there is safety.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E2A32F64-D01F-40F5-9CD1-998E68B47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657600"/>
            <a:ext cx="8093075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 b="1">
                <a:latin typeface="Tahoma" panose="020B0604030504040204" pitchFamily="34" charset="0"/>
              </a:rPr>
              <a:t>Prov 15:22</a:t>
            </a:r>
          </a:p>
          <a:p>
            <a:pPr algn="ctr"/>
            <a:r>
              <a:rPr lang="en-US" altLang="en-US" sz="2800"/>
              <a:t>Without counsel, plans go awry,</a:t>
            </a:r>
          </a:p>
          <a:p>
            <a:pPr algn="ctr"/>
            <a:r>
              <a:rPr lang="en-US" altLang="en-US" sz="2800"/>
              <a:t>But in the multitude of counselors they are established. 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1638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F81E4673-DBE4-4835-A6CB-24D02F170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728" y="1693862"/>
            <a:ext cx="8647112" cy="325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It is wise to seek advice and counsel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Two heads are better than one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Your wisdom should be confirmed. . .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Without the counsel of others - more apt 		to make a mistake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05672E-0295-41E2-A9D0-8EAF085B9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0320"/>
            <a:ext cx="1788159" cy="1277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313850-9A78-4946-9038-BA7B4BDC7522}"/>
              </a:ext>
            </a:extLst>
          </p:cNvPr>
          <p:cNvSpPr/>
          <p:nvPr/>
        </p:nvSpPr>
        <p:spPr>
          <a:xfrm>
            <a:off x="1864359" y="197283"/>
            <a:ext cx="72034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i="1" cap="none" spc="0" dirty="0">
                <a:ln/>
                <a:solidFill>
                  <a:schemeClr val="accent3"/>
                </a:solidFill>
                <a:effectLst/>
                <a:latin typeface="Abadi Extra Light" panose="020B0204020104020204" pitchFamily="34" charset="0"/>
              </a:rPr>
              <a:t>The Lessons Learned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0249C3E-BDAF-4486-9570-64E4E443778D}"/>
              </a:ext>
            </a:extLst>
          </p:cNvPr>
          <p:cNvSpPr/>
          <p:nvPr/>
        </p:nvSpPr>
        <p:spPr bwMode="auto">
          <a:xfrm>
            <a:off x="914400" y="6127317"/>
            <a:ext cx="7543800" cy="533400"/>
          </a:xfrm>
          <a:prstGeom prst="roundRect">
            <a:avLst>
              <a:gd name="adj" fmla="val 47143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</a:rPr>
              <a:t>Prov. 11:14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cs typeface="Times New Roman" panose="02020603050405020304" pitchFamily="18" charset="0"/>
              </a:rPr>
              <a:t>♦ Prov. 15:22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B2F11D90-02ED-4DAB-92D7-ED83B6AC9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7425" y="484188"/>
            <a:ext cx="5189538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Tact &amp; Approach</a:t>
            </a: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987F0134-2C6D-4283-B72E-E1FD31EB8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538" y="1676400"/>
            <a:ext cx="7180262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>
                <a:latin typeface="Tahoma" panose="020B0604030504040204" pitchFamily="34" charset="0"/>
              </a:rPr>
              <a:t>Prov 15:1-2</a:t>
            </a:r>
          </a:p>
          <a:p>
            <a:pPr algn="ctr"/>
            <a:r>
              <a:rPr lang="en-US" altLang="en-US" sz="2800"/>
              <a:t>1 A soft answer turns away wrath,</a:t>
            </a:r>
          </a:p>
          <a:p>
            <a:pPr algn="ctr"/>
            <a:r>
              <a:rPr lang="en-US" altLang="en-US" sz="2800"/>
              <a:t>But a harsh word stirs up anger. </a:t>
            </a:r>
          </a:p>
          <a:p>
            <a:pPr algn="ctr"/>
            <a:r>
              <a:rPr lang="en-US" altLang="en-US" sz="2800"/>
              <a:t>2 The tongue of the wise uses knowledge rightly,</a:t>
            </a:r>
          </a:p>
          <a:p>
            <a:pPr algn="ctr"/>
            <a:r>
              <a:rPr lang="en-US" altLang="en-US" sz="2800"/>
              <a:t>But the mouth of fools pours forth foolishness.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DA8760F9-0F43-4B14-89B2-6398E33DD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267200"/>
            <a:ext cx="61753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>
                <a:latin typeface="Tahoma" panose="020B0604030504040204" pitchFamily="34" charset="0"/>
              </a:rPr>
              <a:t>Prov 25:11</a:t>
            </a:r>
          </a:p>
          <a:p>
            <a:pPr algn="ctr"/>
            <a:r>
              <a:rPr lang="en-US" altLang="en-US" sz="2800"/>
              <a:t>A word fitly spoken is like apples of gold </a:t>
            </a:r>
          </a:p>
          <a:p>
            <a:pPr algn="ctr"/>
            <a:r>
              <a:rPr lang="en-US" altLang="en-US" sz="2800"/>
              <a:t>In settings of silver. 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utoUpdateAnimBg="0"/>
      <p:bldP spid="1741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78F2F308-AACD-46E0-853A-613A3F3C6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17650"/>
            <a:ext cx="8647112" cy="38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How we approach people / situations makes 	a difference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Our approach to people can prevent 					problems or create them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200" u="sng" dirty="0">
                <a:solidFill>
                  <a:schemeClr val="bg1"/>
                </a:solidFill>
                <a:latin typeface="Comic Sans MS" panose="030F0702030302020204" pitchFamily="66" charset="0"/>
              </a:rPr>
              <a:t>How</a:t>
            </a: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we speak is as important as </a:t>
            </a:r>
            <a:r>
              <a:rPr lang="en-US" altLang="en-US" sz="3200" u="sng" dirty="0">
                <a:solidFill>
                  <a:schemeClr val="bg1"/>
                </a:solidFill>
                <a:latin typeface="Comic Sans MS" panose="030F0702030302020204" pitchFamily="66" charset="0"/>
              </a:rPr>
              <a:t>what</a:t>
            </a: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we 		speak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738AF8-D89D-477A-95A9-F33A57F63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0320"/>
            <a:ext cx="1788159" cy="1277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0A54246-8B4F-477B-A28B-2800AE1D03EC}"/>
              </a:ext>
            </a:extLst>
          </p:cNvPr>
          <p:cNvSpPr/>
          <p:nvPr/>
        </p:nvSpPr>
        <p:spPr>
          <a:xfrm>
            <a:off x="1864359" y="197283"/>
            <a:ext cx="72034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i="1" cap="none" spc="0" dirty="0">
                <a:ln/>
                <a:solidFill>
                  <a:schemeClr val="accent3"/>
                </a:solidFill>
                <a:effectLst/>
                <a:latin typeface="Abadi Extra Light" panose="020B0204020104020204" pitchFamily="34" charset="0"/>
              </a:rPr>
              <a:t>The Lessons Learned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B566EDE-B27D-4FFF-85FF-30170769B79E}"/>
              </a:ext>
            </a:extLst>
          </p:cNvPr>
          <p:cNvSpPr/>
          <p:nvPr/>
        </p:nvSpPr>
        <p:spPr bwMode="auto">
          <a:xfrm>
            <a:off x="914400" y="6127317"/>
            <a:ext cx="7543800" cy="533400"/>
          </a:xfrm>
          <a:prstGeom prst="roundRect">
            <a:avLst>
              <a:gd name="adj" fmla="val 47143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</a:rPr>
              <a:t>Prov. 15:1-2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cs typeface="Times New Roman" panose="02020603050405020304" pitchFamily="18" charset="0"/>
              </a:rPr>
              <a:t>♦ Prov. </a:t>
            </a:r>
            <a:r>
              <a:rPr lang="en-US" dirty="0">
                <a:solidFill>
                  <a:srgbClr val="000066"/>
                </a:solidFill>
                <a:cs typeface="Times New Roman" panose="02020603050405020304" pitchFamily="18" charset="0"/>
              </a:rPr>
              <a:t>25:11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CCBE62C9-AA7F-4DF9-856B-8C882FCF3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8713" y="484188"/>
            <a:ext cx="4905375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Patience &amp; Calm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D6ECAB5D-59D6-4944-90FE-75332661A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1524000"/>
            <a:ext cx="72009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/>
              <a:t>Prov 14:29</a:t>
            </a:r>
          </a:p>
          <a:p>
            <a:pPr algn="ctr"/>
            <a:r>
              <a:rPr lang="en-US" altLang="en-US" sz="2800"/>
              <a:t>He who is slow to wrath has great understanding,</a:t>
            </a:r>
          </a:p>
          <a:p>
            <a:pPr algn="ctr"/>
            <a:r>
              <a:rPr lang="en-US" altLang="en-US" sz="2800"/>
              <a:t>But he who is impulsive exalts folly.</a:t>
            </a:r>
          </a:p>
        </p:txBody>
      </p:sp>
      <p:sp>
        <p:nvSpPr>
          <p:cNvPr id="18437" name="Text Box 5">
            <a:extLst>
              <a:ext uri="{FF2B5EF4-FFF2-40B4-BE49-F238E27FC236}">
                <a16:creationId xmlns:a16="http://schemas.microsoft.com/office/drawing/2014/main" id="{1E8ACC37-419E-43E1-B978-4FD4F5E73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775" y="3124200"/>
            <a:ext cx="609282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/>
              <a:t>Prov 14:17</a:t>
            </a:r>
          </a:p>
          <a:p>
            <a:pPr algn="ctr"/>
            <a:r>
              <a:rPr lang="en-US" altLang="en-US" sz="2800"/>
              <a:t>A quick-tempered man acts foolishly,</a:t>
            </a:r>
          </a:p>
          <a:p>
            <a:pPr algn="ctr"/>
            <a:r>
              <a:rPr lang="en-US" altLang="en-US" sz="2800"/>
              <a:t>And a man of wicked intentions is hated. </a:t>
            </a:r>
          </a:p>
        </p:txBody>
      </p:sp>
      <p:sp>
        <p:nvSpPr>
          <p:cNvPr id="18438" name="Text Box 6">
            <a:extLst>
              <a:ext uri="{FF2B5EF4-FFF2-40B4-BE49-F238E27FC236}">
                <a16:creationId xmlns:a16="http://schemas.microsoft.com/office/drawing/2014/main" id="{AFA4F30B-62B5-47C1-8DEF-C64BF249E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4724400"/>
            <a:ext cx="77120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/>
              <a:t>Prov 16:32</a:t>
            </a:r>
            <a:endParaRPr lang="en-US" altLang="en-US" sz="2800"/>
          </a:p>
          <a:p>
            <a:pPr algn="ctr"/>
            <a:r>
              <a:rPr lang="en-US" altLang="en-US" sz="2800"/>
              <a:t>He who is slow to anger is better than the mighty,</a:t>
            </a:r>
          </a:p>
          <a:p>
            <a:pPr algn="ctr"/>
            <a:r>
              <a:rPr lang="en-US" altLang="en-US" sz="2800"/>
              <a:t>And he who rules his spirit than he who takes a city. 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utoUpdateAnimBg="0"/>
      <p:bldP spid="18437" grpId="0" autoUpdateAnimBg="0"/>
      <p:bldP spid="1843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8805F4D8-5423-44FA-9B82-6868A8077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8713" y="484188"/>
            <a:ext cx="4905375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Patience &amp; Calm</a:t>
            </a:r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6669CC16-9DBC-4D67-987F-FB119E5D9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575" y="1905000"/>
            <a:ext cx="728662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/>
              <a:t>Prov 19:11</a:t>
            </a:r>
            <a:endParaRPr lang="en-US" altLang="en-US" sz="2800"/>
          </a:p>
          <a:p>
            <a:pPr algn="ctr"/>
            <a:r>
              <a:rPr lang="en-US" altLang="en-US" sz="2800"/>
              <a:t>The discretion of a man makes him slow to anger,</a:t>
            </a:r>
          </a:p>
          <a:p>
            <a:pPr algn="ctr"/>
            <a:r>
              <a:rPr lang="en-US" altLang="en-US" sz="2800"/>
              <a:t>And his glory is to overlook a transgression. </a:t>
            </a:r>
          </a:p>
        </p:txBody>
      </p:sp>
    </p:spTree>
  </p:cSld>
  <p:clrMapOvr>
    <a:masterClrMapping/>
  </p:clrMapOvr>
  <p:transition spd="slow">
    <p:cover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9BEBCB5D-351C-4BCD-BF19-C1074D676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670050"/>
            <a:ext cx="8647112" cy="38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It is wise to be slow in reaction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It is foolish to be impulsive / quick 						tempered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Patience takes strength / manifest it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Difference in the quick-tempered and the 		longsuffering is wisdom - not personality.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2E47CB-3708-4995-BC11-5F6A67B60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0320"/>
            <a:ext cx="1788159" cy="1277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15E306-C887-45FD-A709-EE56E104AC37}"/>
              </a:ext>
            </a:extLst>
          </p:cNvPr>
          <p:cNvSpPr/>
          <p:nvPr/>
        </p:nvSpPr>
        <p:spPr>
          <a:xfrm>
            <a:off x="1864359" y="197283"/>
            <a:ext cx="72034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i="1" cap="none" spc="0" dirty="0">
                <a:ln/>
                <a:solidFill>
                  <a:schemeClr val="accent3"/>
                </a:solidFill>
                <a:effectLst/>
                <a:latin typeface="Abadi Extra Light" panose="020B0204020104020204" pitchFamily="34" charset="0"/>
              </a:rPr>
              <a:t>The Lessons Learned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B2F59AC-BC9C-4E01-BDD3-255D8185E03E}"/>
              </a:ext>
            </a:extLst>
          </p:cNvPr>
          <p:cNvSpPr/>
          <p:nvPr/>
        </p:nvSpPr>
        <p:spPr bwMode="auto">
          <a:xfrm>
            <a:off x="914400" y="6127317"/>
            <a:ext cx="7543800" cy="533400"/>
          </a:xfrm>
          <a:prstGeom prst="roundRect">
            <a:avLst>
              <a:gd name="adj" fmla="val 47143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</a:rPr>
              <a:t>Prov. 14:29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cs typeface="Times New Roman" panose="02020603050405020304" pitchFamily="18" charset="0"/>
              </a:rPr>
              <a:t>♦ Prov. </a:t>
            </a:r>
            <a:r>
              <a:rPr lang="en-US" dirty="0">
                <a:solidFill>
                  <a:srgbClr val="000066"/>
                </a:solidFill>
                <a:cs typeface="Times New Roman" panose="02020603050405020304" pitchFamily="18" charset="0"/>
              </a:rPr>
              <a:t>14:17 ♦ Prov. 16:32 ♦ Prov. 19:11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DEAA7E5C-AC8C-4FCB-A717-E84A11DE5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4038" y="484188"/>
            <a:ext cx="6056312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Think Before Speak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0D3C0BEE-4F75-4482-9457-626565CC8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1738" y="1905000"/>
            <a:ext cx="7180262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/>
              <a:t>Prov 15:28</a:t>
            </a:r>
          </a:p>
          <a:p>
            <a:pPr algn="ctr"/>
            <a:r>
              <a:rPr lang="en-US" altLang="en-US" sz="2800"/>
              <a:t>The heart of the righteous studies how to answer,</a:t>
            </a:r>
          </a:p>
          <a:p>
            <a:pPr algn="ctr"/>
            <a:r>
              <a:rPr lang="en-US" altLang="en-US" sz="2800"/>
              <a:t>But the mouth of the wicked pours forth evil. 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>
            <a:extLst>
              <a:ext uri="{FF2B5EF4-FFF2-40B4-BE49-F238E27FC236}">
                <a16:creationId xmlns:a16="http://schemas.microsoft.com/office/drawing/2014/main" id="{E513C25C-CA18-42AE-9AFA-0DD4EAB1C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450062"/>
            <a:ext cx="8647112" cy="449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Ought to think about what we say </a:t>
            </a:r>
            <a:r>
              <a:rPr lang="en-US" altLang="en-US" sz="3200" u="sng" dirty="0">
                <a:solidFill>
                  <a:schemeClr val="bg1"/>
                </a:solidFill>
                <a:latin typeface="Comic Sans MS" panose="030F0702030302020204" pitchFamily="66" charset="0"/>
              </a:rPr>
              <a:t>before</a:t>
            </a: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		we say it</a:t>
            </a:r>
          </a:p>
          <a:p>
            <a:pPr>
              <a:buFontTx/>
              <a:buChar char="•"/>
            </a:pPr>
            <a:endParaRPr lang="en-US" altLang="en-US" sz="1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Ought to think about how our words </a:t>
            </a:r>
            <a:r>
              <a:rPr lang="en-US" altLang="en-US" sz="3200" u="sng" dirty="0">
                <a:solidFill>
                  <a:schemeClr val="bg1"/>
                </a:solidFill>
                <a:latin typeface="Comic Sans MS" panose="030F0702030302020204" pitchFamily="66" charset="0"/>
              </a:rPr>
              <a:t>could</a:t>
            </a: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		be taken - not just how we mean them</a:t>
            </a:r>
          </a:p>
          <a:p>
            <a:pPr>
              <a:buFontTx/>
              <a:buChar char="•"/>
            </a:pPr>
            <a:endParaRPr lang="en-US" altLang="en-US" sz="1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Ought to think of the consequences of our 	statements</a:t>
            </a:r>
          </a:p>
          <a:p>
            <a:pPr>
              <a:buFontTx/>
              <a:buChar char="•"/>
            </a:pPr>
            <a:endParaRPr lang="en-US" altLang="en-US" sz="1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Foolish to talk and expect people to learn 		to live with it.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9815F3-A842-4DFE-962C-E6AB73DD9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0320"/>
            <a:ext cx="1788159" cy="1277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97E2A7-56EC-4892-8C02-0C6B5831804E}"/>
              </a:ext>
            </a:extLst>
          </p:cNvPr>
          <p:cNvSpPr/>
          <p:nvPr/>
        </p:nvSpPr>
        <p:spPr>
          <a:xfrm>
            <a:off x="1864359" y="197283"/>
            <a:ext cx="72034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i="1" cap="none" spc="0" dirty="0">
                <a:ln/>
                <a:solidFill>
                  <a:schemeClr val="accent3"/>
                </a:solidFill>
                <a:effectLst/>
                <a:latin typeface="Abadi Extra Light" panose="020B0204020104020204" pitchFamily="34" charset="0"/>
              </a:rPr>
              <a:t>The Lessons Learned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BA89081-20E0-41D6-99FD-7693C354E3A5}"/>
              </a:ext>
            </a:extLst>
          </p:cNvPr>
          <p:cNvSpPr/>
          <p:nvPr/>
        </p:nvSpPr>
        <p:spPr bwMode="auto">
          <a:xfrm>
            <a:off x="914400" y="6127317"/>
            <a:ext cx="7543800" cy="533400"/>
          </a:xfrm>
          <a:prstGeom prst="roundRect">
            <a:avLst>
              <a:gd name="adj" fmla="val 47143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</a:rPr>
              <a:t>Prov. 15:28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185714DE-113B-4543-9923-3AC23DC52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613" y="484188"/>
            <a:ext cx="5995987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More To The Story</a:t>
            </a:r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55057632-56FD-4433-B481-A2C0F75C7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2088" y="1873250"/>
            <a:ext cx="6615112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/>
              <a:t>Prov 18:17</a:t>
            </a:r>
            <a:endParaRPr lang="en-US" altLang="en-US" sz="2800"/>
          </a:p>
          <a:p>
            <a:pPr algn="ctr"/>
            <a:r>
              <a:rPr lang="en-US" altLang="en-US" sz="2800"/>
              <a:t>The first one to plead his cause seems right,</a:t>
            </a:r>
          </a:p>
          <a:p>
            <a:pPr algn="ctr"/>
            <a:r>
              <a:rPr lang="en-US" altLang="en-US" sz="2800"/>
              <a:t>Until his neighbor comes and examines him. </a:t>
            </a: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>
            <a:extLst>
              <a:ext uri="{FF2B5EF4-FFF2-40B4-BE49-F238E27FC236}">
                <a16:creationId xmlns:a16="http://schemas.microsoft.com/office/drawing/2014/main" id="{7AAE4F4D-B0A4-4E12-91F2-386355700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12862"/>
            <a:ext cx="8647112" cy="325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There is more than one side to the story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Each one telling a story gives his 							perspective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Shouldn’t accept / believe all I hear until I 	have ample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4C0DD1-6421-45E1-9A05-E516FC775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0320"/>
            <a:ext cx="1788159" cy="1277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61D2CB-1BAE-45CA-9663-A7B03E9E5C82}"/>
              </a:ext>
            </a:extLst>
          </p:cNvPr>
          <p:cNvSpPr/>
          <p:nvPr/>
        </p:nvSpPr>
        <p:spPr>
          <a:xfrm>
            <a:off x="1864359" y="197283"/>
            <a:ext cx="72034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i="1" cap="none" spc="0" dirty="0">
                <a:ln/>
                <a:solidFill>
                  <a:schemeClr val="accent3"/>
                </a:solidFill>
                <a:effectLst/>
                <a:latin typeface="Abadi Extra Light" panose="020B0204020104020204" pitchFamily="34" charset="0"/>
              </a:rPr>
              <a:t>The Lessons Learned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02C490-C4A1-4604-B8BB-4E0241FA20F7}"/>
              </a:ext>
            </a:extLst>
          </p:cNvPr>
          <p:cNvSpPr/>
          <p:nvPr/>
        </p:nvSpPr>
        <p:spPr bwMode="auto">
          <a:xfrm>
            <a:off x="914400" y="6127317"/>
            <a:ext cx="7543800" cy="533400"/>
          </a:xfrm>
          <a:prstGeom prst="roundRect">
            <a:avLst>
              <a:gd name="adj" fmla="val 47143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</a:rPr>
              <a:t>Prov. 18:17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>
            <a:extLst>
              <a:ext uri="{FF2B5EF4-FFF2-40B4-BE49-F238E27FC236}">
                <a16:creationId xmlns:a16="http://schemas.microsoft.com/office/drawing/2014/main" id="{41373E81-B66F-4D1C-9F82-5905C5E76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3163" y="484188"/>
            <a:ext cx="4830762" cy="823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1" u="sng" dirty="0">
                <a:solidFill>
                  <a:schemeClr val="tx2"/>
                </a:solidFill>
                <a:latin typeface="Comic Sans MS" panose="030F0702030302020204" pitchFamily="66" charset="0"/>
              </a:rPr>
              <a:t>Danger of Debt</a:t>
            </a: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93C0E565-A326-4EEE-93B4-D3DC14FDA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575" y="1873250"/>
            <a:ext cx="618172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600" b="1"/>
              <a:t>Prov 22:7</a:t>
            </a:r>
            <a:endParaRPr lang="en-US" altLang="en-US"/>
          </a:p>
          <a:p>
            <a:pPr algn="ctr"/>
            <a:r>
              <a:rPr lang="en-US" altLang="en-US" sz="2800"/>
              <a:t>The rich rules over the poor,</a:t>
            </a:r>
          </a:p>
          <a:p>
            <a:pPr algn="ctr"/>
            <a:r>
              <a:rPr lang="en-US" altLang="en-US" sz="2800"/>
              <a:t>And the borrower is servant to the lender.</a:t>
            </a:r>
            <a:r>
              <a:rPr lang="en-US" altLang="en-US"/>
              <a:t> </a:t>
            </a:r>
            <a:endParaRPr lang="en-US" altLang="en-US" sz="280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>
            <a:extLst>
              <a:ext uri="{FF2B5EF4-FFF2-40B4-BE49-F238E27FC236}">
                <a16:creationId xmlns:a16="http://schemas.microsoft.com/office/drawing/2014/main" id="{552EFE6C-7261-4357-86B7-483A540AC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1489075"/>
            <a:ext cx="8647112" cy="262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defTabSz="3349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334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Debt enslaves the one who borrows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Less debt is better than more debt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altLang="en-US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 The fact that one can borrow money 					doesn’t mean it is wise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E19F91-CB6F-491E-B8BC-80DC62A3A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0320"/>
            <a:ext cx="1788159" cy="1277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17077C-C39E-4767-B117-067F3FE87A46}"/>
              </a:ext>
            </a:extLst>
          </p:cNvPr>
          <p:cNvSpPr/>
          <p:nvPr/>
        </p:nvSpPr>
        <p:spPr>
          <a:xfrm>
            <a:off x="1864359" y="197283"/>
            <a:ext cx="72034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i="1" cap="none" spc="0" dirty="0">
                <a:ln/>
                <a:solidFill>
                  <a:schemeClr val="accent3"/>
                </a:solidFill>
                <a:effectLst/>
                <a:latin typeface="Abadi Extra Light" panose="020B0204020104020204" pitchFamily="34" charset="0"/>
              </a:rPr>
              <a:t>The Lessons Learned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853E999-D36B-4AA9-8C6E-95013E39EC20}"/>
              </a:ext>
            </a:extLst>
          </p:cNvPr>
          <p:cNvSpPr/>
          <p:nvPr/>
        </p:nvSpPr>
        <p:spPr bwMode="auto">
          <a:xfrm>
            <a:off x="914400" y="6127317"/>
            <a:ext cx="7543800" cy="533400"/>
          </a:xfrm>
          <a:prstGeom prst="roundRect">
            <a:avLst>
              <a:gd name="adj" fmla="val 47143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</a:rPr>
              <a:t>Prov. 22:7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3">
            <a:extLst>
              <a:ext uri="{FF2B5EF4-FFF2-40B4-BE49-F238E27FC236}">
                <a16:creationId xmlns:a16="http://schemas.microsoft.com/office/drawing/2014/main" id="{59A7CF60-2990-40D3-AFDA-596617C40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613" y="1716088"/>
            <a:ext cx="4916487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FontTx/>
              <a:buChar char="•"/>
            </a:pPr>
            <a:r>
              <a:rPr lang="en-US" alt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sz="36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Restrain The Tongue</a:t>
            </a: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38AD9FB3-DA74-435F-AF7C-457C3EC8F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613" y="2339975"/>
            <a:ext cx="5240337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FontTx/>
              <a:buChar char="•"/>
            </a:pPr>
            <a:r>
              <a:rPr lang="en-US" alt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sz="36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Seek Counsel / Advice</a:t>
            </a:r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BA57D569-3EEA-4053-B780-315DF24A8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613" y="2965450"/>
            <a:ext cx="40798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FontTx/>
              <a:buChar char="•"/>
            </a:pPr>
            <a:r>
              <a:rPr lang="en-US" alt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sz="36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Tact &amp; Approach</a:t>
            </a:r>
          </a:p>
        </p:txBody>
      </p:sp>
      <p:sp>
        <p:nvSpPr>
          <p:cNvPr id="26630" name="Text Box 6">
            <a:extLst>
              <a:ext uri="{FF2B5EF4-FFF2-40B4-BE49-F238E27FC236}">
                <a16:creationId xmlns:a16="http://schemas.microsoft.com/office/drawing/2014/main" id="{8DB4EE7D-169A-4481-95B7-48D8ABA68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613" y="3589338"/>
            <a:ext cx="3852863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FontTx/>
              <a:buChar char="•"/>
            </a:pPr>
            <a:r>
              <a:rPr lang="en-US" alt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sz="36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Patience &amp; Calm</a:t>
            </a:r>
          </a:p>
        </p:txBody>
      </p:sp>
      <p:sp>
        <p:nvSpPr>
          <p:cNvPr id="26631" name="Text Box 7">
            <a:extLst>
              <a:ext uri="{FF2B5EF4-FFF2-40B4-BE49-F238E27FC236}">
                <a16:creationId xmlns:a16="http://schemas.microsoft.com/office/drawing/2014/main" id="{EE58C7B8-9FDF-4408-B2B1-DE550AB8C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613" y="4214813"/>
            <a:ext cx="47371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FontTx/>
              <a:buChar char="•"/>
            </a:pPr>
            <a:r>
              <a:rPr lang="en-US" alt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sz="36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Think Before Speak</a:t>
            </a:r>
          </a:p>
        </p:txBody>
      </p:sp>
      <p:sp>
        <p:nvSpPr>
          <p:cNvPr id="26632" name="Text Box 8">
            <a:extLst>
              <a:ext uri="{FF2B5EF4-FFF2-40B4-BE49-F238E27FC236}">
                <a16:creationId xmlns:a16="http://schemas.microsoft.com/office/drawing/2014/main" id="{305DA57D-434E-42E2-818E-4696A3FF8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613" y="4840288"/>
            <a:ext cx="4627562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FontTx/>
              <a:buChar char="•"/>
            </a:pPr>
            <a:r>
              <a:rPr lang="en-US" altLang="en-US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sz="36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More To The Story</a:t>
            </a:r>
          </a:p>
        </p:txBody>
      </p:sp>
      <p:sp>
        <p:nvSpPr>
          <p:cNvPr id="26633" name="Text Box 9">
            <a:extLst>
              <a:ext uri="{FF2B5EF4-FFF2-40B4-BE49-F238E27FC236}">
                <a16:creationId xmlns:a16="http://schemas.microsoft.com/office/drawing/2014/main" id="{3E406386-686C-46BC-9845-277C963FE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442" y="5715000"/>
            <a:ext cx="386355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Char char="•"/>
            </a:pPr>
            <a:r>
              <a:rPr lang="en-US" altLang="en-US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sz="36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Danger of Debt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CDB8CB-8411-47C5-A7A6-D49775A84993}"/>
              </a:ext>
            </a:extLst>
          </p:cNvPr>
          <p:cNvSpPr/>
          <p:nvPr/>
        </p:nvSpPr>
        <p:spPr>
          <a:xfrm>
            <a:off x="1005388" y="423734"/>
            <a:ext cx="7696787" cy="96949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7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Wisdom From Proverbs</a:t>
            </a:r>
          </a:p>
        </p:txBody>
      </p:sp>
    </p:spTree>
  </p:cSld>
  <p:clrMapOvr>
    <a:masterClrMapping/>
  </p:clrMapOvr>
  <p:transition spd="slow">
    <p:cover dir="r"/>
  </p:transition>
</p:sld>
</file>

<file path=ppt/theme/theme1.xml><?xml version="1.0" encoding="utf-8"?>
<a:theme xmlns:a="http://schemas.openxmlformats.org/drawingml/2006/main" name="NOTEBOOK">
  <a:themeElements>
    <a:clrScheme name="NOTEBOOK 1">
      <a:dk1>
        <a:srgbClr val="402000"/>
      </a:dk1>
      <a:lt1>
        <a:srgbClr val="FBFAE2"/>
      </a:lt1>
      <a:dk2>
        <a:srgbClr val="996633"/>
      </a:dk2>
      <a:lt2>
        <a:srgbClr val="A08366"/>
      </a:lt2>
      <a:accent1>
        <a:srgbClr val="CE9964"/>
      </a:accent1>
      <a:accent2>
        <a:srgbClr val="CD3333"/>
      </a:accent2>
      <a:accent3>
        <a:srgbClr val="FDFCEE"/>
      </a:accent3>
      <a:accent4>
        <a:srgbClr val="351A00"/>
      </a:accent4>
      <a:accent5>
        <a:srgbClr val="E3CAB8"/>
      </a:accent5>
      <a:accent6>
        <a:srgbClr val="BA2D2D"/>
      </a:accent6>
      <a:hlink>
        <a:srgbClr val="9A7F32"/>
      </a:hlink>
      <a:folHlink>
        <a:srgbClr val="ECA07A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NOTEBOOK 1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4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A8A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Designs\NOTEBOOK.POT</Template>
  <TotalTime>912</TotalTime>
  <Words>627</Words>
  <Application>Microsoft Office PowerPoint</Application>
  <PresentationFormat>On-screen Show (4:3)</PresentationFormat>
  <Paragraphs>125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Tahoma</vt:lpstr>
      <vt:lpstr>Calibri Light</vt:lpstr>
      <vt:lpstr>Monotype Sorts</vt:lpstr>
      <vt:lpstr>Comic Sans MS</vt:lpstr>
      <vt:lpstr>Abadi Extra Light</vt:lpstr>
      <vt:lpstr>Times New Roman</vt:lpstr>
      <vt:lpstr>NOTEBOOK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Bethel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Donnie V. Rader</dc:creator>
  <cp:lastModifiedBy>Donnie V. Rader</cp:lastModifiedBy>
  <cp:revision>30</cp:revision>
  <cp:lastPrinted>2019-09-29T03:52:21Z</cp:lastPrinted>
  <dcterms:created xsi:type="dcterms:W3CDTF">2002-06-19T14:14:26Z</dcterms:created>
  <dcterms:modified xsi:type="dcterms:W3CDTF">2019-09-29T12:51:19Z</dcterms:modified>
</cp:coreProperties>
</file>