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sldIdLst>
    <p:sldId id="268" r:id="rId4"/>
    <p:sldId id="269" r:id="rId5"/>
    <p:sldId id="270" r:id="rId6"/>
    <p:sldId id="258" r:id="rId7"/>
    <p:sldId id="267" r:id="rId8"/>
    <p:sldId id="256" r:id="rId9"/>
    <p:sldId id="263" r:id="rId10"/>
    <p:sldId id="271" r:id="rId11"/>
    <p:sldId id="272" r:id="rId12"/>
    <p:sldId id="273" r:id="rId13"/>
    <p:sldId id="259" r:id="rId14"/>
    <p:sldId id="264" r:id="rId15"/>
    <p:sldId id="274" r:id="rId16"/>
    <p:sldId id="275" r:id="rId17"/>
    <p:sldId id="276" r:id="rId18"/>
    <p:sldId id="260" r:id="rId19"/>
    <p:sldId id="265" r:id="rId20"/>
    <p:sldId id="277" r:id="rId21"/>
    <p:sldId id="278" r:id="rId22"/>
    <p:sldId id="279" r:id="rId23"/>
    <p:sldId id="280" r:id="rId24"/>
    <p:sldId id="281" r:id="rId25"/>
    <p:sldId id="261" r:id="rId26"/>
    <p:sldId id="266" r:id="rId27"/>
    <p:sldId id="282" r:id="rId28"/>
    <p:sldId id="283" r:id="rId29"/>
    <p:sldId id="262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70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049DD-463E-4D9C-97DA-143B57C40B88}" type="datetimeFigureOut">
              <a:rPr lang="en-US" smtClean="0"/>
              <a:t>8/8/2019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EB438-79D2-45F2-86B1-C8CD8CD2C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191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049DD-463E-4D9C-97DA-143B57C40B88}" type="datetimeFigureOut">
              <a:rPr lang="en-US" smtClean="0"/>
              <a:t>8/8/2019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EB438-79D2-45F2-86B1-C8CD8CD2C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879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049DD-463E-4D9C-97DA-143B57C40B88}" type="datetimeFigureOut">
              <a:rPr lang="en-US" smtClean="0"/>
              <a:t>8/8/2019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EB438-79D2-45F2-86B1-C8CD8CD2C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18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049DD-463E-4D9C-97DA-143B57C40B88}" type="datetimeFigureOut">
              <a:rPr lang="en-US" smtClean="0"/>
              <a:t>8/8/2019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EB438-79D2-45F2-86B1-C8CD8CD2C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13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049DD-463E-4D9C-97DA-143B57C40B88}" type="datetimeFigureOut">
              <a:rPr lang="en-US" smtClean="0"/>
              <a:t>8/8/2019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EB438-79D2-45F2-86B1-C8CD8CD2C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563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049DD-463E-4D9C-97DA-143B57C40B88}" type="datetimeFigureOut">
              <a:rPr lang="en-US" smtClean="0"/>
              <a:t>8/8/2019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EB438-79D2-45F2-86B1-C8CD8CD2C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119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049DD-463E-4D9C-97DA-143B57C40B88}" type="datetimeFigureOut">
              <a:rPr lang="en-US" smtClean="0"/>
              <a:t>8/8/2019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EB438-79D2-45F2-86B1-C8CD8CD2C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938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049DD-463E-4D9C-97DA-143B57C40B88}" type="datetimeFigureOut">
              <a:rPr lang="en-US" smtClean="0"/>
              <a:t>8/8/2019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EB438-79D2-45F2-86B1-C8CD8CD2C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373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049DD-463E-4D9C-97DA-143B57C40B88}" type="datetimeFigureOut">
              <a:rPr lang="en-US" smtClean="0"/>
              <a:t>8/8/2019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EB438-79D2-45F2-86B1-C8CD8CD2C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347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049DD-463E-4D9C-97DA-143B57C40B88}" type="datetimeFigureOut">
              <a:rPr lang="en-US" smtClean="0"/>
              <a:t>8/8/2019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EB438-79D2-45F2-86B1-C8CD8CD2C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663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049DD-463E-4D9C-97DA-143B57C40B88}" type="datetimeFigureOut">
              <a:rPr lang="en-US" smtClean="0"/>
              <a:t>8/8/2019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EB438-79D2-45F2-86B1-C8CD8CD2C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712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049DD-463E-4D9C-97DA-143B57C40B88}" type="datetimeFigureOut">
              <a:rPr lang="en-US" smtClean="0"/>
              <a:t>8/8/2019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EB438-79D2-45F2-86B1-C8CD8CD2C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298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049DD-463E-4D9C-97DA-143B57C40B88}" type="datetimeFigureOut">
              <a:rPr lang="en-US" smtClean="0"/>
              <a:t>8/8/2019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EB438-79D2-45F2-86B1-C8CD8CD2C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01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049DD-463E-4D9C-97DA-143B57C40B88}" type="datetimeFigureOut">
              <a:rPr lang="en-US" smtClean="0"/>
              <a:t>8/8/2019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EB438-79D2-45F2-86B1-C8CD8CD2C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605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049DD-463E-4D9C-97DA-143B57C40B88}" type="datetimeFigureOut">
              <a:rPr lang="en-US" smtClean="0"/>
              <a:t>8/8/2019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EB438-79D2-45F2-86B1-C8CD8CD2C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434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049DD-463E-4D9C-97DA-143B57C40B88}" type="datetimeFigureOut">
              <a:rPr lang="en-US" smtClean="0"/>
              <a:t>8/8/2019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EB438-79D2-45F2-86B1-C8CD8CD2C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988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049DD-463E-4D9C-97DA-143B57C40B88}" type="datetimeFigureOut">
              <a:rPr lang="en-US" smtClean="0"/>
              <a:t>8/8/2019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EB438-79D2-45F2-86B1-C8CD8CD2C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678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049DD-463E-4D9C-97DA-143B57C40B88}" type="datetimeFigureOut">
              <a:rPr lang="en-US" smtClean="0"/>
              <a:t>8/8/2019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EB438-79D2-45F2-86B1-C8CD8CD2C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71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049DD-463E-4D9C-97DA-143B57C40B88}" type="datetimeFigureOut">
              <a:rPr lang="en-US" smtClean="0"/>
              <a:t>8/8/2019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EB438-79D2-45F2-86B1-C8CD8CD2C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22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049DD-463E-4D9C-97DA-143B57C40B88}" type="datetimeFigureOut">
              <a:rPr lang="en-US" smtClean="0"/>
              <a:t>8/8/2019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EB438-79D2-45F2-86B1-C8CD8CD2C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151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049DD-463E-4D9C-97DA-143B57C40B88}" type="datetimeFigureOut">
              <a:rPr lang="en-US" smtClean="0"/>
              <a:t>8/8/2019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EB438-79D2-45F2-86B1-C8CD8CD2C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96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049DD-463E-4D9C-97DA-143B57C40B88}" type="datetimeFigureOut">
              <a:rPr lang="en-US" smtClean="0"/>
              <a:t>8/8/2019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EB438-79D2-45F2-86B1-C8CD8CD2C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920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049DD-463E-4D9C-97DA-143B57C40B88}" type="datetimeFigureOut">
              <a:rPr lang="en-US" smtClean="0"/>
              <a:t>8/8/2019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EB438-79D2-45F2-86B1-C8CD8CD2C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399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049DD-463E-4D9C-97DA-143B57C40B88}" type="datetimeFigureOut">
              <a:rPr lang="en-US" smtClean="0"/>
              <a:t>8/8/2019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EB438-79D2-45F2-86B1-C8CD8CD2C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128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049DD-463E-4D9C-97DA-143B57C40B88}" type="datetimeFigureOut">
              <a:rPr lang="en-US" smtClean="0"/>
              <a:t>8/8/2019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EB438-79D2-45F2-86B1-C8CD8CD2C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965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049DD-463E-4D9C-97DA-143B57C40B88}" type="datetimeFigureOut">
              <a:rPr lang="en-US" smtClean="0"/>
              <a:t>8/8/2019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EB438-79D2-45F2-86B1-C8CD8CD2C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612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049DD-463E-4D9C-97DA-143B57C40B88}" type="datetimeFigureOut">
              <a:rPr lang="en-US" smtClean="0"/>
              <a:t>8/8/2019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EB438-79D2-45F2-86B1-C8CD8CD2C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512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049DD-463E-4D9C-97DA-143B57C40B88}" type="datetimeFigureOut">
              <a:rPr lang="en-US" smtClean="0"/>
              <a:t>8/8/2019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EB438-79D2-45F2-86B1-C8CD8CD2C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44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049DD-463E-4D9C-97DA-143B57C40B88}" type="datetimeFigureOut">
              <a:rPr lang="en-US" smtClean="0"/>
              <a:t>8/8/2019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EB438-79D2-45F2-86B1-C8CD8CD2C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113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049DD-463E-4D9C-97DA-143B57C40B88}" type="datetimeFigureOut">
              <a:rPr lang="en-US" smtClean="0"/>
              <a:t>8/8/2019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EB438-79D2-45F2-86B1-C8CD8CD2C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241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049DD-463E-4D9C-97DA-143B57C40B88}" type="datetimeFigureOut">
              <a:rPr lang="en-US" smtClean="0"/>
              <a:t>8/8/2019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EB438-79D2-45F2-86B1-C8CD8CD2C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059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049DD-463E-4D9C-97DA-143B57C40B88}" type="datetimeFigureOut">
              <a:rPr lang="en-US" smtClean="0"/>
              <a:t>8/8/2019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EB438-79D2-45F2-86B1-C8CD8CD2C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281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049DD-463E-4D9C-97DA-143B57C40B88}" type="datetimeFigureOut">
              <a:rPr lang="en-US" smtClean="0"/>
              <a:t>8/8/2019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EB438-79D2-45F2-86B1-C8CD8CD2C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908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A049DD-463E-4D9C-97DA-143B57C40B88}" type="datetimeFigureOut">
              <a:rPr lang="en-US" smtClean="0"/>
              <a:t>8/8/2019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5EB438-79D2-45F2-86B1-C8CD8CD2C21F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16B26AB-CBA7-427C-A655-0829E661BF3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r="10668" b="2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900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A049DD-463E-4D9C-97DA-143B57C40B88}" type="datetimeFigureOut">
              <a:rPr lang="en-US" smtClean="0"/>
              <a:t>8/8/2019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5EB438-79D2-45F2-86B1-C8CD8CD2C21F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16B26AB-CBA7-427C-A655-0829E661BF3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lum bright="70000" contrast="-70000"/>
          </a:blip>
          <a:srcRect r="10668" b="2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598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A049DD-463E-4D9C-97DA-143B57C40B88}" type="datetimeFigureOut">
              <a:rPr lang="en-US" smtClean="0"/>
              <a:t>8/8/2019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5EB438-79D2-45F2-86B1-C8CD8CD2C21F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16B26AB-CBA7-427C-A655-0829E661BF3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r="10668" b="2"/>
          <a:stretch/>
        </p:blipFill>
        <p:spPr>
          <a:xfrm>
            <a:off x="1" y="0"/>
            <a:ext cx="2254250" cy="1690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864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5628FAE-66C2-4CFC-8796-D8329FB3E7DE}"/>
              </a:ext>
            </a:extLst>
          </p:cNvPr>
          <p:cNvSpPr txBox="1"/>
          <p:nvPr/>
        </p:nvSpPr>
        <p:spPr>
          <a:xfrm>
            <a:off x="722244" y="2069653"/>
            <a:ext cx="7543800" cy="2718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>
                <a:latin typeface="Batang" pitchFamily="18" charset="-127"/>
                <a:ea typeface="Batang" pitchFamily="18" charset="-127"/>
              </a:rPr>
              <a:t>Matthew 13:1-9, 8-13</a:t>
            </a:r>
          </a:p>
          <a:p>
            <a:pPr algn="ctr">
              <a:lnSpc>
                <a:spcPct val="150000"/>
              </a:lnSpc>
            </a:pPr>
            <a:r>
              <a:rPr lang="en-US" sz="4000" b="1" dirty="0">
                <a:latin typeface="Batang" pitchFamily="18" charset="-127"/>
                <a:ea typeface="Batang" pitchFamily="18" charset="-127"/>
              </a:rPr>
              <a:t>Mark 4:3-8, 13-20</a:t>
            </a:r>
          </a:p>
          <a:p>
            <a:pPr algn="ctr">
              <a:lnSpc>
                <a:spcPct val="150000"/>
              </a:lnSpc>
            </a:pPr>
            <a:r>
              <a:rPr lang="en-US" sz="4000" b="1" dirty="0">
                <a:latin typeface="Batang" pitchFamily="18" charset="-127"/>
                <a:ea typeface="Batang" pitchFamily="18" charset="-127"/>
              </a:rPr>
              <a:t>Luke 8:4-8, 11-15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109F72-BDCA-462C-BFCF-26E77138C603}"/>
              </a:ext>
            </a:extLst>
          </p:cNvPr>
          <p:cNvSpPr txBox="1"/>
          <p:nvPr/>
        </p:nvSpPr>
        <p:spPr>
          <a:xfrm>
            <a:off x="0" y="383161"/>
            <a:ext cx="9144000" cy="92333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AR CENA" panose="02000000000000000000" pitchFamily="2" charset="0"/>
              </a:rPr>
              <a:t>Parable of the Sower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C77342B-C59C-468F-82E6-69606E81924A}"/>
              </a:ext>
            </a:extLst>
          </p:cNvPr>
          <p:cNvSpPr/>
          <p:nvPr/>
        </p:nvSpPr>
        <p:spPr>
          <a:xfrm>
            <a:off x="1421296" y="3916018"/>
            <a:ext cx="6112565" cy="1232452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92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B109F72-BDCA-462C-BFCF-26E77138C603}"/>
              </a:ext>
            </a:extLst>
          </p:cNvPr>
          <p:cNvSpPr txBox="1"/>
          <p:nvPr/>
        </p:nvSpPr>
        <p:spPr>
          <a:xfrm>
            <a:off x="0" y="383161"/>
            <a:ext cx="9144000" cy="92333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AR CENA" panose="02000000000000000000" pitchFamily="2" charset="0"/>
              </a:rPr>
              <a:t>Parable of the Sower</a:t>
            </a:r>
          </a:p>
        </p:txBody>
      </p:sp>
      <p:pic>
        <p:nvPicPr>
          <p:cNvPr id="5" name="Picture 4" descr="http://www.frugallawstudent.com/wp-content/uploads/2007/06/sower.jpg">
            <a:extLst>
              <a:ext uri="{FF2B5EF4-FFF2-40B4-BE49-F238E27FC236}">
                <a16:creationId xmlns:a16="http://schemas.microsoft.com/office/drawing/2014/main" id="{6626F923-6BDA-4987-96D9-D32EBC8CB9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3460" y="2143539"/>
            <a:ext cx="2981323" cy="3581400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D97E06F-416A-426F-9744-E5BF56D33A09}"/>
              </a:ext>
            </a:extLst>
          </p:cNvPr>
          <p:cNvSpPr txBox="1"/>
          <p:nvPr/>
        </p:nvSpPr>
        <p:spPr>
          <a:xfrm>
            <a:off x="4323522" y="2252916"/>
            <a:ext cx="36576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Wayside (path)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Stony Ground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Thorny Ground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Good Ground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AB6C0FC-74C6-4E96-93A0-5AE9AD3C2031}"/>
              </a:ext>
            </a:extLst>
          </p:cNvPr>
          <p:cNvSpPr/>
          <p:nvPr/>
        </p:nvSpPr>
        <p:spPr>
          <a:xfrm>
            <a:off x="3866323" y="4492487"/>
            <a:ext cx="3896139" cy="92333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196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C:\My Documents\seed_good_soil-1237.png">
            <a:extLst>
              <a:ext uri="{FF2B5EF4-FFF2-40B4-BE49-F238E27FC236}">
                <a16:creationId xmlns:a16="http://schemas.microsoft.com/office/drawing/2014/main" id="{5A3EE7DC-7439-4ACC-9E80-9E24740316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40110" y="3924369"/>
            <a:ext cx="2555875" cy="1295400"/>
          </a:xfrm>
          <a:prstGeom prst="rect">
            <a:avLst/>
          </a:prstGeom>
          <a:solidFill>
            <a:srgbClr val="FFFFFF"/>
          </a:solidFill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E6108B48-2885-40C6-A04E-1ECD2863F988}"/>
              </a:ext>
            </a:extLst>
          </p:cNvPr>
          <p:cNvGrpSpPr/>
          <p:nvPr/>
        </p:nvGrpSpPr>
        <p:grpSpPr>
          <a:xfrm>
            <a:off x="3583863" y="1677552"/>
            <a:ext cx="2667000" cy="1981200"/>
            <a:chOff x="2362200" y="2286000"/>
            <a:chExt cx="2667000" cy="1981200"/>
          </a:xfrm>
        </p:grpSpPr>
        <p:pic>
          <p:nvPicPr>
            <p:cNvPr id="4" name="Picture 3" descr="C:\My Documents\seeds_and_birds-1236.png">
              <a:extLst>
                <a:ext uri="{FF2B5EF4-FFF2-40B4-BE49-F238E27FC236}">
                  <a16:creationId xmlns:a16="http://schemas.microsoft.com/office/drawing/2014/main" id="{99B50948-918D-4F21-BDC8-34CD001A82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62200" y="2286000"/>
              <a:ext cx="2667000" cy="1308100"/>
            </a:xfrm>
            <a:prstGeom prst="rect">
              <a:avLst/>
            </a:prstGeom>
            <a:solidFill>
              <a:srgbClr val="FFFFFF"/>
            </a:solidFill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F9930C9-D13C-4D2B-B3BA-8BFA9DB18D4E}"/>
                </a:ext>
              </a:extLst>
            </p:cNvPr>
            <p:cNvSpPr txBox="1"/>
            <p:nvPr/>
          </p:nvSpPr>
          <p:spPr>
            <a:xfrm>
              <a:off x="2438400" y="3559314"/>
              <a:ext cx="24384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/>
                <a:t>Hardened</a:t>
              </a:r>
            </a:p>
            <a:p>
              <a:pPr algn="ctr"/>
              <a:r>
                <a:rPr lang="en-US" sz="2000" b="1" dirty="0"/>
                <a:t>Won’t Listen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5DA631F-AF50-476A-9AB3-1B772D0588F0}"/>
              </a:ext>
            </a:extLst>
          </p:cNvPr>
          <p:cNvGrpSpPr/>
          <p:nvPr/>
        </p:nvGrpSpPr>
        <p:grpSpPr>
          <a:xfrm>
            <a:off x="3507663" y="3924369"/>
            <a:ext cx="2743200" cy="2062479"/>
            <a:chOff x="2286000" y="4495800"/>
            <a:chExt cx="2743200" cy="2062479"/>
          </a:xfrm>
        </p:grpSpPr>
        <p:pic>
          <p:nvPicPr>
            <p:cNvPr id="7" name="Picture 6" descr="C:\My Documents\seed_on_stones-1233.png">
              <a:extLst>
                <a:ext uri="{FF2B5EF4-FFF2-40B4-BE49-F238E27FC236}">
                  <a16:creationId xmlns:a16="http://schemas.microsoft.com/office/drawing/2014/main" id="{61190B44-B34A-4203-B0DC-56A76DA43A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286000" y="4495800"/>
              <a:ext cx="2647950" cy="128428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BD10837-F3BD-49C0-AA6D-0AADB345A1F6}"/>
                </a:ext>
              </a:extLst>
            </p:cNvPr>
            <p:cNvSpPr txBox="1"/>
            <p:nvPr/>
          </p:nvSpPr>
          <p:spPr>
            <a:xfrm>
              <a:off x="2590800" y="5692914"/>
              <a:ext cx="2438400" cy="8653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en-US" sz="2000" b="1" dirty="0"/>
                <a:t>Listen</a:t>
              </a:r>
            </a:p>
            <a:p>
              <a:pPr algn="ctr">
                <a:lnSpc>
                  <a:spcPts val="2000"/>
                </a:lnSpc>
              </a:pPr>
              <a:r>
                <a:rPr lang="en-US" sz="2000" b="1" dirty="0"/>
                <a:t>Shallow Faith</a:t>
              </a:r>
            </a:p>
            <a:p>
              <a:pPr algn="ctr">
                <a:lnSpc>
                  <a:spcPts val="2000"/>
                </a:lnSpc>
              </a:pPr>
              <a:r>
                <a:rPr lang="en-US" sz="2000" b="1" dirty="0"/>
                <a:t>No Depth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82783E38-4A16-4741-B829-8A6926236C74}"/>
              </a:ext>
            </a:extLst>
          </p:cNvPr>
          <p:cNvGrpSpPr/>
          <p:nvPr/>
        </p:nvGrpSpPr>
        <p:grpSpPr>
          <a:xfrm>
            <a:off x="5924185" y="1658835"/>
            <a:ext cx="2971800" cy="1838327"/>
            <a:chOff x="5943600" y="2351958"/>
            <a:chExt cx="2971800" cy="1838327"/>
          </a:xfrm>
        </p:grpSpPr>
        <p:pic>
          <p:nvPicPr>
            <p:cNvPr id="10" name="Picture 8" descr="C:\My Documents\seed_in_thorns-1234.png">
              <a:extLst>
                <a:ext uri="{FF2B5EF4-FFF2-40B4-BE49-F238E27FC236}">
                  <a16:creationId xmlns:a16="http://schemas.microsoft.com/office/drawing/2014/main" id="{6C7B7288-E136-4760-80FE-2FA764D9CC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359524" y="2351958"/>
              <a:ext cx="2378075" cy="129540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65905BF-3026-4EDE-BCA1-8A98FD23890D}"/>
                </a:ext>
              </a:extLst>
            </p:cNvPr>
            <p:cNvSpPr txBox="1"/>
            <p:nvPr/>
          </p:nvSpPr>
          <p:spPr>
            <a:xfrm>
              <a:off x="5943600" y="3581400"/>
              <a:ext cx="2971800" cy="608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en-US" sz="2000" b="1" dirty="0"/>
                <a:t>Cares choke</a:t>
              </a:r>
            </a:p>
            <a:p>
              <a:pPr algn="ctr">
                <a:lnSpc>
                  <a:spcPts val="2000"/>
                </a:lnSpc>
              </a:pPr>
              <a:r>
                <a:rPr lang="en-US" sz="2000" b="1" dirty="0"/>
                <a:t>Interested in other things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7A51DAB5-051E-40E1-A28A-A3DAC52569D1}"/>
              </a:ext>
            </a:extLst>
          </p:cNvPr>
          <p:cNvSpPr txBox="1"/>
          <p:nvPr/>
        </p:nvSpPr>
        <p:spPr>
          <a:xfrm>
            <a:off x="6457585" y="5292256"/>
            <a:ext cx="2438400" cy="865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2000" b="1" dirty="0"/>
              <a:t>Understand</a:t>
            </a:r>
          </a:p>
          <a:p>
            <a:pPr algn="ctr">
              <a:lnSpc>
                <a:spcPts val="2000"/>
              </a:lnSpc>
            </a:pPr>
            <a:r>
              <a:rPr lang="en-US" sz="2000" b="1" dirty="0"/>
              <a:t>Accept</a:t>
            </a:r>
          </a:p>
          <a:p>
            <a:pPr algn="ctr">
              <a:lnSpc>
                <a:spcPts val="2000"/>
              </a:lnSpc>
            </a:pPr>
            <a:r>
              <a:rPr lang="en-US" sz="2000" b="1" dirty="0"/>
              <a:t>Keep it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B3996FE-864A-43F5-977A-E65F39482D57}"/>
              </a:ext>
            </a:extLst>
          </p:cNvPr>
          <p:cNvSpPr txBox="1"/>
          <p:nvPr/>
        </p:nvSpPr>
        <p:spPr>
          <a:xfrm>
            <a:off x="0" y="383161"/>
            <a:ext cx="9144000" cy="92333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AR CENA" panose="02000000000000000000" pitchFamily="2" charset="0"/>
              </a:rPr>
              <a:t>Parable of the Sower</a:t>
            </a:r>
          </a:p>
        </p:txBody>
      </p:sp>
      <p:pic>
        <p:nvPicPr>
          <p:cNvPr id="14" name="Picture 13" descr="http://www.frugallawstudent.com/wp-content/uploads/2007/06/sower.jpg">
            <a:extLst>
              <a:ext uri="{FF2B5EF4-FFF2-40B4-BE49-F238E27FC236}">
                <a16:creationId xmlns:a16="http://schemas.microsoft.com/office/drawing/2014/main" id="{075766A0-0FDD-44D4-9040-AD0B251AB7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3460" y="2143539"/>
            <a:ext cx="2981323" cy="3581400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42119F89-005B-47FA-8F42-10D042778507}"/>
              </a:ext>
            </a:extLst>
          </p:cNvPr>
          <p:cNvSpPr/>
          <p:nvPr/>
        </p:nvSpPr>
        <p:spPr>
          <a:xfrm>
            <a:off x="6231813" y="3559751"/>
            <a:ext cx="2912187" cy="2672084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82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191BA64-007D-4038-9B40-EAD78F9DAE72}"/>
              </a:ext>
            </a:extLst>
          </p:cNvPr>
          <p:cNvSpPr txBox="1"/>
          <p:nvPr/>
        </p:nvSpPr>
        <p:spPr>
          <a:xfrm>
            <a:off x="765313" y="1610139"/>
            <a:ext cx="78022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 the ones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fell on the good ground are those who, having heard the word with a noble and good heart, keep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bear fruit with patience. (NKJV)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24F023-E8FB-45AB-9C29-4D510C33BBFC}"/>
              </a:ext>
            </a:extLst>
          </p:cNvPr>
          <p:cNvSpPr txBox="1"/>
          <p:nvPr/>
        </p:nvSpPr>
        <p:spPr>
          <a:xfrm>
            <a:off x="765313" y="3447368"/>
            <a:ext cx="75537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for that in the good soil, they are those who, hearing the word, hold it fast in an honest and good heart, and bear fruit with patience. (ESV)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410CFD-3EE1-4AEC-A143-C99885D34420}"/>
              </a:ext>
            </a:extLst>
          </p:cNvPr>
          <p:cNvSpPr txBox="1"/>
          <p:nvPr/>
        </p:nvSpPr>
        <p:spPr>
          <a:xfrm>
            <a:off x="1997765" y="344268"/>
            <a:ext cx="49795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Luke 8:15</a:t>
            </a:r>
          </a:p>
        </p:txBody>
      </p:sp>
    </p:spTree>
    <p:extLst>
      <p:ext uri="{BB962C8B-B14F-4D97-AF65-F5344CB8AC3E}">
        <p14:creationId xmlns:p14="http://schemas.microsoft.com/office/powerpoint/2010/main" val="2996911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191BA64-007D-4038-9B40-EAD78F9DAE72}"/>
              </a:ext>
            </a:extLst>
          </p:cNvPr>
          <p:cNvSpPr txBox="1"/>
          <p:nvPr/>
        </p:nvSpPr>
        <p:spPr>
          <a:xfrm>
            <a:off x="765313" y="1610139"/>
            <a:ext cx="78022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 the ones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fell on the good ground are those who, having heard the word with a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noble and good heart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keep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bear fruit with patience. (NKJV)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24F023-E8FB-45AB-9C29-4D510C33BBFC}"/>
              </a:ext>
            </a:extLst>
          </p:cNvPr>
          <p:cNvSpPr txBox="1"/>
          <p:nvPr/>
        </p:nvSpPr>
        <p:spPr>
          <a:xfrm>
            <a:off x="765313" y="3447368"/>
            <a:ext cx="75537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for that in the good soil, they are those who, hearing the word, hold it fast in an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honest and good heart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bear fruit with patience. (ESV)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410CFD-3EE1-4AEC-A143-C99885D34420}"/>
              </a:ext>
            </a:extLst>
          </p:cNvPr>
          <p:cNvSpPr txBox="1"/>
          <p:nvPr/>
        </p:nvSpPr>
        <p:spPr>
          <a:xfrm>
            <a:off x="1997765" y="344268"/>
            <a:ext cx="49795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Luke 8:15</a:t>
            </a:r>
          </a:p>
        </p:txBody>
      </p:sp>
    </p:spTree>
    <p:extLst>
      <p:ext uri="{BB962C8B-B14F-4D97-AF65-F5344CB8AC3E}">
        <p14:creationId xmlns:p14="http://schemas.microsoft.com/office/powerpoint/2010/main" val="665701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57B15A2-35AB-49A2-99C2-15470DF81251}"/>
              </a:ext>
            </a:extLst>
          </p:cNvPr>
          <p:cNvSpPr/>
          <p:nvPr/>
        </p:nvSpPr>
        <p:spPr>
          <a:xfrm>
            <a:off x="3442220" y="-123734"/>
            <a:ext cx="5594800" cy="28007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r"/>
            <a:r>
              <a:rPr lang="en-US" sz="8800" b="1" cap="none" spc="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An Honest</a:t>
            </a:r>
          </a:p>
          <a:p>
            <a:pPr algn="r"/>
            <a:r>
              <a:rPr lang="en-US" sz="8800" b="1" cap="none" spc="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&amp; Good Heart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CF826C4-A384-4F02-B4C5-8EF59FAC6262}"/>
              </a:ext>
            </a:extLst>
          </p:cNvPr>
          <p:cNvSpPr/>
          <p:nvPr/>
        </p:nvSpPr>
        <p:spPr>
          <a:xfrm>
            <a:off x="710648" y="2782957"/>
            <a:ext cx="7722704" cy="745435"/>
          </a:xfrm>
          <a:prstGeom prst="roundRect">
            <a:avLst>
              <a:gd name="adj" fmla="val 23334"/>
            </a:avLst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 </a:t>
            </a:r>
            <a:r>
              <a:rPr lang="en-US" sz="3600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The Phrase </a:t>
            </a:r>
            <a:r>
              <a:rPr lang="en-US" sz="36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(Meaning)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D780FA-674E-439B-9539-8C66BB02D3C4}"/>
              </a:ext>
            </a:extLst>
          </p:cNvPr>
          <p:cNvSpPr txBox="1"/>
          <p:nvPr/>
        </p:nvSpPr>
        <p:spPr>
          <a:xfrm>
            <a:off x="335577" y="248475"/>
            <a:ext cx="2206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 Extra Light" panose="020B0204020104020204" pitchFamily="34" charset="0"/>
              </a:rPr>
              <a:t>Luke 8:15</a:t>
            </a:r>
          </a:p>
        </p:txBody>
      </p:sp>
    </p:spTree>
    <p:extLst>
      <p:ext uri="{BB962C8B-B14F-4D97-AF65-F5344CB8AC3E}">
        <p14:creationId xmlns:p14="http://schemas.microsoft.com/office/powerpoint/2010/main" val="1048695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F93CE09-5122-4ADD-8BC8-872AE1ACD36C}"/>
              </a:ext>
            </a:extLst>
          </p:cNvPr>
          <p:cNvSpPr/>
          <p:nvPr/>
        </p:nvSpPr>
        <p:spPr>
          <a:xfrm>
            <a:off x="710648" y="407505"/>
            <a:ext cx="7722704" cy="745435"/>
          </a:xfrm>
          <a:prstGeom prst="roundRect">
            <a:avLst>
              <a:gd name="adj" fmla="val 23334"/>
            </a:avLst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 </a:t>
            </a:r>
            <a:r>
              <a:rPr lang="en-US" sz="3600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The Phrase </a:t>
            </a:r>
            <a:r>
              <a:rPr lang="en-US" sz="36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(Meaning)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272390-6BFB-485A-84FD-EBC322224335}"/>
              </a:ext>
            </a:extLst>
          </p:cNvPr>
          <p:cNvSpPr txBox="1"/>
          <p:nvPr/>
        </p:nvSpPr>
        <p:spPr>
          <a:xfrm>
            <a:off x="402535" y="2007712"/>
            <a:ext cx="857250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“Honest” (</a:t>
            </a:r>
            <a:r>
              <a:rPr lang="en-US" sz="2400" b="1" dirty="0" err="1"/>
              <a:t>kalos</a:t>
            </a:r>
            <a:r>
              <a:rPr lang="en-US" sz="2400" b="1" dirty="0"/>
              <a:t>)</a:t>
            </a:r>
          </a:p>
          <a:p>
            <a:pPr marL="457200" indent="-457200">
              <a:buFont typeface="+mj-lt"/>
              <a:buAutoNum type="alphaUcPeriod"/>
            </a:pPr>
            <a:endParaRPr lang="en-US" sz="800" b="1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Translated “honest” ESV, ASV, KJV; “noble”  NKJV, NIV</a:t>
            </a:r>
          </a:p>
          <a:p>
            <a:pPr marL="914400" lvl="1" indent="-457200">
              <a:buFont typeface="+mj-lt"/>
              <a:buAutoNum type="arabicPeriod"/>
            </a:pPr>
            <a:endParaRPr lang="en-US" sz="800" i="1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Same word translated: honorable (Rom. 12:17; 1 Pet. 2:12; Jas. 2:7; 2 Cor. 8:21)</a:t>
            </a:r>
          </a:p>
          <a:p>
            <a:pPr marL="914400" lvl="1" indent="-457200">
              <a:buFont typeface="+mj-lt"/>
              <a:buAutoNum type="arabicPeriod"/>
            </a:pPr>
            <a:endParaRPr lang="en-US" sz="800" i="1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Pulpit: better rendered “noble” – “He was one whose aim was noble, and who was generously devoted to his aim.”</a:t>
            </a:r>
          </a:p>
          <a:p>
            <a:pPr marL="914400" lvl="1" indent="-457200">
              <a:buFont typeface="+mj-lt"/>
              <a:buAutoNum type="arabicPeriod"/>
            </a:pPr>
            <a:endParaRPr lang="en-US" sz="800" i="1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Lenski: “</a:t>
            </a:r>
            <a:r>
              <a:rPr lang="el-GR" sz="2400" dirty="0"/>
              <a:t>Καλός</a:t>
            </a:r>
            <a:r>
              <a:rPr lang="en-US" sz="2400" dirty="0"/>
              <a:t> is the opposite of </a:t>
            </a:r>
            <a:r>
              <a:rPr lang="el-GR" sz="2400" dirty="0"/>
              <a:t>κακός</a:t>
            </a:r>
            <a:r>
              <a:rPr lang="en-US" sz="2400" dirty="0"/>
              <a:t> or “good-for-nothing,” something that does not meet its purpose like a pen that does not write properly or a cowardly soldier; hence </a:t>
            </a:r>
            <a:r>
              <a:rPr lang="el-GR" sz="2400" dirty="0"/>
              <a:t>καλός</a:t>
            </a:r>
            <a:r>
              <a:rPr lang="en-US" sz="2400" dirty="0"/>
              <a:t> means “excellent” for its purpose.</a:t>
            </a:r>
            <a:r>
              <a:rPr lang="en-US" sz="2400" i="1" dirty="0"/>
              <a:t>”</a:t>
            </a:r>
          </a:p>
          <a:p>
            <a:pPr marL="914400" lvl="1" indent="-457200">
              <a:buFont typeface="+mj-lt"/>
              <a:buAutoNum type="arabicPeriod"/>
            </a:pPr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B5C4CB-E465-4571-970E-EAA0386BC6D0}"/>
              </a:ext>
            </a:extLst>
          </p:cNvPr>
          <p:cNvSpPr txBox="1"/>
          <p:nvPr/>
        </p:nvSpPr>
        <p:spPr>
          <a:xfrm>
            <a:off x="2276060" y="1325459"/>
            <a:ext cx="45918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“…honest and good heart…”</a:t>
            </a:r>
          </a:p>
        </p:txBody>
      </p:sp>
    </p:spTree>
    <p:extLst>
      <p:ext uri="{BB962C8B-B14F-4D97-AF65-F5344CB8AC3E}">
        <p14:creationId xmlns:p14="http://schemas.microsoft.com/office/powerpoint/2010/main" val="3102513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F1C5E19-29F7-45A3-9902-FC6DD54C09D0}"/>
              </a:ext>
            </a:extLst>
          </p:cNvPr>
          <p:cNvSpPr txBox="1"/>
          <p:nvPr/>
        </p:nvSpPr>
        <p:spPr>
          <a:xfrm>
            <a:off x="874644" y="477079"/>
            <a:ext cx="802087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 startAt="5"/>
            </a:pPr>
            <a:r>
              <a:rPr lang="en-US" sz="2400" dirty="0"/>
              <a:t>I. H. Marshall: “This phrase, peculiar to Luke, is found in Hellenistic sources, and may represent the deliberate use of an expression which conveys the Hellenistic ideal of an </a:t>
            </a:r>
            <a:r>
              <a:rPr lang="en-US" sz="2400" dirty="0" err="1"/>
              <a:t>honourable</a:t>
            </a:r>
            <a:r>
              <a:rPr lang="en-US" sz="2400" dirty="0"/>
              <a:t> character. But this is uncertain….here ethical in character (cf. 3:8)…” (p. 327).</a:t>
            </a:r>
          </a:p>
        </p:txBody>
      </p:sp>
    </p:spTree>
    <p:extLst>
      <p:ext uri="{BB962C8B-B14F-4D97-AF65-F5344CB8AC3E}">
        <p14:creationId xmlns:p14="http://schemas.microsoft.com/office/powerpoint/2010/main" val="4280729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F93CE09-5122-4ADD-8BC8-872AE1ACD36C}"/>
              </a:ext>
            </a:extLst>
          </p:cNvPr>
          <p:cNvSpPr/>
          <p:nvPr/>
        </p:nvSpPr>
        <p:spPr>
          <a:xfrm>
            <a:off x="710648" y="407505"/>
            <a:ext cx="7722704" cy="745435"/>
          </a:xfrm>
          <a:prstGeom prst="roundRect">
            <a:avLst>
              <a:gd name="adj" fmla="val 23334"/>
            </a:avLst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 </a:t>
            </a:r>
            <a:r>
              <a:rPr lang="en-US" sz="3600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The Phrase </a:t>
            </a:r>
            <a:r>
              <a:rPr lang="en-US" sz="36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(Meaning)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272390-6BFB-485A-84FD-EBC322224335}"/>
              </a:ext>
            </a:extLst>
          </p:cNvPr>
          <p:cNvSpPr txBox="1"/>
          <p:nvPr/>
        </p:nvSpPr>
        <p:spPr>
          <a:xfrm>
            <a:off x="402535" y="2007712"/>
            <a:ext cx="857250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“Honest” (</a:t>
            </a:r>
            <a:r>
              <a:rPr lang="en-US" sz="2400" b="1" dirty="0" err="1"/>
              <a:t>kalos</a:t>
            </a:r>
            <a:r>
              <a:rPr lang="en-US" sz="2400" b="1" dirty="0"/>
              <a:t>)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“Good” (</a:t>
            </a:r>
            <a:r>
              <a:rPr lang="en-US" sz="2400" b="1" dirty="0" err="1"/>
              <a:t>agathē</a:t>
            </a:r>
            <a:r>
              <a:rPr lang="en-US" sz="2400" b="1" dirty="0"/>
              <a:t>)</a:t>
            </a:r>
          </a:p>
          <a:p>
            <a:pPr marL="457200" indent="-457200">
              <a:buFont typeface="+mj-lt"/>
              <a:buAutoNum type="alphaUcPeriod"/>
            </a:pPr>
            <a:endParaRPr lang="en-US" sz="800" b="1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Same word as “good” (soil) in v. 8</a:t>
            </a:r>
          </a:p>
          <a:p>
            <a:pPr marL="914400" lvl="1" indent="-457200">
              <a:buFont typeface="+mj-lt"/>
              <a:buAutoNum type="arabicPeriod"/>
            </a:pPr>
            <a:endParaRPr lang="en-US" sz="800" i="1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Translated “honest” in Eph. 4:28</a:t>
            </a:r>
          </a:p>
          <a:p>
            <a:pPr marL="914400" lvl="1" indent="-457200">
              <a:buFont typeface="+mj-lt"/>
              <a:buAutoNum type="arabicPeriod"/>
            </a:pPr>
            <a:endParaRPr lang="en-US" sz="800" i="1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NET </a:t>
            </a:r>
            <a:r>
              <a:rPr lang="en-US" sz="2400" i="1" dirty="0" err="1"/>
              <a:t>sn</a:t>
            </a:r>
            <a:r>
              <a:rPr lang="en-US" sz="2400" i="1" dirty="0"/>
              <a:t>: </a:t>
            </a:r>
            <a:r>
              <a:rPr lang="en-US" sz="2400" dirty="0"/>
              <a:t>“In an ancient context, the qualifier </a:t>
            </a:r>
            <a:r>
              <a:rPr lang="en-US" sz="2400" i="1" dirty="0"/>
              <a:t>good described the ethical person who possessed integrity.”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B5C4CB-E465-4571-970E-EAA0386BC6D0}"/>
              </a:ext>
            </a:extLst>
          </p:cNvPr>
          <p:cNvSpPr txBox="1"/>
          <p:nvPr/>
        </p:nvSpPr>
        <p:spPr>
          <a:xfrm>
            <a:off x="2276060" y="1325459"/>
            <a:ext cx="45918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“…honest and good heart…”</a:t>
            </a:r>
          </a:p>
        </p:txBody>
      </p:sp>
    </p:spTree>
    <p:extLst>
      <p:ext uri="{BB962C8B-B14F-4D97-AF65-F5344CB8AC3E}">
        <p14:creationId xmlns:p14="http://schemas.microsoft.com/office/powerpoint/2010/main" val="3140553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F93CE09-5122-4ADD-8BC8-872AE1ACD36C}"/>
              </a:ext>
            </a:extLst>
          </p:cNvPr>
          <p:cNvSpPr/>
          <p:nvPr/>
        </p:nvSpPr>
        <p:spPr>
          <a:xfrm>
            <a:off x="710648" y="407505"/>
            <a:ext cx="7722704" cy="745435"/>
          </a:xfrm>
          <a:prstGeom prst="roundRect">
            <a:avLst>
              <a:gd name="adj" fmla="val 23334"/>
            </a:avLst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 </a:t>
            </a:r>
            <a:r>
              <a:rPr lang="en-US" sz="3600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The Phrase </a:t>
            </a:r>
            <a:r>
              <a:rPr lang="en-US" sz="36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(Meaning)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B5C4CB-E465-4571-970E-EAA0386BC6D0}"/>
              </a:ext>
            </a:extLst>
          </p:cNvPr>
          <p:cNvSpPr txBox="1"/>
          <p:nvPr/>
        </p:nvSpPr>
        <p:spPr>
          <a:xfrm>
            <a:off x="2276060" y="1325459"/>
            <a:ext cx="45918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“…honest and good heart…”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459515-B28F-4B33-9A29-AFA3546671CB}"/>
              </a:ext>
            </a:extLst>
          </p:cNvPr>
          <p:cNvSpPr txBox="1"/>
          <p:nvPr/>
        </p:nvSpPr>
        <p:spPr>
          <a:xfrm>
            <a:off x="457201" y="2098141"/>
            <a:ext cx="61523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Summary: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C6AC04-F762-453F-B5D6-77CB2332083F}"/>
              </a:ext>
            </a:extLst>
          </p:cNvPr>
          <p:cNvSpPr txBox="1"/>
          <p:nvPr/>
        </p:nvSpPr>
        <p:spPr>
          <a:xfrm>
            <a:off x="1292087" y="2857356"/>
            <a:ext cx="6579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/>
              <a:t>Context: How Treat The Word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2C08AA-C2EF-4F4B-96DB-D625CF4DF10A}"/>
              </a:ext>
            </a:extLst>
          </p:cNvPr>
          <p:cNvSpPr txBox="1"/>
          <p:nvPr/>
        </p:nvSpPr>
        <p:spPr>
          <a:xfrm>
            <a:off x="884583" y="3753149"/>
            <a:ext cx="779227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3200" b="1" dirty="0"/>
              <a:t>Honest </a:t>
            </a:r>
            <a:r>
              <a:rPr lang="en-US" sz="3200" dirty="0"/>
              <a:t>(with self, evidence, etc.)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3200" b="1" dirty="0"/>
              <a:t>Honorable – Ethical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3200" b="1" dirty="0"/>
              <a:t>Noble purpose &amp; aim </a:t>
            </a:r>
            <a:r>
              <a:rPr lang="en-US" sz="3200" dirty="0"/>
              <a:t>(noble goal as study)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3200" b="1" dirty="0"/>
              <a:t>Useful &amp; excellent for intended purpose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3200" b="1" dirty="0"/>
              <a:t>Integrity</a:t>
            </a:r>
          </a:p>
        </p:txBody>
      </p:sp>
    </p:spTree>
    <p:extLst>
      <p:ext uri="{BB962C8B-B14F-4D97-AF65-F5344CB8AC3E}">
        <p14:creationId xmlns:p14="http://schemas.microsoft.com/office/powerpoint/2010/main" val="3155304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57B15A2-35AB-49A2-99C2-15470DF81251}"/>
              </a:ext>
            </a:extLst>
          </p:cNvPr>
          <p:cNvSpPr/>
          <p:nvPr/>
        </p:nvSpPr>
        <p:spPr>
          <a:xfrm>
            <a:off x="3442220" y="-123734"/>
            <a:ext cx="5594800" cy="28007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r"/>
            <a:r>
              <a:rPr lang="en-US" sz="8800" b="1" cap="none" spc="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An Honest</a:t>
            </a:r>
          </a:p>
          <a:p>
            <a:pPr algn="r"/>
            <a:r>
              <a:rPr lang="en-US" sz="8800" b="1" cap="none" spc="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&amp; Good Heart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CF826C4-A384-4F02-B4C5-8EF59FAC6262}"/>
              </a:ext>
            </a:extLst>
          </p:cNvPr>
          <p:cNvSpPr/>
          <p:nvPr/>
        </p:nvSpPr>
        <p:spPr>
          <a:xfrm>
            <a:off x="710648" y="2782957"/>
            <a:ext cx="7722704" cy="745435"/>
          </a:xfrm>
          <a:prstGeom prst="roundRect">
            <a:avLst>
              <a:gd name="adj" fmla="val 23334"/>
            </a:avLst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 The Phrase </a:t>
            </a:r>
            <a:r>
              <a:rPr lang="en-US" sz="3600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(Meaning)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38F3450-E559-4F64-80B1-5CD74360A576}"/>
              </a:ext>
            </a:extLst>
          </p:cNvPr>
          <p:cNvSpPr/>
          <p:nvPr/>
        </p:nvSpPr>
        <p:spPr>
          <a:xfrm>
            <a:off x="710648" y="3763617"/>
            <a:ext cx="7722704" cy="745435"/>
          </a:xfrm>
          <a:prstGeom prst="roundRect">
            <a:avLst>
              <a:gd name="adj" fmla="val 23334"/>
            </a:avLst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 </a:t>
            </a:r>
            <a:r>
              <a:rPr lang="en-US" sz="3600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The Context </a:t>
            </a:r>
            <a:r>
              <a:rPr lang="en-US" sz="36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(Parable)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DE7C3E0-C7B0-41C1-8390-5C57222B86E4}"/>
              </a:ext>
            </a:extLst>
          </p:cNvPr>
          <p:cNvSpPr txBox="1"/>
          <p:nvPr/>
        </p:nvSpPr>
        <p:spPr>
          <a:xfrm>
            <a:off x="335577" y="248475"/>
            <a:ext cx="2206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 Extra Light" panose="020B0204020104020204" pitchFamily="34" charset="0"/>
              </a:rPr>
              <a:t>Luke 8:15</a:t>
            </a:r>
          </a:p>
        </p:txBody>
      </p:sp>
    </p:spTree>
    <p:extLst>
      <p:ext uri="{BB962C8B-B14F-4D97-AF65-F5344CB8AC3E}">
        <p14:creationId xmlns:p14="http://schemas.microsoft.com/office/powerpoint/2010/main" val="2369346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39DB483-1432-45B4-84C5-A5FF7B3E4656}"/>
              </a:ext>
            </a:extLst>
          </p:cNvPr>
          <p:cNvSpPr/>
          <p:nvPr/>
        </p:nvSpPr>
        <p:spPr>
          <a:xfrm>
            <a:off x="730527" y="404194"/>
            <a:ext cx="7722704" cy="745435"/>
          </a:xfrm>
          <a:prstGeom prst="roundRect">
            <a:avLst>
              <a:gd name="adj" fmla="val 23334"/>
            </a:avLst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 </a:t>
            </a:r>
            <a:r>
              <a:rPr lang="en-US" sz="3600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The Context </a:t>
            </a:r>
            <a:r>
              <a:rPr lang="en-US" sz="36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(Parable)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579514-CAAA-47FB-8E02-F0016F2F03DD}"/>
              </a:ext>
            </a:extLst>
          </p:cNvPr>
          <p:cNvSpPr txBox="1"/>
          <p:nvPr/>
        </p:nvSpPr>
        <p:spPr>
          <a:xfrm>
            <a:off x="402535" y="2007712"/>
            <a:ext cx="85725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Emphasis / Point: Reaction to the word</a:t>
            </a:r>
          </a:p>
          <a:p>
            <a:pPr marL="457200" indent="-457200">
              <a:buFont typeface="+mj-lt"/>
              <a:buAutoNum type="alphaUcPeriod"/>
            </a:pPr>
            <a:endParaRPr lang="en-US" sz="800" b="1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Focus on soil – not the sower or seed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Parable is bracketed appeal to LISTEN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02DBCB-C0AC-4D87-86E2-B32F3F1A298D}"/>
              </a:ext>
            </a:extLst>
          </p:cNvPr>
          <p:cNvSpPr txBox="1"/>
          <p:nvPr/>
        </p:nvSpPr>
        <p:spPr>
          <a:xfrm>
            <a:off x="2276060" y="1325459"/>
            <a:ext cx="45918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Parable of the Sower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E96E8E9-CD9F-4866-AA97-ADD5926FFAAD}"/>
              </a:ext>
            </a:extLst>
          </p:cNvPr>
          <p:cNvGrpSpPr/>
          <p:nvPr/>
        </p:nvGrpSpPr>
        <p:grpSpPr>
          <a:xfrm>
            <a:off x="626166" y="3962880"/>
            <a:ext cx="7911547" cy="2308325"/>
            <a:chOff x="626166" y="3962880"/>
            <a:chExt cx="7911547" cy="230832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EA2F50C-24CA-4264-9732-E4670922BBFC}"/>
                </a:ext>
              </a:extLst>
            </p:cNvPr>
            <p:cNvSpPr txBox="1"/>
            <p:nvPr/>
          </p:nvSpPr>
          <p:spPr>
            <a:xfrm>
              <a:off x="626166" y="3962881"/>
              <a:ext cx="1967947" cy="206210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“</a:t>
              </a:r>
              <a:r>
                <a:rPr lang="en-US" sz="24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Listen</a:t>
              </a:r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! Behold, a sower went out to sow.”</a:t>
              </a:r>
            </a:p>
            <a:p>
              <a:pPr algn="ctr"/>
              <a:endParaRPr lang="en-US" sz="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(Mark 4:3)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80B94A8-BC4B-4B64-91AD-B6FE16D368E1}"/>
                </a:ext>
              </a:extLst>
            </p:cNvPr>
            <p:cNvSpPr txBox="1"/>
            <p:nvPr/>
          </p:nvSpPr>
          <p:spPr>
            <a:xfrm>
              <a:off x="6569766" y="3962881"/>
              <a:ext cx="1967947" cy="230832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“And He said to them, ‘He who has ears to hear, </a:t>
              </a:r>
              <a:r>
                <a:rPr lang="en-US" sz="24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let him hear</a:t>
              </a:r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!’”</a:t>
              </a:r>
            </a:p>
            <a:p>
              <a:pPr algn="ctr"/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(Mark 4:9)</a:t>
              </a:r>
            </a:p>
          </p:txBody>
        </p:sp>
        <p:sp>
          <p:nvSpPr>
            <p:cNvPr id="7" name="Right Brace 6">
              <a:extLst>
                <a:ext uri="{FF2B5EF4-FFF2-40B4-BE49-F238E27FC236}">
                  <a16:creationId xmlns:a16="http://schemas.microsoft.com/office/drawing/2014/main" id="{C392C97E-6D76-4D4E-8906-3CD97AA1C6AF}"/>
                </a:ext>
              </a:extLst>
            </p:cNvPr>
            <p:cNvSpPr/>
            <p:nvPr/>
          </p:nvSpPr>
          <p:spPr>
            <a:xfrm>
              <a:off x="2782956" y="3962880"/>
              <a:ext cx="755375" cy="2308323"/>
            </a:xfrm>
            <a:prstGeom prst="rightBrace">
              <a:avLst>
                <a:gd name="adj1" fmla="val 32017"/>
                <a:gd name="adj2" fmla="val 50000"/>
              </a:avLst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ight Brace 8">
              <a:extLst>
                <a:ext uri="{FF2B5EF4-FFF2-40B4-BE49-F238E27FC236}">
                  <a16:creationId xmlns:a16="http://schemas.microsoft.com/office/drawing/2014/main" id="{5FDF04AF-F69E-4913-B61B-6F17CE6536D8}"/>
                </a:ext>
              </a:extLst>
            </p:cNvPr>
            <p:cNvSpPr/>
            <p:nvPr/>
          </p:nvSpPr>
          <p:spPr>
            <a:xfrm flipH="1">
              <a:off x="5605670" y="3962881"/>
              <a:ext cx="755375" cy="2308324"/>
            </a:xfrm>
            <a:prstGeom prst="rightBrace">
              <a:avLst>
                <a:gd name="adj1" fmla="val 32017"/>
                <a:gd name="adj2" fmla="val 50000"/>
              </a:avLst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D3C0B0A-DFA5-4D14-B31B-15F6FE3C82F0}"/>
                </a:ext>
              </a:extLst>
            </p:cNvPr>
            <p:cNvSpPr txBox="1"/>
            <p:nvPr/>
          </p:nvSpPr>
          <p:spPr>
            <a:xfrm>
              <a:off x="3697357" y="4639987"/>
              <a:ext cx="184867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Parable of</a:t>
              </a:r>
            </a:p>
            <a:p>
              <a:pPr algn="ctr"/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the Sower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43125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39DB483-1432-45B4-84C5-A5FF7B3E4656}"/>
              </a:ext>
            </a:extLst>
          </p:cNvPr>
          <p:cNvSpPr/>
          <p:nvPr/>
        </p:nvSpPr>
        <p:spPr>
          <a:xfrm>
            <a:off x="730527" y="404194"/>
            <a:ext cx="7722704" cy="745435"/>
          </a:xfrm>
          <a:prstGeom prst="roundRect">
            <a:avLst>
              <a:gd name="adj" fmla="val 23334"/>
            </a:avLst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 </a:t>
            </a:r>
            <a:r>
              <a:rPr lang="en-US" sz="3600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The Context </a:t>
            </a:r>
            <a:r>
              <a:rPr lang="en-US" sz="36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(Parable)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579514-CAAA-47FB-8E02-F0016F2F03DD}"/>
              </a:ext>
            </a:extLst>
          </p:cNvPr>
          <p:cNvSpPr txBox="1"/>
          <p:nvPr/>
        </p:nvSpPr>
        <p:spPr>
          <a:xfrm>
            <a:off x="402535" y="2007712"/>
            <a:ext cx="85725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Emphasis / Point: Reaction to the word</a:t>
            </a:r>
          </a:p>
          <a:p>
            <a:pPr marL="457200" indent="-457200">
              <a:buFont typeface="+mj-lt"/>
              <a:buAutoNum type="alphaUcPeriod"/>
            </a:pPr>
            <a:endParaRPr lang="en-US" sz="800" b="1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Focus on soil – not the sower or seed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Parable is bracketed appeal to LISTEN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All heard the same – just as all ground had same seed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The soils just react differently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Learn: just because one hears the word / given evidence doesn’t mean it will be accepted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02DBCB-C0AC-4D87-86E2-B32F3F1A298D}"/>
              </a:ext>
            </a:extLst>
          </p:cNvPr>
          <p:cNvSpPr txBox="1"/>
          <p:nvPr/>
        </p:nvSpPr>
        <p:spPr>
          <a:xfrm>
            <a:off x="2276060" y="1325459"/>
            <a:ext cx="45918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Parable of the Sower</a:t>
            </a:r>
          </a:p>
        </p:txBody>
      </p:sp>
    </p:spTree>
    <p:extLst>
      <p:ext uri="{BB962C8B-B14F-4D97-AF65-F5344CB8AC3E}">
        <p14:creationId xmlns:p14="http://schemas.microsoft.com/office/powerpoint/2010/main" val="2884254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39DB483-1432-45B4-84C5-A5FF7B3E4656}"/>
              </a:ext>
            </a:extLst>
          </p:cNvPr>
          <p:cNvSpPr/>
          <p:nvPr/>
        </p:nvSpPr>
        <p:spPr>
          <a:xfrm>
            <a:off x="730527" y="404194"/>
            <a:ext cx="7722704" cy="745435"/>
          </a:xfrm>
          <a:prstGeom prst="roundRect">
            <a:avLst>
              <a:gd name="adj" fmla="val 23334"/>
            </a:avLst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 </a:t>
            </a:r>
            <a:r>
              <a:rPr lang="en-US" sz="3600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The Context </a:t>
            </a:r>
            <a:r>
              <a:rPr lang="en-US" sz="36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(Parable)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579514-CAAA-47FB-8E02-F0016F2F03DD}"/>
              </a:ext>
            </a:extLst>
          </p:cNvPr>
          <p:cNvSpPr txBox="1"/>
          <p:nvPr/>
        </p:nvSpPr>
        <p:spPr>
          <a:xfrm>
            <a:off x="402535" y="2007712"/>
            <a:ext cx="841347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Emphasis / Point: Reaction to the word</a:t>
            </a:r>
          </a:p>
          <a:p>
            <a:pPr marL="457200" indent="-457200">
              <a:buFont typeface="+mj-lt"/>
              <a:buAutoNum type="alphaUcPeriod"/>
            </a:pPr>
            <a:endParaRPr lang="en-US" sz="8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Honest and Good Heart – Contrast to other Soils</a:t>
            </a:r>
          </a:p>
          <a:p>
            <a:pPr marL="457200" indent="-457200">
              <a:buFont typeface="+mj-lt"/>
              <a:buAutoNum type="alphaUcPeriod"/>
            </a:pPr>
            <a:endParaRPr lang="en-US" sz="800" b="1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Not easily deceived (Lk. 8:12)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Not indifferent (Lk 8:12)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Not shallow in roots (Lk. 8:13)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Not easily moved (Lk. 8:13)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Not distracted or more interested in material world (Lk. 8:14)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Not reject or push word aside (Lk. 8:15)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Not close eyes (Matt. 13:15)</a:t>
            </a:r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02DBCB-C0AC-4D87-86E2-B32F3F1A298D}"/>
              </a:ext>
            </a:extLst>
          </p:cNvPr>
          <p:cNvSpPr txBox="1"/>
          <p:nvPr/>
        </p:nvSpPr>
        <p:spPr>
          <a:xfrm>
            <a:off x="2276060" y="1325459"/>
            <a:ext cx="45918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Parable of the Sower</a:t>
            </a:r>
          </a:p>
        </p:txBody>
      </p:sp>
    </p:spTree>
    <p:extLst>
      <p:ext uri="{BB962C8B-B14F-4D97-AF65-F5344CB8AC3E}">
        <p14:creationId xmlns:p14="http://schemas.microsoft.com/office/powerpoint/2010/main" val="1904166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39DB483-1432-45B4-84C5-A5FF7B3E4656}"/>
              </a:ext>
            </a:extLst>
          </p:cNvPr>
          <p:cNvSpPr/>
          <p:nvPr/>
        </p:nvSpPr>
        <p:spPr>
          <a:xfrm>
            <a:off x="730527" y="404194"/>
            <a:ext cx="7722704" cy="745435"/>
          </a:xfrm>
          <a:prstGeom prst="roundRect">
            <a:avLst>
              <a:gd name="adj" fmla="val 23334"/>
            </a:avLst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 </a:t>
            </a:r>
            <a:r>
              <a:rPr lang="en-US" sz="3600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The Context </a:t>
            </a:r>
            <a:r>
              <a:rPr lang="en-US" sz="36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(Parable)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579514-CAAA-47FB-8E02-F0016F2F03DD}"/>
              </a:ext>
            </a:extLst>
          </p:cNvPr>
          <p:cNvSpPr txBox="1"/>
          <p:nvPr/>
        </p:nvSpPr>
        <p:spPr>
          <a:xfrm>
            <a:off x="402535" y="2007712"/>
            <a:ext cx="841347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Emphasis / Point: Reaction to the word</a:t>
            </a:r>
          </a:p>
          <a:p>
            <a:pPr marL="457200" indent="-457200">
              <a:buFont typeface="+mj-lt"/>
              <a:buAutoNum type="alphaUcPeriod"/>
            </a:pPr>
            <a:endParaRPr lang="en-US" sz="8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Honest and Good Heart – Contrast to other Soils</a:t>
            </a:r>
          </a:p>
          <a:p>
            <a:pPr marL="457200" indent="-457200">
              <a:buFont typeface="+mj-lt"/>
              <a:buAutoNum type="alphaUcPeriod"/>
            </a:pPr>
            <a:endParaRPr lang="en-US" sz="8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What Does Good Soil / God Heart Do?</a:t>
            </a:r>
          </a:p>
          <a:p>
            <a:pPr marL="457200" indent="-457200">
              <a:buFont typeface="+mj-lt"/>
              <a:buAutoNum type="alphaUcPeriod"/>
            </a:pPr>
            <a:endParaRPr lang="en-US" sz="800" b="1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Understands it (Matt. 13:23)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Accepts it (Mk 4:20)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Keeps it (Lk. 8:15)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Bears fruit (Lk. 8:15)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02DBCB-C0AC-4D87-86E2-B32F3F1A298D}"/>
              </a:ext>
            </a:extLst>
          </p:cNvPr>
          <p:cNvSpPr txBox="1"/>
          <p:nvPr/>
        </p:nvSpPr>
        <p:spPr>
          <a:xfrm>
            <a:off x="2276060" y="1325459"/>
            <a:ext cx="45918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Parable of the Sower</a:t>
            </a:r>
          </a:p>
        </p:txBody>
      </p:sp>
    </p:spTree>
    <p:extLst>
      <p:ext uri="{BB962C8B-B14F-4D97-AF65-F5344CB8AC3E}">
        <p14:creationId xmlns:p14="http://schemas.microsoft.com/office/powerpoint/2010/main" val="137026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57B15A2-35AB-49A2-99C2-15470DF81251}"/>
              </a:ext>
            </a:extLst>
          </p:cNvPr>
          <p:cNvSpPr/>
          <p:nvPr/>
        </p:nvSpPr>
        <p:spPr>
          <a:xfrm>
            <a:off x="3442220" y="-123734"/>
            <a:ext cx="5594800" cy="28007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r"/>
            <a:r>
              <a:rPr lang="en-US" sz="8800" b="1" cap="none" spc="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An Honest</a:t>
            </a:r>
          </a:p>
          <a:p>
            <a:pPr algn="r"/>
            <a:r>
              <a:rPr lang="en-US" sz="8800" b="1" cap="none" spc="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&amp; Good Heart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CF826C4-A384-4F02-B4C5-8EF59FAC6262}"/>
              </a:ext>
            </a:extLst>
          </p:cNvPr>
          <p:cNvSpPr/>
          <p:nvPr/>
        </p:nvSpPr>
        <p:spPr>
          <a:xfrm>
            <a:off x="710648" y="2782957"/>
            <a:ext cx="7722704" cy="745435"/>
          </a:xfrm>
          <a:prstGeom prst="roundRect">
            <a:avLst>
              <a:gd name="adj" fmla="val 23334"/>
            </a:avLst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 The Phrase </a:t>
            </a:r>
            <a:r>
              <a:rPr lang="en-US" sz="3600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(Meaning)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38F3450-E559-4F64-80B1-5CD74360A576}"/>
              </a:ext>
            </a:extLst>
          </p:cNvPr>
          <p:cNvSpPr/>
          <p:nvPr/>
        </p:nvSpPr>
        <p:spPr>
          <a:xfrm>
            <a:off x="710648" y="3763617"/>
            <a:ext cx="7722704" cy="745435"/>
          </a:xfrm>
          <a:prstGeom prst="roundRect">
            <a:avLst>
              <a:gd name="adj" fmla="val 23334"/>
            </a:avLst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 The Context </a:t>
            </a:r>
            <a:r>
              <a:rPr lang="en-US" sz="3600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(Parable)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08EFE93-CB02-4321-8EA9-76F8EA49C4B1}"/>
              </a:ext>
            </a:extLst>
          </p:cNvPr>
          <p:cNvSpPr/>
          <p:nvPr/>
        </p:nvSpPr>
        <p:spPr>
          <a:xfrm>
            <a:off x="710648" y="4744277"/>
            <a:ext cx="7722704" cy="745435"/>
          </a:xfrm>
          <a:prstGeom prst="roundRect">
            <a:avLst>
              <a:gd name="adj" fmla="val 23334"/>
            </a:avLst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 </a:t>
            </a:r>
            <a:r>
              <a:rPr lang="en-US" sz="3600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The Examples </a:t>
            </a:r>
            <a:r>
              <a:rPr lang="en-US" sz="36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(Honest &amp; Not)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677587-D97B-4630-A377-9F521B3B5475}"/>
              </a:ext>
            </a:extLst>
          </p:cNvPr>
          <p:cNvSpPr txBox="1"/>
          <p:nvPr/>
        </p:nvSpPr>
        <p:spPr>
          <a:xfrm>
            <a:off x="335577" y="248475"/>
            <a:ext cx="2206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 Extra Light" panose="020B0204020104020204" pitchFamily="34" charset="0"/>
              </a:rPr>
              <a:t>Luke 8:15</a:t>
            </a:r>
          </a:p>
        </p:txBody>
      </p:sp>
    </p:spTree>
    <p:extLst>
      <p:ext uri="{BB962C8B-B14F-4D97-AF65-F5344CB8AC3E}">
        <p14:creationId xmlns:p14="http://schemas.microsoft.com/office/powerpoint/2010/main" val="797006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3FD7FEE-E263-426C-A863-BA34F4DDA72A}"/>
              </a:ext>
            </a:extLst>
          </p:cNvPr>
          <p:cNvSpPr/>
          <p:nvPr/>
        </p:nvSpPr>
        <p:spPr>
          <a:xfrm>
            <a:off x="710648" y="390938"/>
            <a:ext cx="7722704" cy="745435"/>
          </a:xfrm>
          <a:prstGeom prst="roundRect">
            <a:avLst>
              <a:gd name="adj" fmla="val 23334"/>
            </a:avLst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 </a:t>
            </a:r>
            <a:r>
              <a:rPr lang="en-US" sz="3600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The Examples </a:t>
            </a:r>
            <a:r>
              <a:rPr lang="en-US" sz="36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(Honest &amp; Not)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59FFFFF-E857-4E4C-B68A-576276485265}"/>
              </a:ext>
            </a:extLst>
          </p:cNvPr>
          <p:cNvSpPr txBox="1"/>
          <p:nvPr/>
        </p:nvSpPr>
        <p:spPr>
          <a:xfrm>
            <a:off x="402535" y="2007712"/>
            <a:ext cx="85725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The Honest &amp; Good Heart</a:t>
            </a:r>
          </a:p>
          <a:p>
            <a:pPr marL="457200" indent="-457200">
              <a:buFont typeface="+mj-lt"/>
              <a:buAutoNum type="alphaUcPeriod"/>
            </a:pPr>
            <a:endParaRPr lang="en-US" sz="800" b="1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Open minded Jews (Acts 2:37, 41)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Noble Bereans (Acts 17:11)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3DFE76-5D6A-464C-A48A-9668C3F125A9}"/>
              </a:ext>
            </a:extLst>
          </p:cNvPr>
          <p:cNvSpPr txBox="1"/>
          <p:nvPr/>
        </p:nvSpPr>
        <p:spPr>
          <a:xfrm>
            <a:off x="1242395" y="1325459"/>
            <a:ext cx="65797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Honest Heart &amp; the Contrast </a:t>
            </a:r>
          </a:p>
        </p:txBody>
      </p:sp>
    </p:spTree>
    <p:extLst>
      <p:ext uri="{BB962C8B-B14F-4D97-AF65-F5344CB8AC3E}">
        <p14:creationId xmlns:p14="http://schemas.microsoft.com/office/powerpoint/2010/main" val="1845571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nip Diagonal Corner Rectangle 1"/>
          <p:cNvSpPr/>
          <p:nvPr/>
        </p:nvSpPr>
        <p:spPr>
          <a:xfrm>
            <a:off x="809625" y="314325"/>
            <a:ext cx="7562850" cy="1028700"/>
          </a:xfrm>
          <a:prstGeom prst="snip2DiagRect">
            <a:avLst>
              <a:gd name="adj1" fmla="val 0"/>
              <a:gd name="adj2" fmla="val 37037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Corbel" panose="020B0503020204020204" pitchFamily="34" charset="0"/>
              </a:rPr>
              <a:t>What Does “Noble-Minded” Mean?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09625" y="1676400"/>
            <a:ext cx="7667625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Translations:</a:t>
            </a:r>
          </a:p>
          <a:p>
            <a:pPr algn="ctr"/>
            <a:endParaRPr lang="en-US" sz="10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/>
              <a:t>NKJV: “fair-minded”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8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/>
              <a:t>NIV: “more noble character”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8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/>
              <a:t>NCV: “more willing to listen”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8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/>
              <a:t>NRSV: “more receptive”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8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/>
              <a:t>NLT: “more open minded”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8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/>
              <a:t>NET: “open minded”</a:t>
            </a:r>
          </a:p>
        </p:txBody>
      </p:sp>
    </p:spTree>
    <p:extLst>
      <p:ext uri="{BB962C8B-B14F-4D97-AF65-F5344CB8AC3E}">
        <p14:creationId xmlns:p14="http://schemas.microsoft.com/office/powerpoint/2010/main" val="1475950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nip Diagonal Corner Rectangle 1"/>
          <p:cNvSpPr/>
          <p:nvPr/>
        </p:nvSpPr>
        <p:spPr>
          <a:xfrm>
            <a:off x="809625" y="314325"/>
            <a:ext cx="7562850" cy="1028700"/>
          </a:xfrm>
          <a:prstGeom prst="snip2DiagRect">
            <a:avLst>
              <a:gd name="adj1" fmla="val 0"/>
              <a:gd name="adj2" fmla="val 37037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Corbel" panose="020B0503020204020204" pitchFamily="34" charset="0"/>
              </a:rPr>
              <a:t>What Does “Noble-Minded” Mean?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09625" y="1676400"/>
            <a:ext cx="7667625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Translations:</a:t>
            </a:r>
          </a:p>
          <a:p>
            <a:pPr algn="ctr"/>
            <a:r>
              <a:rPr lang="en-US" sz="3200" b="1" dirty="0"/>
              <a:t>Word </a:t>
            </a:r>
            <a:r>
              <a:rPr lang="en-US" sz="3200" i="1" dirty="0" err="1"/>
              <a:t>eugenēs</a:t>
            </a:r>
            <a:r>
              <a:rPr lang="en-US" sz="3200" i="1" dirty="0"/>
              <a:t> </a:t>
            </a:r>
            <a:r>
              <a:rPr lang="en-US" sz="3200" dirty="0"/>
              <a:t>(2104)</a:t>
            </a:r>
          </a:p>
          <a:p>
            <a:pPr algn="ctr"/>
            <a:endParaRPr lang="en-US" sz="10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/>
              <a:t>“well born” (Vines 2; 433)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b="1" dirty="0"/>
              <a:t>“1.</a:t>
            </a:r>
            <a:r>
              <a:rPr lang="en-US" sz="2800" dirty="0"/>
              <a:t> </a:t>
            </a:r>
            <a:r>
              <a:rPr lang="en-US" sz="2800" b="1" dirty="0"/>
              <a:t>important</a:t>
            </a:r>
            <a:r>
              <a:rPr lang="en-US" sz="2800" dirty="0"/>
              <a:t>, formally, of noble birth (Lk 19:12; 1Co 1:26+); </a:t>
            </a:r>
            <a:r>
              <a:rPr lang="en-US" sz="2800" b="1" dirty="0"/>
              <a:t>2.</a:t>
            </a:r>
            <a:r>
              <a:rPr lang="en-US" sz="2800" dirty="0"/>
              <a:t> </a:t>
            </a:r>
            <a:r>
              <a:rPr lang="en-US" sz="2800" b="1" dirty="0"/>
              <a:t>open-minded</a:t>
            </a:r>
            <a:r>
              <a:rPr lang="en-US" sz="2800" dirty="0"/>
              <a:t>, formally, of noble character (Ac 17:11+)” (</a:t>
            </a:r>
            <a:r>
              <a:rPr lang="en-US" sz="2400" i="1" dirty="0"/>
              <a:t>Dictionary of Biblical Languages with Semantic Domains: Greek (New Testament</a:t>
            </a:r>
            <a:r>
              <a:rPr lang="en-US" sz="2800" i="1" dirty="0"/>
              <a:t>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28050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7225" y="2047875"/>
            <a:ext cx="7867650" cy="34163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  <a:latin typeface="Corbel" panose="020B0503020204020204" pitchFamily="34" charset="0"/>
              </a:rPr>
              <a:t>“This literally means more noble by birth; descended from more illustrious ancestors. But here the word is used to denote a quality of mind and heart. They were more generous, liberal, and noble in their feelings; more disposed to inquire candidly into the truth of the doctrines advanced by Paul and Silas. It is always proof of a noble, liberal, and ingenuous disposition to be willing to examine into the truth of any doctrine presented.” </a:t>
            </a:r>
          </a:p>
          <a:p>
            <a:pPr algn="r"/>
            <a:r>
              <a:rPr lang="en-US" sz="2400" dirty="0">
                <a:solidFill>
                  <a:srgbClr val="002060"/>
                </a:solidFill>
                <a:latin typeface="Corbel" panose="020B0503020204020204" pitchFamily="34" charset="0"/>
              </a:rPr>
              <a:t>(Albert Barnes)</a:t>
            </a:r>
          </a:p>
        </p:txBody>
      </p:sp>
      <p:sp>
        <p:nvSpPr>
          <p:cNvPr id="3" name="Snip Diagonal Corner Rectangle 2"/>
          <p:cNvSpPr/>
          <p:nvPr/>
        </p:nvSpPr>
        <p:spPr>
          <a:xfrm>
            <a:off x="809625" y="314325"/>
            <a:ext cx="7562850" cy="1028700"/>
          </a:xfrm>
          <a:prstGeom prst="snip2DiagRect">
            <a:avLst>
              <a:gd name="adj1" fmla="val 0"/>
              <a:gd name="adj2" fmla="val 37037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Corbel" panose="020B0503020204020204" pitchFamily="34" charset="0"/>
              </a:rPr>
              <a:t>What Does “Noble-Minded” Mean?</a:t>
            </a:r>
          </a:p>
        </p:txBody>
      </p:sp>
    </p:spTree>
    <p:extLst>
      <p:ext uri="{BB962C8B-B14F-4D97-AF65-F5344CB8AC3E}">
        <p14:creationId xmlns:p14="http://schemas.microsoft.com/office/powerpoint/2010/main" val="3101876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3FD7FEE-E263-426C-A863-BA34F4DDA72A}"/>
              </a:ext>
            </a:extLst>
          </p:cNvPr>
          <p:cNvSpPr/>
          <p:nvPr/>
        </p:nvSpPr>
        <p:spPr>
          <a:xfrm>
            <a:off x="710648" y="390938"/>
            <a:ext cx="7722704" cy="745435"/>
          </a:xfrm>
          <a:prstGeom prst="roundRect">
            <a:avLst>
              <a:gd name="adj" fmla="val 23334"/>
            </a:avLst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 </a:t>
            </a:r>
            <a:r>
              <a:rPr lang="en-US" sz="3600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The Examples </a:t>
            </a:r>
            <a:r>
              <a:rPr lang="en-US" sz="36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(Honest &amp; Not)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59FFFFF-E857-4E4C-B68A-576276485265}"/>
              </a:ext>
            </a:extLst>
          </p:cNvPr>
          <p:cNvSpPr txBox="1"/>
          <p:nvPr/>
        </p:nvSpPr>
        <p:spPr>
          <a:xfrm>
            <a:off x="402535" y="2007712"/>
            <a:ext cx="85725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The Honest &amp; Good Heart</a:t>
            </a:r>
          </a:p>
          <a:p>
            <a:pPr marL="457200" indent="-457200">
              <a:buFont typeface="+mj-lt"/>
              <a:buAutoNum type="alphaUcPeriod"/>
            </a:pPr>
            <a:endParaRPr lang="en-US" sz="800" b="1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Open minded Jews (Acts 2:37, 41)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Noble Bereans (Acts 17:11)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John (John 20:1-8)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Corinthians (1 Cor. 6:9-11)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3DFE76-5D6A-464C-A48A-9668C3F125A9}"/>
              </a:ext>
            </a:extLst>
          </p:cNvPr>
          <p:cNvSpPr txBox="1"/>
          <p:nvPr/>
        </p:nvSpPr>
        <p:spPr>
          <a:xfrm>
            <a:off x="1242395" y="1325459"/>
            <a:ext cx="65797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Honest Heart &amp; the Contrast </a:t>
            </a:r>
          </a:p>
        </p:txBody>
      </p:sp>
    </p:spTree>
    <p:extLst>
      <p:ext uri="{BB962C8B-B14F-4D97-AF65-F5344CB8AC3E}">
        <p14:creationId xmlns:p14="http://schemas.microsoft.com/office/powerpoint/2010/main" val="990390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3FD7FEE-E263-426C-A863-BA34F4DDA72A}"/>
              </a:ext>
            </a:extLst>
          </p:cNvPr>
          <p:cNvSpPr/>
          <p:nvPr/>
        </p:nvSpPr>
        <p:spPr>
          <a:xfrm>
            <a:off x="710648" y="390938"/>
            <a:ext cx="7722704" cy="745435"/>
          </a:xfrm>
          <a:prstGeom prst="roundRect">
            <a:avLst>
              <a:gd name="adj" fmla="val 23334"/>
            </a:avLst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 </a:t>
            </a:r>
            <a:r>
              <a:rPr lang="en-US" sz="3600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The Examples </a:t>
            </a:r>
            <a:r>
              <a:rPr lang="en-US" sz="36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(Honest &amp; Not)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59FFFFF-E857-4E4C-B68A-576276485265}"/>
              </a:ext>
            </a:extLst>
          </p:cNvPr>
          <p:cNvSpPr txBox="1"/>
          <p:nvPr/>
        </p:nvSpPr>
        <p:spPr>
          <a:xfrm>
            <a:off x="402535" y="2007712"/>
            <a:ext cx="857250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The Honest &amp; Good Heart</a:t>
            </a:r>
          </a:p>
          <a:p>
            <a:pPr marL="457200" indent="-457200">
              <a:buFont typeface="+mj-lt"/>
              <a:buAutoNum type="alphaUcPeriod"/>
            </a:pPr>
            <a:endParaRPr lang="en-US" sz="8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Contrast </a:t>
            </a:r>
          </a:p>
          <a:p>
            <a:pPr marL="457200" indent="-457200">
              <a:buFont typeface="+mj-lt"/>
              <a:buAutoNum type="alphaUcPeriod"/>
            </a:pPr>
            <a:endParaRPr lang="en-US" sz="800" b="1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Pharisees – saw evidence yet rejected it </a:t>
            </a:r>
            <a:r>
              <a:rPr lang="en-US" sz="2400" dirty="0"/>
              <a:t>(Matt. 12:9-14; 22; 38)</a:t>
            </a:r>
            <a:endParaRPr lang="en-US" sz="2400" i="1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Sanhedrin – admit what can’t deny – but cannot accept (Acts 4:16)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Felix  - was bothered – yet wouldn’t accept (Acts 24:25)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The proud – inflated knowledge (Psa. 36:1-4)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3DFE76-5D6A-464C-A48A-9668C3F125A9}"/>
              </a:ext>
            </a:extLst>
          </p:cNvPr>
          <p:cNvSpPr txBox="1"/>
          <p:nvPr/>
        </p:nvSpPr>
        <p:spPr>
          <a:xfrm>
            <a:off x="1242395" y="1325459"/>
            <a:ext cx="65797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Honest Heart &amp; the Contrast </a:t>
            </a:r>
          </a:p>
        </p:txBody>
      </p:sp>
    </p:spTree>
    <p:extLst>
      <p:ext uri="{BB962C8B-B14F-4D97-AF65-F5344CB8AC3E}">
        <p14:creationId xmlns:p14="http://schemas.microsoft.com/office/powerpoint/2010/main" val="2191147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57B15A2-35AB-49A2-99C2-15470DF81251}"/>
              </a:ext>
            </a:extLst>
          </p:cNvPr>
          <p:cNvSpPr/>
          <p:nvPr/>
        </p:nvSpPr>
        <p:spPr>
          <a:xfrm>
            <a:off x="3442220" y="-123734"/>
            <a:ext cx="5594800" cy="28007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r"/>
            <a:r>
              <a:rPr lang="en-US" sz="8800" b="1" cap="none" spc="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An Honest</a:t>
            </a:r>
          </a:p>
          <a:p>
            <a:pPr algn="r"/>
            <a:r>
              <a:rPr lang="en-US" sz="8800" b="1" cap="none" spc="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&amp; Good Heart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CF826C4-A384-4F02-B4C5-8EF59FAC6262}"/>
              </a:ext>
            </a:extLst>
          </p:cNvPr>
          <p:cNvSpPr/>
          <p:nvPr/>
        </p:nvSpPr>
        <p:spPr>
          <a:xfrm>
            <a:off x="710648" y="2782957"/>
            <a:ext cx="7722704" cy="745435"/>
          </a:xfrm>
          <a:prstGeom prst="roundRect">
            <a:avLst>
              <a:gd name="adj" fmla="val 23334"/>
            </a:avLst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 The Phrase </a:t>
            </a:r>
            <a:r>
              <a:rPr lang="en-US" sz="3600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(Meaning)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38F3450-E559-4F64-80B1-5CD74360A576}"/>
              </a:ext>
            </a:extLst>
          </p:cNvPr>
          <p:cNvSpPr/>
          <p:nvPr/>
        </p:nvSpPr>
        <p:spPr>
          <a:xfrm>
            <a:off x="710648" y="3763617"/>
            <a:ext cx="7722704" cy="745435"/>
          </a:xfrm>
          <a:prstGeom prst="roundRect">
            <a:avLst>
              <a:gd name="adj" fmla="val 23334"/>
            </a:avLst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 The Context </a:t>
            </a:r>
            <a:r>
              <a:rPr lang="en-US" sz="3600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(Parable)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08EFE93-CB02-4321-8EA9-76F8EA49C4B1}"/>
              </a:ext>
            </a:extLst>
          </p:cNvPr>
          <p:cNvSpPr/>
          <p:nvPr/>
        </p:nvSpPr>
        <p:spPr>
          <a:xfrm>
            <a:off x="710648" y="4744277"/>
            <a:ext cx="7722704" cy="745435"/>
          </a:xfrm>
          <a:prstGeom prst="roundRect">
            <a:avLst>
              <a:gd name="adj" fmla="val 23334"/>
            </a:avLst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 The Examples </a:t>
            </a:r>
            <a:r>
              <a:rPr lang="en-US" sz="3600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(Honest &amp; Not)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6CB9090-8828-4CDF-96D6-B5733B0D20E4}"/>
              </a:ext>
            </a:extLst>
          </p:cNvPr>
          <p:cNvSpPr/>
          <p:nvPr/>
        </p:nvSpPr>
        <p:spPr>
          <a:xfrm>
            <a:off x="710648" y="5724937"/>
            <a:ext cx="7722704" cy="745435"/>
          </a:xfrm>
          <a:prstGeom prst="roundRect">
            <a:avLst>
              <a:gd name="adj" fmla="val 23334"/>
            </a:avLst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 </a:t>
            </a:r>
            <a:r>
              <a:rPr lang="en-US" sz="3600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The Application </a:t>
            </a:r>
            <a:r>
              <a:rPr lang="en-US" sz="36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(Means to Us)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036F5B-54E2-49DD-93EE-3AAC537E65AB}"/>
              </a:ext>
            </a:extLst>
          </p:cNvPr>
          <p:cNvSpPr txBox="1"/>
          <p:nvPr/>
        </p:nvSpPr>
        <p:spPr>
          <a:xfrm>
            <a:off x="335577" y="248475"/>
            <a:ext cx="2206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 Extra Light" panose="020B0204020104020204" pitchFamily="34" charset="0"/>
              </a:rPr>
              <a:t>Luke 8:15</a:t>
            </a:r>
          </a:p>
        </p:txBody>
      </p:sp>
    </p:spTree>
    <p:extLst>
      <p:ext uri="{BB962C8B-B14F-4D97-AF65-F5344CB8AC3E}">
        <p14:creationId xmlns:p14="http://schemas.microsoft.com/office/powerpoint/2010/main" val="4160658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93E73DF-E434-42CA-B5E6-D2A3BE6E18B2}"/>
              </a:ext>
            </a:extLst>
          </p:cNvPr>
          <p:cNvSpPr/>
          <p:nvPr/>
        </p:nvSpPr>
        <p:spPr>
          <a:xfrm>
            <a:off x="710647" y="417445"/>
            <a:ext cx="7722704" cy="745435"/>
          </a:xfrm>
          <a:prstGeom prst="roundRect">
            <a:avLst>
              <a:gd name="adj" fmla="val 23334"/>
            </a:avLst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 </a:t>
            </a:r>
            <a:r>
              <a:rPr lang="en-US" sz="3600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The Application </a:t>
            </a:r>
            <a:r>
              <a:rPr lang="en-US" sz="36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(Means to Us)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ABB90D-9695-4DE9-91A4-890CA2850C02}"/>
              </a:ext>
            </a:extLst>
          </p:cNvPr>
          <p:cNvSpPr txBox="1"/>
          <p:nvPr/>
        </p:nvSpPr>
        <p:spPr>
          <a:xfrm>
            <a:off x="402535" y="2007712"/>
            <a:ext cx="857250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The kind of soil  will be revealed by the fruits</a:t>
            </a:r>
          </a:p>
          <a:p>
            <a:pPr marL="457200" indent="-457200">
              <a:buFont typeface="+mj-lt"/>
              <a:buAutoNum type="alphaUcPeriod"/>
            </a:pPr>
            <a:endParaRPr lang="en-US" sz="8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Some will reject truth even though they can see it</a:t>
            </a:r>
          </a:p>
          <a:p>
            <a:pPr marL="457200" indent="-457200">
              <a:buFont typeface="+mj-lt"/>
              <a:buAutoNum type="alphaUcPeriod"/>
            </a:pPr>
            <a:endParaRPr lang="en-US" sz="8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If the heart is not honest, it is not good – thus good for nothing</a:t>
            </a:r>
          </a:p>
          <a:p>
            <a:pPr marL="457200" indent="-457200">
              <a:buFont typeface="+mj-lt"/>
              <a:buAutoNum type="alphaUcPeriod"/>
            </a:pPr>
            <a:endParaRPr lang="en-US" sz="8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How we handle the word / evidence  reveals whether our heart is honest / honorable</a:t>
            </a:r>
          </a:p>
          <a:p>
            <a:pPr marL="457200" indent="-457200">
              <a:buFont typeface="+mj-lt"/>
              <a:buAutoNum type="alphaUcPeriod"/>
            </a:pPr>
            <a:endParaRPr lang="en-US" sz="8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Must be careful how we hear (Lk. 8:18)</a:t>
            </a:r>
          </a:p>
          <a:p>
            <a:pPr marL="457200" indent="-457200">
              <a:buFont typeface="+mj-lt"/>
              <a:buAutoNum type="alphaUcPeriod"/>
            </a:pPr>
            <a:endParaRPr lang="en-US" sz="800" b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Rejection and conclusion may be reverse</a:t>
            </a:r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D7B86E-73FB-4FA1-A3B6-0346A17A641F}"/>
              </a:ext>
            </a:extLst>
          </p:cNvPr>
          <p:cNvSpPr txBox="1"/>
          <p:nvPr/>
        </p:nvSpPr>
        <p:spPr>
          <a:xfrm>
            <a:off x="1242395" y="1325459"/>
            <a:ext cx="65797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 to Examine Our Own Heart</a:t>
            </a:r>
          </a:p>
        </p:txBody>
      </p:sp>
    </p:spTree>
    <p:extLst>
      <p:ext uri="{BB962C8B-B14F-4D97-AF65-F5344CB8AC3E}">
        <p14:creationId xmlns:p14="http://schemas.microsoft.com/office/powerpoint/2010/main" val="3255547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8163935-28FD-40B7-A44D-5525656971E7}"/>
              </a:ext>
            </a:extLst>
          </p:cNvPr>
          <p:cNvSpPr/>
          <p:nvPr/>
        </p:nvSpPr>
        <p:spPr>
          <a:xfrm>
            <a:off x="745435" y="1351721"/>
            <a:ext cx="2882348" cy="3796748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Reject</a:t>
            </a:r>
          </a:p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</a:p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Word /</a:t>
            </a:r>
          </a:p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Evidence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4959FC1-D5A6-4075-9679-6562501518A9}"/>
              </a:ext>
            </a:extLst>
          </p:cNvPr>
          <p:cNvSpPr/>
          <p:nvPr/>
        </p:nvSpPr>
        <p:spPr>
          <a:xfrm>
            <a:off x="5516217" y="1351721"/>
            <a:ext cx="2882348" cy="3796748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Thus,</a:t>
            </a:r>
          </a:p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Wrong</a:t>
            </a:r>
          </a:p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 /</a:t>
            </a:r>
          </a:p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Beliefs</a:t>
            </a:r>
          </a:p>
        </p:txBody>
      </p:sp>
      <p:sp>
        <p:nvSpPr>
          <p:cNvPr id="5" name="Arrow: Curved Down 4">
            <a:extLst>
              <a:ext uri="{FF2B5EF4-FFF2-40B4-BE49-F238E27FC236}">
                <a16:creationId xmlns:a16="http://schemas.microsoft.com/office/drawing/2014/main" id="{2D59A89F-D7C5-42D7-A4F1-CEE006E62756}"/>
              </a:ext>
            </a:extLst>
          </p:cNvPr>
          <p:cNvSpPr/>
          <p:nvPr/>
        </p:nvSpPr>
        <p:spPr>
          <a:xfrm>
            <a:off x="2285999" y="1008822"/>
            <a:ext cx="4383157" cy="1098274"/>
          </a:xfrm>
          <a:prstGeom prst="curved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0F151BE-6084-4EB8-99AF-C5728896BA66}"/>
              </a:ext>
            </a:extLst>
          </p:cNvPr>
          <p:cNvSpPr/>
          <p:nvPr/>
        </p:nvSpPr>
        <p:spPr>
          <a:xfrm>
            <a:off x="1003852" y="1401418"/>
            <a:ext cx="675861" cy="705678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371D9CA-9879-480F-86DA-897328D94D8B}"/>
              </a:ext>
            </a:extLst>
          </p:cNvPr>
          <p:cNvSpPr/>
          <p:nvPr/>
        </p:nvSpPr>
        <p:spPr>
          <a:xfrm>
            <a:off x="7464287" y="1401419"/>
            <a:ext cx="675861" cy="705678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780243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8163935-28FD-40B7-A44D-5525656971E7}"/>
              </a:ext>
            </a:extLst>
          </p:cNvPr>
          <p:cNvSpPr/>
          <p:nvPr/>
        </p:nvSpPr>
        <p:spPr>
          <a:xfrm>
            <a:off x="745435" y="1351721"/>
            <a:ext cx="2882348" cy="3796748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Thus, Reject</a:t>
            </a:r>
          </a:p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</a:p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Word /</a:t>
            </a:r>
          </a:p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Evidence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4959FC1-D5A6-4075-9679-6562501518A9}"/>
              </a:ext>
            </a:extLst>
          </p:cNvPr>
          <p:cNvSpPr/>
          <p:nvPr/>
        </p:nvSpPr>
        <p:spPr>
          <a:xfrm>
            <a:off x="5516217" y="1351721"/>
            <a:ext cx="2882348" cy="3796748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Wrong</a:t>
            </a:r>
          </a:p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 /</a:t>
            </a:r>
          </a:p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Beliefs</a:t>
            </a:r>
          </a:p>
        </p:txBody>
      </p:sp>
      <p:sp>
        <p:nvSpPr>
          <p:cNvPr id="6" name="Arrow: Curved Down 5">
            <a:extLst>
              <a:ext uri="{FF2B5EF4-FFF2-40B4-BE49-F238E27FC236}">
                <a16:creationId xmlns:a16="http://schemas.microsoft.com/office/drawing/2014/main" id="{12301757-24DD-4F6F-A46E-09B8D2D99035}"/>
              </a:ext>
            </a:extLst>
          </p:cNvPr>
          <p:cNvSpPr/>
          <p:nvPr/>
        </p:nvSpPr>
        <p:spPr>
          <a:xfrm flipH="1" flipV="1">
            <a:off x="2285998" y="4599332"/>
            <a:ext cx="4383157" cy="1098274"/>
          </a:xfrm>
          <a:prstGeom prst="curved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0F151BE-6084-4EB8-99AF-C5728896BA66}"/>
              </a:ext>
            </a:extLst>
          </p:cNvPr>
          <p:cNvSpPr/>
          <p:nvPr/>
        </p:nvSpPr>
        <p:spPr>
          <a:xfrm>
            <a:off x="1003852" y="1401418"/>
            <a:ext cx="675861" cy="705678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371D9CA-9879-480F-86DA-897328D94D8B}"/>
              </a:ext>
            </a:extLst>
          </p:cNvPr>
          <p:cNvSpPr/>
          <p:nvPr/>
        </p:nvSpPr>
        <p:spPr>
          <a:xfrm>
            <a:off x="7464287" y="1401419"/>
            <a:ext cx="675861" cy="705678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D265EF-0418-45F2-B254-045A70BA5AF5}"/>
              </a:ext>
            </a:extLst>
          </p:cNvPr>
          <p:cNvSpPr txBox="1"/>
          <p:nvPr/>
        </p:nvSpPr>
        <p:spPr>
          <a:xfrm>
            <a:off x="2285998" y="5917961"/>
            <a:ext cx="47310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Psa. 14:1-ff / Matt. 12</a:t>
            </a:r>
          </a:p>
        </p:txBody>
      </p:sp>
    </p:spTree>
    <p:extLst>
      <p:ext uri="{BB962C8B-B14F-4D97-AF65-F5344CB8AC3E}">
        <p14:creationId xmlns:p14="http://schemas.microsoft.com/office/powerpoint/2010/main" val="2054563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57B15A2-35AB-49A2-99C2-15470DF81251}"/>
              </a:ext>
            </a:extLst>
          </p:cNvPr>
          <p:cNvSpPr/>
          <p:nvPr/>
        </p:nvSpPr>
        <p:spPr>
          <a:xfrm>
            <a:off x="3442220" y="-123734"/>
            <a:ext cx="5594800" cy="28007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r"/>
            <a:r>
              <a:rPr lang="en-US" sz="8800" b="1" cap="none" spc="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An Honest</a:t>
            </a:r>
          </a:p>
          <a:p>
            <a:pPr algn="r"/>
            <a:r>
              <a:rPr lang="en-US" sz="8800" b="1" cap="none" spc="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&amp; Good Heart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CF826C4-A384-4F02-B4C5-8EF59FAC6262}"/>
              </a:ext>
            </a:extLst>
          </p:cNvPr>
          <p:cNvSpPr/>
          <p:nvPr/>
        </p:nvSpPr>
        <p:spPr>
          <a:xfrm>
            <a:off x="710648" y="2782957"/>
            <a:ext cx="7722704" cy="745435"/>
          </a:xfrm>
          <a:prstGeom prst="roundRect">
            <a:avLst>
              <a:gd name="adj" fmla="val 23334"/>
            </a:avLst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 </a:t>
            </a:r>
            <a:r>
              <a:rPr lang="en-US" sz="3600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The Phrase </a:t>
            </a:r>
            <a:r>
              <a:rPr lang="en-US" sz="36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(Meaning)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38F3450-E559-4F64-80B1-5CD74360A576}"/>
              </a:ext>
            </a:extLst>
          </p:cNvPr>
          <p:cNvSpPr/>
          <p:nvPr/>
        </p:nvSpPr>
        <p:spPr>
          <a:xfrm>
            <a:off x="710648" y="3763617"/>
            <a:ext cx="7722704" cy="745435"/>
          </a:xfrm>
          <a:prstGeom prst="roundRect">
            <a:avLst>
              <a:gd name="adj" fmla="val 23334"/>
            </a:avLst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 </a:t>
            </a:r>
            <a:r>
              <a:rPr lang="en-US" sz="3600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The Context </a:t>
            </a:r>
            <a:r>
              <a:rPr lang="en-US" sz="36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(Parable)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08EFE93-CB02-4321-8EA9-76F8EA49C4B1}"/>
              </a:ext>
            </a:extLst>
          </p:cNvPr>
          <p:cNvSpPr/>
          <p:nvPr/>
        </p:nvSpPr>
        <p:spPr>
          <a:xfrm>
            <a:off x="710648" y="4744277"/>
            <a:ext cx="7722704" cy="745435"/>
          </a:xfrm>
          <a:prstGeom prst="roundRect">
            <a:avLst>
              <a:gd name="adj" fmla="val 23334"/>
            </a:avLst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 </a:t>
            </a:r>
            <a:r>
              <a:rPr lang="en-US" sz="3600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The Examples </a:t>
            </a:r>
            <a:r>
              <a:rPr lang="en-US" sz="36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(Honest &amp; Not)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6CB9090-8828-4CDF-96D6-B5733B0D20E4}"/>
              </a:ext>
            </a:extLst>
          </p:cNvPr>
          <p:cNvSpPr/>
          <p:nvPr/>
        </p:nvSpPr>
        <p:spPr>
          <a:xfrm>
            <a:off x="710648" y="5724937"/>
            <a:ext cx="7722704" cy="745435"/>
          </a:xfrm>
          <a:prstGeom prst="roundRect">
            <a:avLst>
              <a:gd name="adj" fmla="val 23334"/>
            </a:avLst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 </a:t>
            </a:r>
            <a:r>
              <a:rPr lang="en-US" sz="3600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The Application </a:t>
            </a:r>
            <a:r>
              <a:rPr lang="en-US" sz="36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(Means to Us)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5F1098-F017-4703-901B-E162E03421F9}"/>
              </a:ext>
            </a:extLst>
          </p:cNvPr>
          <p:cNvSpPr txBox="1"/>
          <p:nvPr/>
        </p:nvSpPr>
        <p:spPr>
          <a:xfrm>
            <a:off x="335577" y="248475"/>
            <a:ext cx="2206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 Extra Light" panose="020B0204020104020204" pitchFamily="34" charset="0"/>
              </a:rPr>
              <a:t>Luke 8:15</a:t>
            </a:r>
          </a:p>
        </p:txBody>
      </p:sp>
    </p:spTree>
    <p:extLst>
      <p:ext uri="{BB962C8B-B14F-4D97-AF65-F5344CB8AC3E}">
        <p14:creationId xmlns:p14="http://schemas.microsoft.com/office/powerpoint/2010/main" val="1035314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3659</TotalTime>
  <Words>1406</Words>
  <Application>Microsoft Office PowerPoint</Application>
  <PresentationFormat>On-screen Show (4:3)</PresentationFormat>
  <Paragraphs>214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27</vt:i4>
      </vt:variant>
    </vt:vector>
  </HeadingPairs>
  <TitlesOfParts>
    <vt:vector size="39" baseType="lpstr">
      <vt:lpstr>Batang</vt:lpstr>
      <vt:lpstr>Abadi Extra Light</vt:lpstr>
      <vt:lpstr>AR CENA</vt:lpstr>
      <vt:lpstr>Arial</vt:lpstr>
      <vt:lpstr>Calibri</vt:lpstr>
      <vt:lpstr>Calibri Light</vt:lpstr>
      <vt:lpstr>Corbel</vt:lpstr>
      <vt:lpstr>Times New Roman</vt:lpstr>
      <vt:lpstr>Wingdings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34</cp:revision>
  <dcterms:created xsi:type="dcterms:W3CDTF">2019-08-07T13:47:53Z</dcterms:created>
  <dcterms:modified xsi:type="dcterms:W3CDTF">2019-08-11T02:03:46Z</dcterms:modified>
</cp:coreProperties>
</file>