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84" r:id="rId3"/>
    <p:sldMasterId id="2147483864" r:id="rId4"/>
    <p:sldMasterId id="2147484128" r:id="rId5"/>
  </p:sldMasterIdLst>
  <p:notesMasterIdLst>
    <p:notesMasterId r:id="rId34"/>
  </p:notesMasterIdLst>
  <p:handoutMasterIdLst>
    <p:handoutMasterId r:id="rId35"/>
  </p:handoutMasterIdLst>
  <p:sldIdLst>
    <p:sldId id="257" r:id="rId6"/>
    <p:sldId id="265" r:id="rId7"/>
    <p:sldId id="415" r:id="rId8"/>
    <p:sldId id="313" r:id="rId9"/>
    <p:sldId id="417" r:id="rId10"/>
    <p:sldId id="418" r:id="rId11"/>
    <p:sldId id="419" r:id="rId12"/>
    <p:sldId id="420" r:id="rId13"/>
    <p:sldId id="421" r:id="rId14"/>
    <p:sldId id="422" r:id="rId15"/>
    <p:sldId id="416" r:id="rId16"/>
    <p:sldId id="279" r:id="rId17"/>
    <p:sldId id="324" r:id="rId18"/>
    <p:sldId id="401" r:id="rId19"/>
    <p:sldId id="402" r:id="rId20"/>
    <p:sldId id="403" r:id="rId21"/>
    <p:sldId id="404" r:id="rId22"/>
    <p:sldId id="405" r:id="rId23"/>
    <p:sldId id="406" r:id="rId24"/>
    <p:sldId id="407" r:id="rId25"/>
    <p:sldId id="408" r:id="rId26"/>
    <p:sldId id="409" r:id="rId27"/>
    <p:sldId id="410" r:id="rId28"/>
    <p:sldId id="411" r:id="rId29"/>
    <p:sldId id="277" r:id="rId30"/>
    <p:sldId id="412" r:id="rId31"/>
    <p:sldId id="413" r:id="rId32"/>
    <p:sldId id="414" r:id="rId33"/>
  </p:sldIdLst>
  <p:sldSz cx="9144000" cy="6858000" type="screen4x3"/>
  <p:notesSz cx="6954838" cy="9240838"/>
  <p:embeddedFontLst>
    <p:embeddedFont>
      <p:font typeface="Arial Narrow" panose="020B0606020202030204" pitchFamily="34" charset="0"/>
      <p:regular r:id="rId36"/>
      <p:bold r:id="rId37"/>
      <p:italic r:id="rId38"/>
      <p:boldItalic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Kristen ITC" panose="03050502040202030202" pitchFamily="66" charset="0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7E4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11" autoAdjust="0"/>
  </p:normalViewPr>
  <p:slideViewPr>
    <p:cSldViewPr>
      <p:cViewPr varScale="1">
        <p:scale>
          <a:sx n="102" d="100"/>
          <a:sy n="102" d="100"/>
        </p:scale>
        <p:origin x="1806" y="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3.fntdata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1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r">
              <a:defRPr sz="1200"/>
            </a:lvl1pPr>
          </a:lstStyle>
          <a:p>
            <a:fld id="{D57F1CEE-9940-4CFB-971C-717518206B33}" type="datetimeFigureOut">
              <a:rPr lang="en-US" smtClean="0"/>
              <a:t>7/7/2019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7192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777192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r">
              <a:defRPr sz="1200"/>
            </a:lvl1pPr>
          </a:lstStyle>
          <a:p>
            <a:fld id="{9956B1B4-7D30-4BB6-8761-D1D15CEF7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311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r">
              <a:defRPr sz="1200"/>
            </a:lvl1pPr>
          </a:lstStyle>
          <a:p>
            <a:fld id="{27CB0876-9610-4E58-85D1-3B050738DA47}" type="datetimeFigureOut">
              <a:rPr lang="en-US" smtClean="0"/>
              <a:pPr/>
              <a:t>7/7/2019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693738"/>
            <a:ext cx="4618038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46" tIns="46273" rIns="92546" bIns="4627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389398"/>
            <a:ext cx="5563870" cy="4158377"/>
          </a:xfrm>
          <a:prstGeom prst="rect">
            <a:avLst/>
          </a:prstGeom>
        </p:spPr>
        <p:txBody>
          <a:bodyPr vert="horz" lIns="92546" tIns="46273" rIns="92546" bIns="4627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7192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777192"/>
            <a:ext cx="3013763" cy="462042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r">
              <a:defRPr sz="1200"/>
            </a:lvl1pPr>
          </a:lstStyle>
          <a:p>
            <a:fld id="{E2B8200A-DEF4-4100-9F78-11D3F8B106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181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8200A-DEF4-4100-9F78-11D3F8B10692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8200A-DEF4-4100-9F78-11D3F8B10692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8200A-DEF4-4100-9F78-11D3F8B10692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8200A-DEF4-4100-9F78-11D3F8B10692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8200A-DEF4-4100-9F78-11D3F8B10692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6400800" y="2438400"/>
            <a:ext cx="48768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rot="5400000">
            <a:off x="-2057400" y="4495800"/>
            <a:ext cx="47244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 userDrawn="1"/>
        </p:nvSpPr>
        <p:spPr>
          <a:xfrm>
            <a:off x="-685800" y="-6096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 userDrawn="1"/>
        </p:nvSpPr>
        <p:spPr>
          <a:xfrm>
            <a:off x="5562600" y="3581400"/>
            <a:ext cx="4191000" cy="3886200"/>
          </a:xfrm>
          <a:prstGeom prst="ellipse">
            <a:avLst/>
          </a:prstGeom>
          <a:solidFill>
            <a:srgbClr val="D7E4B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risten ITC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6400800" y="2438400"/>
            <a:ext cx="48768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rot="5400000">
            <a:off x="-2057400" y="4495800"/>
            <a:ext cx="47244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6D8A-446B-4706-AA3C-1F6DA004F3DC}" type="datetimeFigureOut">
              <a:rPr lang="en-US" smtClean="0"/>
              <a:pPr/>
              <a:t>7/7/2019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 userDrawn="1"/>
        </p:nvSpPr>
        <p:spPr>
          <a:xfrm>
            <a:off x="-685800" y="-6096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 userDrawn="1"/>
        </p:nvSpPr>
        <p:spPr>
          <a:xfrm>
            <a:off x="5638800" y="35814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risten ITC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6400800" y="2438400"/>
            <a:ext cx="48768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rot="5400000">
            <a:off x="-2057400" y="4495800"/>
            <a:ext cx="47244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-685800" y="-6096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5638800" y="35814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risten ITC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6400800" y="2438400"/>
            <a:ext cx="48768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rot="5400000">
            <a:off x="-2057400" y="4495800"/>
            <a:ext cx="47244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-685800" y="-6096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5638800" y="35814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risten ITC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6400800" y="2438400"/>
            <a:ext cx="48768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rot="5400000">
            <a:off x="-2057400" y="4495800"/>
            <a:ext cx="47244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-685800" y="-6096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 userDrawn="1"/>
        </p:nvSpPr>
        <p:spPr>
          <a:xfrm>
            <a:off x="5562600" y="3581400"/>
            <a:ext cx="4191000" cy="3886200"/>
          </a:xfrm>
          <a:prstGeom prst="ellipse">
            <a:avLst/>
          </a:prstGeom>
          <a:solidFill>
            <a:srgbClr val="D7E4B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risten ITC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67" y="381000"/>
            <a:ext cx="7888699" cy="172354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002060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1 Timothy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/>
                <a:solidFill>
                  <a:srgbClr val="002060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(With an emphasis on teaching)</a:t>
            </a:r>
          </a:p>
        </p:txBody>
      </p:sp>
      <p:pic>
        <p:nvPicPr>
          <p:cNvPr id="12290" name="Picture 2" descr="http://www.ece.nus.edu.sg/stfpage/elecsj/teachin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4256800"/>
            <a:ext cx="2971800" cy="2601199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449402" y="3505200"/>
            <a:ext cx="40206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1 Timothy 6</a:t>
            </a:r>
            <a:endParaRPr kumimoji="0" lang="en-US" sz="3200" b="0" i="1" u="none" strike="noStrike" kern="1200" cap="none" spc="0" normalizeH="0" baseline="0" noProof="0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Kristen ITC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1295400" y="1252240"/>
            <a:ext cx="7162800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4667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I. Sound Doctrine (1)</a:t>
            </a:r>
          </a:p>
          <a:p>
            <a:pPr marL="0" marR="0" lvl="0" indent="0" algn="l" defTabSz="4667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4667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II. Public Worship (2)</a:t>
            </a:r>
          </a:p>
          <a:p>
            <a:pPr marL="0" marR="0" lvl="0" indent="0" algn="l" defTabSz="4667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4667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III. Church Officers (3)</a:t>
            </a:r>
          </a:p>
          <a:p>
            <a:pPr marL="0" marR="0" lvl="0" indent="0" algn="l" defTabSz="4667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4667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IV. False Teachers (4)</a:t>
            </a:r>
          </a:p>
          <a:p>
            <a:pPr marL="0" marR="0" lvl="0" indent="0" algn="l" defTabSz="4667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4667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V. Care Of Members Of The Church (5:1-6:2)</a:t>
            </a:r>
          </a:p>
          <a:p>
            <a:pPr marL="0" marR="0" lvl="0" indent="0" algn="l" defTabSz="4667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4667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VI. The Minister Himself (6:3-21)</a:t>
            </a:r>
          </a:p>
          <a:p>
            <a:pPr marL="0" marR="0" lvl="0" indent="0" algn="l" defTabSz="4667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r" defTabSz="4667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				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- Don </a:t>
            </a:r>
            <a:r>
              <a:rPr kumimoji="0" 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Dewelt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92552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Kristen ITC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What &amp; How To Teach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Kristen ITC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67" y="381000"/>
            <a:ext cx="7888699" cy="172354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002060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1 Timothy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/>
                <a:solidFill>
                  <a:srgbClr val="002060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(With an emphasis on teaching)</a:t>
            </a:r>
          </a:p>
        </p:txBody>
      </p:sp>
      <p:pic>
        <p:nvPicPr>
          <p:cNvPr id="12290" name="Picture 2" descr="http://www.ece.nus.edu.sg/stfpage/elecsj/teachin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4256800"/>
            <a:ext cx="2971800" cy="2601199"/>
          </a:xfrm>
          <a:prstGeom prst="rect">
            <a:avLst/>
          </a:prstGeom>
          <a:noFill/>
        </p:spPr>
      </p:pic>
      <p:sp>
        <p:nvSpPr>
          <p:cNvPr id="5" name="Bevel 4"/>
          <p:cNvSpPr/>
          <p:nvPr/>
        </p:nvSpPr>
        <p:spPr>
          <a:xfrm>
            <a:off x="914400" y="2590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EB80A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Overview of the Chapter</a:t>
            </a:r>
          </a:p>
        </p:txBody>
      </p:sp>
    </p:spTree>
    <p:extLst>
      <p:ext uri="{BB962C8B-B14F-4D97-AF65-F5344CB8AC3E}">
        <p14:creationId xmlns:p14="http://schemas.microsoft.com/office/powerpoint/2010/main" val="3116195453"/>
      </p:ext>
    </p:extLst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1027"/>
          <p:cNvSpPr txBox="1">
            <a:spLocks noChangeArrowheads="1"/>
          </p:cNvSpPr>
          <p:nvPr/>
        </p:nvSpPr>
        <p:spPr bwMode="auto">
          <a:xfrm>
            <a:off x="3175" y="0"/>
            <a:ext cx="9140825" cy="1015663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20000"/>
                    <a:lumOff val="80000"/>
                  </a:srgbClr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1 Timothy 6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20000"/>
                  <a:lumOff val="80000"/>
                </a:srgbClr>
              </a:solidFill>
              <a:effectLst/>
              <a:uLnTx/>
              <a:uFillTx/>
              <a:latin typeface="Kristen ITC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“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False Teachers, Riches &amp; Some Final Exhortations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”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09600" y="1295400"/>
            <a:ext cx="8305800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Servants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(vv. 1-2)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b="1" u="sng" dirty="0">
                <a:solidFill>
                  <a:srgbClr val="002060"/>
                </a:solidFill>
                <a:latin typeface="Arial Narrow" pitchFamily="34" charset="0"/>
              </a:rPr>
              <a:t>False Teachers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0" u="none" dirty="0">
                <a:latin typeface="Arial Narrow" pitchFamily="34" charset="0"/>
              </a:rPr>
              <a:t>(vv. 3-5)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sz="1000" b="0" u="none" dirty="0">
              <a:solidFill>
                <a:srgbClr val="002060"/>
              </a:solidFill>
              <a:latin typeface="Arial Narrow" pitchFamily="34" charset="0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Contentment and Riches</a:t>
            </a:r>
            <a:r>
              <a:rPr kumimoji="0" lang="en-US" sz="2800" b="1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(vv. 6-10)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b="1" u="sng" dirty="0">
                <a:solidFill>
                  <a:srgbClr val="002060"/>
                </a:solidFill>
                <a:latin typeface="Arial Narrow" pitchFamily="34" charset="0"/>
              </a:rPr>
              <a:t>Exhortation to Timothy</a:t>
            </a:r>
            <a:r>
              <a:rPr lang="en-US" sz="28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2800" b="0" u="none" dirty="0">
                <a:latin typeface="Arial Narrow" pitchFamily="34" charset="0"/>
              </a:rPr>
              <a:t>(vv. 11-16)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sz="1000" b="0" u="none" dirty="0">
              <a:solidFill>
                <a:srgbClr val="002060"/>
              </a:solidFill>
              <a:latin typeface="Arial Narrow" pitchFamily="34" charset="0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Exhortation to the Rich</a:t>
            </a:r>
            <a:r>
              <a:rPr kumimoji="0" lang="en-US" sz="2800" b="1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(vv. 17-19)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b="1" u="sng" dirty="0">
                <a:solidFill>
                  <a:srgbClr val="002060"/>
                </a:solidFill>
                <a:latin typeface="Arial Narrow" pitchFamily="34" charset="0"/>
              </a:rPr>
              <a:t>Final Charge</a:t>
            </a:r>
            <a:r>
              <a:rPr lang="en-US" sz="28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2800" b="0" u="none" dirty="0">
                <a:latin typeface="Arial Narrow" pitchFamily="34" charset="0"/>
              </a:rPr>
              <a:t>(vv. 20-21)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1027"/>
          <p:cNvSpPr txBox="1">
            <a:spLocks noChangeArrowheads="1"/>
          </p:cNvSpPr>
          <p:nvPr/>
        </p:nvSpPr>
        <p:spPr bwMode="auto">
          <a:xfrm>
            <a:off x="3175" y="0"/>
            <a:ext cx="9140825" cy="1015663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20000"/>
                    <a:lumOff val="80000"/>
                  </a:srgbClr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1 Timothy 6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20000"/>
                  <a:lumOff val="80000"/>
                </a:srgbClr>
              </a:solidFill>
              <a:effectLst/>
              <a:uLnTx/>
              <a:uFillTx/>
              <a:latin typeface="Kristen ITC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“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False Teachers, Riches &amp; Some Final Exhortations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”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09600" y="1295400"/>
            <a:ext cx="83058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Servants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(vv. 1-2)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b="0" i="1" u="none" dirty="0">
                <a:latin typeface="Arial Narrow" pitchFamily="34" charset="0"/>
              </a:rPr>
              <a:t>Honor masters (v.1)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kumimoji="0" lang="en-US" sz="2400" i="1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Do master’s service (v. 2)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0335371"/>
      </p:ext>
    </p:extLst>
  </p:cSld>
  <p:clrMapOvr>
    <a:masterClrMapping/>
  </p:clrMapOvr>
  <p:transition spd="slow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1027"/>
          <p:cNvSpPr txBox="1">
            <a:spLocks noChangeArrowheads="1"/>
          </p:cNvSpPr>
          <p:nvPr/>
        </p:nvSpPr>
        <p:spPr bwMode="auto">
          <a:xfrm>
            <a:off x="3175" y="0"/>
            <a:ext cx="9140825" cy="1015663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20000"/>
                    <a:lumOff val="80000"/>
                  </a:srgbClr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1 Timothy 6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20000"/>
                  <a:lumOff val="80000"/>
                </a:srgbClr>
              </a:solidFill>
              <a:effectLst/>
              <a:uLnTx/>
              <a:uFillTx/>
              <a:latin typeface="Kristen ITC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“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False Teachers, Riches &amp; Some Final Exhortations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”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09600" y="1295400"/>
            <a:ext cx="8305800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Servants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(vv. 1-2)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b="1" u="sng" dirty="0">
                <a:solidFill>
                  <a:srgbClr val="002060"/>
                </a:solidFill>
                <a:latin typeface="Arial Narrow" pitchFamily="34" charset="0"/>
              </a:rPr>
              <a:t>False Teachers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0" u="none" dirty="0">
                <a:latin typeface="Arial Narrow" pitchFamily="34" charset="0"/>
              </a:rPr>
              <a:t>(vv. 3-5)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kumimoji="0" lang="en-US" sz="2400" i="1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Teaches contrary to doctrine of Christ (v. 3)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b="0" i="1" u="none" dirty="0">
                <a:latin typeface="Arial Narrow" pitchFamily="34" charset="0"/>
              </a:rPr>
              <a:t>Characteristics (vv. 4-5)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kumimoji="0" lang="en-US" sz="2400" i="1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Supposes that gain is godliness (v. 5)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1716766"/>
      </p:ext>
    </p:extLst>
  </p:cSld>
  <p:clrMapOvr>
    <a:masterClrMapping/>
  </p:clrMapOvr>
  <p:transition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1027"/>
          <p:cNvSpPr txBox="1">
            <a:spLocks noChangeArrowheads="1"/>
          </p:cNvSpPr>
          <p:nvPr/>
        </p:nvSpPr>
        <p:spPr bwMode="auto">
          <a:xfrm>
            <a:off x="3175" y="0"/>
            <a:ext cx="9140825" cy="1015663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20000"/>
                    <a:lumOff val="80000"/>
                  </a:srgbClr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1 Timothy 6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20000"/>
                  <a:lumOff val="80000"/>
                </a:srgbClr>
              </a:solidFill>
              <a:effectLst/>
              <a:uLnTx/>
              <a:uFillTx/>
              <a:latin typeface="Kristen ITC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“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False Teachers, Riches &amp; Some Final Exhortations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”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09600" y="1295400"/>
            <a:ext cx="830580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Servants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(vv. 1-2)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b="1" u="sng" dirty="0">
                <a:solidFill>
                  <a:srgbClr val="002060"/>
                </a:solidFill>
                <a:latin typeface="Arial Narrow" pitchFamily="34" charset="0"/>
              </a:rPr>
              <a:t>False Teachers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0" u="none" dirty="0">
                <a:latin typeface="Arial Narrow" pitchFamily="34" charset="0"/>
              </a:rPr>
              <a:t>(vv. 3-5)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sz="1000" b="0" u="none" dirty="0">
              <a:solidFill>
                <a:srgbClr val="002060"/>
              </a:solidFill>
              <a:latin typeface="Arial Narrow" pitchFamily="34" charset="0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Contentment and Riches</a:t>
            </a:r>
            <a:r>
              <a:rPr kumimoji="0" lang="en-US" sz="2800" b="1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(vv. 6-10)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b="0" i="1" u="none" dirty="0">
                <a:latin typeface="Arial Narrow" pitchFamily="34" charset="0"/>
              </a:rPr>
              <a:t>Contentment (vv. 6-8)</a:t>
            </a:r>
          </a:p>
          <a:p>
            <a:pPr marL="1428750" lvl="2" indent="-514350" defTabSz="168275">
              <a:buFont typeface="+mj-lt"/>
              <a:buAutoNum type="arabicPeriod"/>
            </a:pPr>
            <a:r>
              <a:rPr kumimoji="0" lang="en-US" sz="240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Godliness with contentment is great gain (v. 6)</a:t>
            </a:r>
          </a:p>
          <a:p>
            <a:pPr marL="1428750" lvl="2" indent="-514350" defTabSz="168275">
              <a:buFont typeface="+mj-lt"/>
              <a:buAutoNum type="arabicPeriod"/>
            </a:pPr>
            <a:r>
              <a:rPr lang="en-US" sz="2400" b="0" u="none" dirty="0">
                <a:latin typeface="Arial Narrow" pitchFamily="34" charset="0"/>
              </a:rPr>
              <a:t>Reason: brought nothing in and will carry nothing out (v. 7)</a:t>
            </a:r>
          </a:p>
          <a:p>
            <a:pPr marL="1428750" lvl="2" indent="-514350" defTabSz="168275">
              <a:buFont typeface="+mj-lt"/>
              <a:buAutoNum type="arabicPeriod"/>
            </a:pPr>
            <a:r>
              <a:rPr kumimoji="0" lang="en-US" sz="240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Be content with food and clothing (v. 8)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b="0" i="1" u="none" dirty="0">
                <a:latin typeface="Arial Narrow" pitchFamily="34" charset="0"/>
              </a:rPr>
              <a:t>Riches (vv. 9-10)</a:t>
            </a:r>
          </a:p>
          <a:p>
            <a:pPr marL="1428750" lvl="2" indent="-514350" defTabSz="168275">
              <a:buFont typeface="+mj-lt"/>
              <a:buAutoNum type="arabicPeriod"/>
            </a:pPr>
            <a:r>
              <a:rPr kumimoji="0" lang="en-US" sz="240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Those that desire riches fall into temptation (v. 9)</a:t>
            </a:r>
          </a:p>
          <a:p>
            <a:pPr marL="1428750" lvl="2" indent="-514350" defTabSz="168275">
              <a:buFont typeface="+mj-lt"/>
              <a:buAutoNum type="arabicPeriod"/>
            </a:pPr>
            <a:r>
              <a:rPr lang="en-US" sz="2400" b="0" u="none" dirty="0">
                <a:latin typeface="Arial Narrow" pitchFamily="34" charset="0"/>
              </a:rPr>
              <a:t>Love of money is rood of all evil (v. 10)</a:t>
            </a:r>
            <a:endParaRPr kumimoji="0" lang="en-US" sz="24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51408"/>
      </p:ext>
    </p:extLst>
  </p:cSld>
  <p:clrMapOvr>
    <a:masterClrMapping/>
  </p:clrMapOvr>
  <p:transition spd="slow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1027"/>
          <p:cNvSpPr txBox="1">
            <a:spLocks noChangeArrowheads="1"/>
          </p:cNvSpPr>
          <p:nvPr/>
        </p:nvSpPr>
        <p:spPr bwMode="auto">
          <a:xfrm>
            <a:off x="3175" y="0"/>
            <a:ext cx="9140825" cy="1015663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20000"/>
                    <a:lumOff val="80000"/>
                  </a:srgbClr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1 Timothy 6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20000"/>
                  <a:lumOff val="80000"/>
                </a:srgbClr>
              </a:solidFill>
              <a:effectLst/>
              <a:uLnTx/>
              <a:uFillTx/>
              <a:latin typeface="Kristen ITC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“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False Teachers, Riches &amp; Some Final Exhortations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”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09600" y="1295400"/>
            <a:ext cx="8305800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Servants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(vv. 1-2)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b="1" u="sng" dirty="0">
                <a:solidFill>
                  <a:srgbClr val="002060"/>
                </a:solidFill>
                <a:latin typeface="Arial Narrow" pitchFamily="34" charset="0"/>
              </a:rPr>
              <a:t>False Teachers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0" u="none" dirty="0">
                <a:latin typeface="Arial Narrow" pitchFamily="34" charset="0"/>
              </a:rPr>
              <a:t>(vv. 3-5)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sz="1000" b="0" u="none" dirty="0">
              <a:solidFill>
                <a:srgbClr val="002060"/>
              </a:solidFill>
              <a:latin typeface="Arial Narrow" pitchFamily="34" charset="0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Contentment and Riches</a:t>
            </a:r>
            <a:r>
              <a:rPr kumimoji="0" lang="en-US" sz="2800" b="1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(vv. 6-10)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b="1" u="sng" dirty="0">
                <a:solidFill>
                  <a:srgbClr val="002060"/>
                </a:solidFill>
                <a:latin typeface="Arial Narrow" pitchFamily="34" charset="0"/>
              </a:rPr>
              <a:t>Exhortation to Timothy</a:t>
            </a:r>
            <a:r>
              <a:rPr lang="en-US" sz="28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2800" b="0" u="none" dirty="0">
                <a:latin typeface="Arial Narrow" pitchFamily="34" charset="0"/>
              </a:rPr>
              <a:t>(vv. 11-16)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kumimoji="0" lang="en-US" sz="2400" i="1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Flee (v. 11a)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b="0" i="1" u="none" dirty="0">
                <a:latin typeface="Arial Narrow" pitchFamily="34" charset="0"/>
              </a:rPr>
              <a:t>Follow (v. 11b)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b="0" i="1" u="none" dirty="0">
                <a:latin typeface="Arial Narrow" pitchFamily="34" charset="0"/>
              </a:rPr>
              <a:t>Fight (vv. 12-15)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7627315"/>
      </p:ext>
    </p:extLst>
  </p:cSld>
  <p:clrMapOvr>
    <a:masterClrMapping/>
  </p:clrMapOvr>
  <p:transition spd="slow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1027"/>
          <p:cNvSpPr txBox="1">
            <a:spLocks noChangeArrowheads="1"/>
          </p:cNvSpPr>
          <p:nvPr/>
        </p:nvSpPr>
        <p:spPr bwMode="auto">
          <a:xfrm>
            <a:off x="3175" y="0"/>
            <a:ext cx="9140825" cy="1015663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20000"/>
                    <a:lumOff val="80000"/>
                  </a:srgbClr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1 Timothy 6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20000"/>
                  <a:lumOff val="80000"/>
                </a:srgbClr>
              </a:solidFill>
              <a:effectLst/>
              <a:uLnTx/>
              <a:uFillTx/>
              <a:latin typeface="Kristen ITC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“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False Teachers, Riches &amp; Some Final Exhortations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”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09600" y="1295400"/>
            <a:ext cx="83058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Servants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(vv. 1-2)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b="1" u="sng" dirty="0">
                <a:solidFill>
                  <a:srgbClr val="002060"/>
                </a:solidFill>
                <a:latin typeface="Arial Narrow" pitchFamily="34" charset="0"/>
              </a:rPr>
              <a:t>False Teachers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0" u="none" dirty="0">
                <a:latin typeface="Arial Narrow" pitchFamily="34" charset="0"/>
              </a:rPr>
              <a:t>(vv. 3-5)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sz="1000" b="0" u="none" dirty="0">
              <a:solidFill>
                <a:srgbClr val="002060"/>
              </a:solidFill>
              <a:latin typeface="Arial Narrow" pitchFamily="34" charset="0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Contentment and Riches</a:t>
            </a:r>
            <a:r>
              <a:rPr kumimoji="0" lang="en-US" sz="2800" b="1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(vv. 6-10)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b="1" u="sng" dirty="0">
                <a:solidFill>
                  <a:srgbClr val="002060"/>
                </a:solidFill>
                <a:latin typeface="Arial Narrow" pitchFamily="34" charset="0"/>
              </a:rPr>
              <a:t>Exhortation to Timothy</a:t>
            </a:r>
            <a:r>
              <a:rPr lang="en-US" sz="28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2800" b="0" u="none" dirty="0">
                <a:latin typeface="Arial Narrow" pitchFamily="34" charset="0"/>
              </a:rPr>
              <a:t>(vv. 11-16)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sz="1000" b="0" u="none" dirty="0">
              <a:solidFill>
                <a:srgbClr val="002060"/>
              </a:solidFill>
              <a:latin typeface="Arial Narrow" pitchFamily="34" charset="0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Exhortation to the Rich</a:t>
            </a:r>
            <a:r>
              <a:rPr kumimoji="0" lang="en-US" sz="2800" b="1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(vv. 17-19)</a:t>
            </a:r>
            <a:endParaRPr lang="en-US" sz="2800" dirty="0">
              <a:latin typeface="Arial Narrow" pitchFamily="34" charset="0"/>
            </a:endParaRPr>
          </a:p>
          <a:p>
            <a:pPr marL="971550" lvl="1" indent="-514350" defTabSz="168275">
              <a:buFont typeface="+mj-lt"/>
              <a:buAutoNum type="alphaUcPeriod"/>
            </a:pPr>
            <a:r>
              <a:rPr kumimoji="0" lang="en-US" sz="2400" i="1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Be not high minded (v. 17)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Put trust not in riches (v. 17)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kumimoji="0" lang="en-US" sz="2400" i="1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Be rich in good works (vv. 18-19)</a:t>
            </a:r>
          </a:p>
        </p:txBody>
      </p:sp>
    </p:spTree>
    <p:extLst>
      <p:ext uri="{BB962C8B-B14F-4D97-AF65-F5344CB8AC3E}">
        <p14:creationId xmlns:p14="http://schemas.microsoft.com/office/powerpoint/2010/main" val="1211080356"/>
      </p:ext>
    </p:extLst>
  </p:cSld>
  <p:clrMapOvr>
    <a:masterClrMapping/>
  </p:clrMapOvr>
  <p:transition spd="slow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1027"/>
          <p:cNvSpPr txBox="1">
            <a:spLocks noChangeArrowheads="1"/>
          </p:cNvSpPr>
          <p:nvPr/>
        </p:nvSpPr>
        <p:spPr bwMode="auto">
          <a:xfrm>
            <a:off x="3175" y="0"/>
            <a:ext cx="9140825" cy="1015663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20000"/>
                    <a:lumOff val="80000"/>
                  </a:srgbClr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1 Timothy 6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20000"/>
                  <a:lumOff val="80000"/>
                </a:srgbClr>
              </a:solidFill>
              <a:effectLst/>
              <a:uLnTx/>
              <a:uFillTx/>
              <a:latin typeface="Kristen ITC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“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False Teachers, Riches &amp; Some Final Exhortations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”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09600" y="1295400"/>
            <a:ext cx="830580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Servants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(vv. 1-2)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b="1" u="sng" dirty="0">
                <a:solidFill>
                  <a:srgbClr val="002060"/>
                </a:solidFill>
                <a:latin typeface="Arial Narrow" pitchFamily="34" charset="0"/>
              </a:rPr>
              <a:t>False Teachers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2800" b="0" u="none" dirty="0">
                <a:latin typeface="Arial Narrow" pitchFamily="34" charset="0"/>
              </a:rPr>
              <a:t>(vv. 3-5)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sz="1000" b="0" u="none" dirty="0">
              <a:solidFill>
                <a:srgbClr val="002060"/>
              </a:solidFill>
              <a:latin typeface="Arial Narrow" pitchFamily="34" charset="0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Contentment and Riches</a:t>
            </a:r>
            <a:r>
              <a:rPr kumimoji="0" lang="en-US" sz="2800" b="1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(vv. 6-10)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b="1" u="sng" dirty="0">
                <a:solidFill>
                  <a:srgbClr val="002060"/>
                </a:solidFill>
                <a:latin typeface="Arial Narrow" pitchFamily="34" charset="0"/>
              </a:rPr>
              <a:t>Exhortation to Timothy</a:t>
            </a:r>
            <a:r>
              <a:rPr lang="en-US" sz="28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2800" b="0" u="none" dirty="0">
                <a:latin typeface="Arial Narrow" pitchFamily="34" charset="0"/>
              </a:rPr>
              <a:t>(vv. 11-16)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lang="en-US" sz="1000" b="0" u="none" dirty="0">
              <a:solidFill>
                <a:srgbClr val="002060"/>
              </a:solidFill>
              <a:latin typeface="Arial Narrow" pitchFamily="34" charset="0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Exhortation to the Rich</a:t>
            </a:r>
            <a:r>
              <a:rPr kumimoji="0" lang="en-US" sz="2800" b="1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8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(vv. 17-19)</a:t>
            </a: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100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1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sz="2800" b="1" u="sng" dirty="0">
                <a:solidFill>
                  <a:srgbClr val="002060"/>
                </a:solidFill>
                <a:latin typeface="Arial Narrow" pitchFamily="34" charset="0"/>
              </a:rPr>
              <a:t>Final Charge</a:t>
            </a:r>
            <a:r>
              <a:rPr lang="en-US" sz="28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2800" b="0" u="none" dirty="0">
                <a:latin typeface="Arial Narrow" pitchFamily="34" charset="0"/>
              </a:rPr>
              <a:t>(vv. 20-21)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kumimoji="0" lang="en-US" sz="2400" i="1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Keep that which is committed to </a:t>
            </a:r>
            <a:r>
              <a:rPr lang="en-US" sz="2400" i="1" dirty="0">
                <a:latin typeface="Arial Narrow" pitchFamily="34" charset="0"/>
              </a:rPr>
              <a:t>your trust (v. 20)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Avoiding (v. 20)</a:t>
            </a:r>
          </a:p>
          <a:p>
            <a:pPr marL="1428750" lvl="2" indent="-514350" defTabSz="168275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Profane and vain babbling</a:t>
            </a:r>
          </a:p>
          <a:p>
            <a:pPr marL="1428750" lvl="2" indent="-514350" defTabSz="168275">
              <a:buFont typeface="+mj-lt"/>
              <a:buAutoNum type="arabicPeriod"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Oppositions to science</a:t>
            </a:r>
          </a:p>
        </p:txBody>
      </p:sp>
    </p:spTree>
    <p:extLst>
      <p:ext uri="{BB962C8B-B14F-4D97-AF65-F5344CB8AC3E}">
        <p14:creationId xmlns:p14="http://schemas.microsoft.com/office/powerpoint/2010/main" val="1181251677"/>
      </p:ext>
    </p:extLst>
  </p:cSld>
  <p:clrMapOvr>
    <a:masterClrMapping/>
  </p:clrMapOvr>
  <p:transition spd="slow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67" y="381000"/>
            <a:ext cx="7888699" cy="172354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002060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1 Timothy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/>
                <a:solidFill>
                  <a:srgbClr val="002060"/>
                </a:solidFill>
                <a:effectLst/>
                <a:uLnTx/>
                <a:uFillTx/>
                <a:latin typeface="Kristen ITC" pitchFamily="66" charset="0"/>
                <a:ea typeface="+mn-ea"/>
                <a:cs typeface="+mn-cs"/>
              </a:rPr>
              <a:t>(With an emphasis on teaching)</a:t>
            </a:r>
          </a:p>
        </p:txBody>
      </p:sp>
      <p:pic>
        <p:nvPicPr>
          <p:cNvPr id="12290" name="Picture 2" descr="http://www.ece.nus.edu.sg/stfpage/elecsj/teachin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4256800"/>
            <a:ext cx="2971800" cy="2601199"/>
          </a:xfrm>
          <a:prstGeom prst="rect">
            <a:avLst/>
          </a:prstGeom>
          <a:noFill/>
        </p:spPr>
      </p:pic>
      <p:sp>
        <p:nvSpPr>
          <p:cNvPr id="4" name="Bevel 3"/>
          <p:cNvSpPr/>
          <p:nvPr/>
        </p:nvSpPr>
        <p:spPr>
          <a:xfrm>
            <a:off x="914400" y="36576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EB80A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Instructions on Teaching</a:t>
            </a:r>
          </a:p>
        </p:txBody>
      </p:sp>
      <p:sp>
        <p:nvSpPr>
          <p:cNvPr id="5" name="Bevel 4"/>
          <p:cNvSpPr/>
          <p:nvPr/>
        </p:nvSpPr>
        <p:spPr>
          <a:xfrm>
            <a:off x="914400" y="2590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marR="0" lvl="0" indent="-400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EB80A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risten ITC" pitchFamily="66" charset="0"/>
                <a:ea typeface="+mn-ea"/>
                <a:cs typeface="+mn-cs"/>
              </a:rPr>
              <a:t>Overview of the Chapter</a:t>
            </a:r>
          </a:p>
        </p:txBody>
      </p:sp>
    </p:spTree>
    <p:extLst>
      <p:ext uri="{BB962C8B-B14F-4D97-AF65-F5344CB8AC3E}">
        <p14:creationId xmlns:p14="http://schemas.microsoft.com/office/powerpoint/2010/main" val="3123134270"/>
      </p:ext>
    </p:extLst>
  </p:cSld>
  <p:clrMapOvr>
    <a:masterClrMapping/>
  </p:clrMapOvr>
  <p:transition spd="slow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600200" y="304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Instructions on Teaching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600200"/>
            <a:ext cx="861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What is to be taught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33400" y="685800"/>
            <a:ext cx="7620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Conduct &amp; attitude on the job</a:t>
            </a:r>
            <a:r>
              <a:rPr lang="en-US" sz="2400" b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(vv. 1-2)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Show honor (v. 1)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How conduct self on job reflects on religion (v. 2)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Make the best of a bad situation (v. 2)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Serve and obey (v. 2) – </a:t>
            </a:r>
            <a:r>
              <a:rPr lang="en-US" sz="2400" i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Be the best worker they have!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What is to be taught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33400" y="685800"/>
            <a:ext cx="7620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Conduct &amp; attitude on the job</a:t>
            </a:r>
            <a:r>
              <a:rPr lang="en-US" sz="2400" b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(vv. 1-2)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Warn about false teachers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(vv. 3-5)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How judge them to be false: contrary to Christ (v. 3)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i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Their character (as well as doctrine) is corrupt (vv. 4-5)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i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Some arguments – disputes produce nothing good (v. 4)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i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If one rejects the truth – he is proud &amp; ignorant (vv. 3-4)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i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Minimize their influence (v. 5)</a:t>
            </a:r>
            <a:endParaRPr lang="en-US" sz="2400" i="1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What is to be taught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33400" y="685800"/>
            <a:ext cx="76200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Conduct &amp; attitude on the job</a:t>
            </a:r>
            <a:r>
              <a:rPr lang="en-US" sz="2400" b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(vv. 1-2)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Warn about false teachers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(vv. 3-5)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Teach about Riches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(vv. 6-10; 17-19)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There are things worth more than money (v. 6)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Contentment (vv. 7-8)</a:t>
            </a:r>
          </a:p>
          <a:p>
            <a:pPr lvl="2">
              <a:buFont typeface="Wingdings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Reason why (v. 7)</a:t>
            </a:r>
          </a:p>
          <a:p>
            <a:pPr lvl="2">
              <a:buFont typeface="Wingdings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The extent (v. 8)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Desire to be rich may pose temptations (vv. 9-10)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If have riches (vv. 17-18)</a:t>
            </a:r>
          </a:p>
          <a:p>
            <a:pPr lvl="2">
              <a:buFont typeface="Wingdings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Don’t be haughty (v. 17)</a:t>
            </a:r>
          </a:p>
          <a:p>
            <a:pPr lvl="2">
              <a:buFont typeface="Wingdings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Don’t trust in riches (v. 17)</a:t>
            </a:r>
          </a:p>
          <a:p>
            <a:pPr lvl="2">
              <a:buFont typeface="Wingdings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Willing to give &amp; share (v. 18)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Material things given to enjoy (v. 17)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What is to be taught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800" decel="100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800" decel="100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600200" y="304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9BBB5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Instructions on Teaching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600200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prstClr val="black"/>
                </a:solidFill>
                <a:latin typeface="Arial Narrow" pitchFamily="34" charset="0"/>
              </a:rPr>
              <a:t>What is to be taught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solidFill>
                  <a:prstClr val="black"/>
                </a:solidFill>
                <a:latin typeface="Arial Narrow" pitchFamily="34" charset="0"/>
              </a:rPr>
              <a:t>The teacher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33400" y="685800"/>
            <a:ext cx="762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Distance self from false teachers</a:t>
            </a:r>
            <a:r>
              <a:rPr lang="en-US" sz="2400" b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5)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False teachers will influence you (1 Cor. 15:33)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No fellowship with teacher of error (2 John 9-11)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Your reputation is at stake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2"/>
            </a:pPr>
            <a:r>
              <a:rPr lang="en-US" sz="2800" dirty="0">
                <a:solidFill>
                  <a:prstClr val="black"/>
                </a:solidFill>
                <a:latin typeface="Arial Narrow" pitchFamily="34" charset="0"/>
              </a:rPr>
              <a:t>The teacher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33400" y="685800"/>
            <a:ext cx="8153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Distance self from false teachers</a:t>
            </a:r>
            <a:r>
              <a:rPr lang="en-US" sz="2400" b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5)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Don’t let money change what you teach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10)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Teach a different doctrine – where used and paid more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Back off some sins or issues – might offend some of members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Some assume that if blessed, that means God approves (v. 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2"/>
            </a:pPr>
            <a:r>
              <a:rPr lang="en-US" sz="2800" dirty="0">
                <a:solidFill>
                  <a:prstClr val="black"/>
                </a:solidFill>
                <a:latin typeface="Arial Narrow" pitchFamily="34" charset="0"/>
              </a:rPr>
              <a:t>The teacher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33400" y="685800"/>
            <a:ext cx="8153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Distance self from false teachers</a:t>
            </a:r>
            <a:r>
              <a:rPr lang="en-US" sz="2400" b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5)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Don’t let money change what you teach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10)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Flee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11a)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“Run from all these…” (LBP); “Escape” (Heb. 11:34)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“These Things”:</a:t>
            </a:r>
          </a:p>
          <a:p>
            <a:pPr lvl="2">
              <a:buFont typeface="Wingdings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False doctrine (v. 3)</a:t>
            </a:r>
          </a:p>
          <a:p>
            <a:pPr lvl="2">
              <a:buFont typeface="Wingdings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Proud rejection of word (v. 4)</a:t>
            </a:r>
          </a:p>
          <a:p>
            <a:pPr lvl="2">
              <a:buFont typeface="Wingdings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Envy – strife (v. 4)</a:t>
            </a:r>
          </a:p>
          <a:p>
            <a:pPr lvl="2">
              <a:buFont typeface="Wingdings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Evil suspicions (v. 4)</a:t>
            </a:r>
          </a:p>
          <a:p>
            <a:pPr lvl="2">
              <a:buFont typeface="Wingdings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Love of money (vv. 9-10)</a:t>
            </a:r>
          </a:p>
          <a:p>
            <a:pPr lvl="2">
              <a:buFont typeface="Wingdings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Any sin &amp; temptation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2"/>
            </a:pPr>
            <a:r>
              <a:rPr lang="en-US" sz="2800" dirty="0">
                <a:solidFill>
                  <a:prstClr val="black"/>
                </a:solidFill>
                <a:latin typeface="Arial Narrow" pitchFamily="34" charset="0"/>
              </a:rPr>
              <a:t>The teacher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33400" y="685800"/>
            <a:ext cx="81534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Distance self from false teachers</a:t>
            </a:r>
            <a:r>
              <a:rPr lang="en-US" sz="2400" b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5)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Don’t let money change what you teach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10)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Flee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11a)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Follow - Pursue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11b)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Righteousness (right with God – just with man)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Godliness (reverence toward God – well devout)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Faith (fidelity, conviction, loyalty to God)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Love (seeking the best for others)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Patience (steadfastness, constancy, endurance)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Gentleness (meekness, strength under control – i.e. an animal 	that answers to its reins)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2"/>
            </a:pPr>
            <a:r>
              <a:rPr lang="en-US" sz="2800" dirty="0">
                <a:solidFill>
                  <a:prstClr val="black"/>
                </a:solidFill>
                <a:latin typeface="Arial Narrow" pitchFamily="34" charset="0"/>
              </a:rPr>
              <a:t>The teacher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33400" y="685800"/>
            <a:ext cx="8153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Distance self from false teachers</a:t>
            </a:r>
            <a:r>
              <a:rPr lang="en-US" sz="2400" b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5)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Don’t let money change what you teach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10)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Flee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11a)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Follow - Pursue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11b)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Fight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(vv. 12-16)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We are in a battle – war (Eph. 6:10-ff)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We are soldiers (2 Tim. 2:3-5)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We are to contend (Jude 3)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Not all fights are worth fighting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Fight for truth and right against sin and error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If it is a good fight – jump in!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2"/>
            </a:pPr>
            <a:r>
              <a:rPr lang="en-US" sz="2800" dirty="0">
                <a:solidFill>
                  <a:prstClr val="black"/>
                </a:solidFill>
                <a:latin typeface="Arial Narrow" pitchFamily="34" charset="0"/>
              </a:rPr>
              <a:t>The teacher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33400" y="685800"/>
            <a:ext cx="8153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Distance self from false teachers</a:t>
            </a:r>
            <a:r>
              <a:rPr lang="en-US" sz="2400" b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5)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Don’t let money change what you teach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10)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Flee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11a)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Follow - Pursue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11b)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Fight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(vv. 12-16)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Keep commandment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14)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“Commandment” – whole of the gospel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“Without spot, blameless” – live pure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2"/>
            </a:pPr>
            <a:r>
              <a:rPr lang="en-US" sz="2800" dirty="0">
                <a:solidFill>
                  <a:prstClr val="black"/>
                </a:solidFill>
                <a:latin typeface="Arial Narrow" pitchFamily="34" charset="0"/>
              </a:rPr>
              <a:t>The teacher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33400" y="685800"/>
            <a:ext cx="8153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Distance self from false teachers</a:t>
            </a:r>
            <a:r>
              <a:rPr lang="en-US" sz="2400" b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5)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Don’t let money change what you teach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10)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Flee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11a)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Follow - Pursue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11b)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Fight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(vv. 12-16)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Keep commandment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14)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Be a good steward of the gospel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20)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“Keep” – “guard” (</a:t>
            </a:r>
            <a:r>
              <a:rPr lang="en-US" sz="2400" dirty="0" err="1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Wues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); “</a:t>
            </a:r>
            <a:r>
              <a:rPr lang="en-US" sz="2400" dirty="0" err="1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preseve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” (Meyer)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Preserve it unaltered and uncorrupt to give to others just as it 	was received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2"/>
            </a:pPr>
            <a:r>
              <a:rPr lang="en-US" sz="2800" dirty="0">
                <a:solidFill>
                  <a:prstClr val="black"/>
                </a:solidFill>
                <a:latin typeface="Arial Narrow" pitchFamily="34" charset="0"/>
              </a:rPr>
              <a:t>The teacher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33400" y="685800"/>
            <a:ext cx="8153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Distance self from false teachers</a:t>
            </a:r>
            <a:r>
              <a:rPr lang="en-US" sz="2400" b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5)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Don’t let money change what you teach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10)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Flee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11a)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Follow - Pursue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11b)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Fight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(vv. 12-16)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Keep commandment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14)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Be a good steward of the gospel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20)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Avoid babblings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20)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“Babblings” = “empty voices” (</a:t>
            </a:r>
            <a:r>
              <a:rPr lang="en-US" sz="2400" dirty="0" err="1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Wuest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 “Knowledge” – so called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2"/>
            </a:pPr>
            <a:r>
              <a:rPr lang="en-US" sz="2800" dirty="0">
                <a:solidFill>
                  <a:prstClr val="black"/>
                </a:solidFill>
                <a:latin typeface="Arial Narrow" pitchFamily="34" charset="0"/>
              </a:rPr>
              <a:t>The teacher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67" y="381000"/>
            <a:ext cx="7888699" cy="172354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rgbClr val="002060"/>
                </a:solidFill>
                <a:effectLst/>
                <a:latin typeface="Kristen ITC" pitchFamily="66" charset="0"/>
              </a:rPr>
              <a:t>1 Timothy</a:t>
            </a:r>
          </a:p>
          <a:p>
            <a:pPr algn="ctr"/>
            <a:r>
              <a:rPr lang="en-US" sz="4000" i="1" dirty="0">
                <a:ln/>
                <a:solidFill>
                  <a:srgbClr val="002060"/>
                </a:solidFill>
                <a:latin typeface="Kristen ITC" pitchFamily="66" charset="0"/>
              </a:rPr>
              <a:t>(With an emphasis on teaching)</a:t>
            </a:r>
            <a:endParaRPr lang="en-US" sz="4000" i="1" cap="none" spc="0" dirty="0">
              <a:ln/>
              <a:solidFill>
                <a:srgbClr val="002060"/>
              </a:solidFill>
              <a:effectLst/>
              <a:latin typeface="Kristen ITC" pitchFamily="66" charset="0"/>
            </a:endParaRPr>
          </a:p>
        </p:txBody>
      </p:sp>
      <p:pic>
        <p:nvPicPr>
          <p:cNvPr id="12290" name="Picture 2" descr="http://www.ece.nus.edu.sg/stfpage/elecsj/teachin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4256800"/>
            <a:ext cx="2971800" cy="2601199"/>
          </a:xfrm>
          <a:prstGeom prst="rect">
            <a:avLst/>
          </a:prstGeom>
          <a:noFill/>
        </p:spPr>
      </p:pic>
      <p:sp>
        <p:nvSpPr>
          <p:cNvPr id="4" name="Bevel 3"/>
          <p:cNvSpPr/>
          <p:nvPr/>
        </p:nvSpPr>
        <p:spPr>
          <a:xfrm>
            <a:off x="914400" y="36576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Instructions on Teaching</a:t>
            </a:r>
          </a:p>
        </p:txBody>
      </p:sp>
      <p:sp>
        <p:nvSpPr>
          <p:cNvPr id="5" name="Bevel 4"/>
          <p:cNvSpPr/>
          <p:nvPr/>
        </p:nvSpPr>
        <p:spPr>
          <a:xfrm>
            <a:off x="914400" y="2590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Overview of the Chapter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33400" y="685800"/>
            <a:ext cx="762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Conduct &amp; attitude on the job</a:t>
            </a:r>
            <a:r>
              <a:rPr lang="en-US" sz="2400" b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(vv. 1-2)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Warn about false teachers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(vv. 3-5)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Teach about Riches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(vv. 6-10; 17-19)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What is to be taught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33400" y="685800"/>
            <a:ext cx="8153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Distance self from false teachers</a:t>
            </a:r>
            <a:r>
              <a:rPr lang="en-US" sz="2400" b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5)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Don’t let money change what you teach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10)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Flee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11a)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Follow - Pursue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11b)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Fight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(vv. 12-16)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Keep commandment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14)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Be a good steward of the gospel 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(v. 20)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Avoid babblings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20)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2"/>
            </a:pPr>
            <a:r>
              <a:rPr lang="en-US" sz="2800" dirty="0">
                <a:solidFill>
                  <a:prstClr val="black"/>
                </a:solidFill>
                <a:latin typeface="Arial Narrow" pitchFamily="34" charset="0"/>
              </a:rPr>
              <a:t>The teacher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67" y="381000"/>
            <a:ext cx="7888699" cy="172354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rgbClr val="002060"/>
                </a:solidFill>
                <a:effectLst/>
                <a:latin typeface="Kristen ITC" pitchFamily="66" charset="0"/>
              </a:rPr>
              <a:t>1 Timothy</a:t>
            </a:r>
          </a:p>
          <a:p>
            <a:pPr algn="ctr"/>
            <a:r>
              <a:rPr lang="en-US" sz="4000" i="1" dirty="0">
                <a:ln/>
                <a:solidFill>
                  <a:srgbClr val="002060"/>
                </a:solidFill>
                <a:latin typeface="Kristen ITC" pitchFamily="66" charset="0"/>
              </a:rPr>
              <a:t>(With an emphasis on teaching)</a:t>
            </a:r>
            <a:endParaRPr lang="en-US" sz="4000" i="1" cap="none" spc="0" dirty="0">
              <a:ln/>
              <a:solidFill>
                <a:srgbClr val="002060"/>
              </a:solidFill>
              <a:effectLst/>
              <a:latin typeface="Kristen ITC" pitchFamily="66" charset="0"/>
            </a:endParaRPr>
          </a:p>
        </p:txBody>
      </p:sp>
      <p:pic>
        <p:nvPicPr>
          <p:cNvPr id="12290" name="Picture 2" descr="http://www.ece.nus.edu.sg/stfpage/elecsj/teachin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4256800"/>
            <a:ext cx="2971800" cy="2601199"/>
          </a:xfrm>
          <a:prstGeom prst="rect">
            <a:avLst/>
          </a:prstGeom>
          <a:noFill/>
        </p:spPr>
      </p:pic>
      <p:sp>
        <p:nvSpPr>
          <p:cNvPr id="4" name="Bevel 3"/>
          <p:cNvSpPr/>
          <p:nvPr/>
        </p:nvSpPr>
        <p:spPr>
          <a:xfrm>
            <a:off x="914400" y="36576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Instructions on Teaching</a:t>
            </a:r>
          </a:p>
        </p:txBody>
      </p:sp>
      <p:sp>
        <p:nvSpPr>
          <p:cNvPr id="5" name="Bevel 4"/>
          <p:cNvSpPr/>
          <p:nvPr/>
        </p:nvSpPr>
        <p:spPr>
          <a:xfrm>
            <a:off x="914400" y="2590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Overview of the Chapter</a:t>
            </a:r>
          </a:p>
        </p:txBody>
      </p:sp>
    </p:spTree>
    <p:extLst>
      <p:ext uri="{BB962C8B-B14F-4D97-AF65-F5344CB8AC3E}">
        <p14:creationId xmlns:p14="http://schemas.microsoft.com/office/powerpoint/2010/main" val="301096651"/>
      </p:ext>
    </p:extLst>
  </p:cSld>
  <p:clrMapOvr>
    <a:masterClrMapping/>
  </p:clrMapOvr>
  <p:transition spd="slow">
    <p:split orient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800" dirty="0">
            <a:latin typeface="Arial Narrow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0_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800" dirty="0">
            <a:latin typeface="Arial Narrow" pitchFamily="34" charset="0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</TotalTime>
  <Words>1695</Words>
  <Application>Microsoft Office PowerPoint</Application>
  <PresentationFormat>On-screen Show (4:3)</PresentationFormat>
  <Paragraphs>243</Paragraphs>
  <Slides>28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 Narrow</vt:lpstr>
      <vt:lpstr>Arial</vt:lpstr>
      <vt:lpstr>Calibri</vt:lpstr>
      <vt:lpstr>Kristen ITC</vt:lpstr>
      <vt:lpstr>Wingdings</vt:lpstr>
      <vt:lpstr>Office Theme</vt:lpstr>
      <vt:lpstr>1_Office Theme</vt:lpstr>
      <vt:lpstr>3_Office Theme</vt:lpstr>
      <vt:lpstr>10_Office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DonnieV</dc:creator>
  <cp:lastModifiedBy>Donnie V. Rader</cp:lastModifiedBy>
  <cp:revision>111</cp:revision>
  <cp:lastPrinted>2011-07-20T14:23:04Z</cp:lastPrinted>
  <dcterms:created xsi:type="dcterms:W3CDTF">2010-05-08T12:15:51Z</dcterms:created>
  <dcterms:modified xsi:type="dcterms:W3CDTF">2019-07-07T19:41:17Z</dcterms:modified>
</cp:coreProperties>
</file>