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84" r:id="rId3"/>
    <p:sldMasterId id="2147483864" r:id="rId4"/>
    <p:sldMasterId id="2147483876" r:id="rId5"/>
    <p:sldMasterId id="2147483888" r:id="rId6"/>
    <p:sldMasterId id="2147483900" r:id="rId7"/>
    <p:sldMasterId id="2147483912" r:id="rId8"/>
    <p:sldMasterId id="2147483924" r:id="rId9"/>
    <p:sldMasterId id="2147483936" r:id="rId10"/>
    <p:sldMasterId id="2147483948" r:id="rId11"/>
    <p:sldMasterId id="2147483960" r:id="rId12"/>
    <p:sldMasterId id="2147483984" r:id="rId13"/>
  </p:sldMasterIdLst>
  <p:sldIdLst>
    <p:sldId id="273" r:id="rId14"/>
    <p:sldId id="257" r:id="rId15"/>
    <p:sldId id="265" r:id="rId16"/>
    <p:sldId id="275" r:id="rId17"/>
    <p:sldId id="313" r:id="rId18"/>
    <p:sldId id="347" r:id="rId19"/>
    <p:sldId id="267" r:id="rId20"/>
    <p:sldId id="312" r:id="rId21"/>
    <p:sldId id="276" r:id="rId22"/>
    <p:sldId id="279" r:id="rId23"/>
    <p:sldId id="324" r:id="rId24"/>
    <p:sldId id="334" r:id="rId25"/>
    <p:sldId id="335" r:id="rId26"/>
    <p:sldId id="336" r:id="rId27"/>
    <p:sldId id="314" r:id="rId28"/>
    <p:sldId id="325" r:id="rId29"/>
    <p:sldId id="315" r:id="rId30"/>
    <p:sldId id="326" r:id="rId31"/>
    <p:sldId id="337" r:id="rId32"/>
    <p:sldId id="338" r:id="rId33"/>
    <p:sldId id="339" r:id="rId34"/>
    <p:sldId id="316" r:id="rId35"/>
    <p:sldId id="327" r:id="rId36"/>
    <p:sldId id="340" r:id="rId37"/>
    <p:sldId id="317" r:id="rId38"/>
    <p:sldId id="328" r:id="rId39"/>
    <p:sldId id="341" r:id="rId40"/>
    <p:sldId id="318" r:id="rId41"/>
    <p:sldId id="329" r:id="rId42"/>
    <p:sldId id="342" r:id="rId43"/>
    <p:sldId id="319" r:id="rId44"/>
    <p:sldId id="330" r:id="rId45"/>
    <p:sldId id="343" r:id="rId46"/>
    <p:sldId id="344" r:id="rId47"/>
    <p:sldId id="320" r:id="rId48"/>
    <p:sldId id="331" r:id="rId49"/>
    <p:sldId id="345" r:id="rId50"/>
    <p:sldId id="321" r:id="rId51"/>
    <p:sldId id="332" r:id="rId52"/>
    <p:sldId id="322" r:id="rId53"/>
    <p:sldId id="333" r:id="rId54"/>
    <p:sldId id="346" r:id="rId55"/>
    <p:sldId id="323" r:id="rId56"/>
    <p:sldId id="277" r:id="rId57"/>
    <p:sldId id="272" r:id="rId58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59"/>
      <p:bold r:id="rId60"/>
      <p:italic r:id="rId61"/>
      <p:boldItalic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Calibri Light" panose="020F0302020204030204" pitchFamily="34" charset="0"/>
      <p:regular r:id="rId67"/>
      <p:italic r:id="rId68"/>
    </p:embeddedFont>
    <p:embeddedFont>
      <p:font typeface="Kristen ITC" panose="03050502040202030202" pitchFamily="66" charset="0"/>
      <p:regular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4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split orient="vert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35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23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64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27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77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87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2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0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13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45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0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 userDrawn="1"/>
        </p:nvSpPr>
        <p:spPr>
          <a:xfrm>
            <a:off x="5562600" y="3581400"/>
            <a:ext cx="4191000" cy="3886200"/>
          </a:xfrm>
          <a:prstGeom prst="ellipse">
            <a:avLst/>
          </a:prstGeom>
          <a:solidFill>
            <a:srgbClr val="D7E4B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6400800" y="2438400"/>
            <a:ext cx="48768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rot="5400000">
            <a:off x="-2057400" y="4495800"/>
            <a:ext cx="472440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66D8A-446B-4706-AA3C-1F6DA004F3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A0E3-C188-4C1E-8B4B-EB92D4F694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685800" y="-6096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5638800" y="3581400"/>
            <a:ext cx="4191000" cy="3886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risten ITC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0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2060"/>
                </a:solidFill>
                <a:effectLst/>
                <a:latin typeface="Kristen ITC" pitchFamily="66" charset="0"/>
              </a:rPr>
              <a:t>1 Timothy</a:t>
            </a:r>
          </a:p>
          <a:p>
            <a:pPr algn="ctr"/>
            <a:r>
              <a:rPr lang="en-US" sz="4000" i="1" dirty="0">
                <a:ln/>
                <a:solidFill>
                  <a:srgbClr val="002060"/>
                </a:solidFill>
                <a:latin typeface="Kristen ITC" pitchFamily="66" charset="0"/>
              </a:rPr>
              <a:t>(With an emphasis on teaching)</a:t>
            </a:r>
            <a:endParaRPr lang="en-US" sz="4000" i="1" cap="none" spc="0" dirty="0">
              <a:ln/>
              <a:solidFill>
                <a:srgbClr val="002060"/>
              </a:solidFill>
              <a:effectLst/>
              <a:latin typeface="Kristen ITC" pitchFamily="66" charset="0"/>
            </a:endParaRP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451005" y="3505200"/>
            <a:ext cx="4017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1 Timothy 4</a:t>
            </a:r>
            <a:endParaRPr lang="en-US" sz="3200" i="1" cap="none" spc="0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295400" y="1252240"/>
            <a:ext cx="71628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66725"/>
            <a:r>
              <a:rPr lang="en-US" sz="2800" b="1" dirty="0">
                <a:latin typeface="Arial Narrow" pitchFamily="34" charset="0"/>
              </a:rPr>
              <a:t>I. Sound Doctrine (1)</a:t>
            </a:r>
          </a:p>
          <a:p>
            <a:pPr defTabSz="466725"/>
            <a:endParaRPr lang="en-US" sz="1200" b="1" dirty="0">
              <a:latin typeface="Arial Narrow" pitchFamily="34" charset="0"/>
            </a:endParaRPr>
          </a:p>
          <a:p>
            <a:pPr defTabSz="466725"/>
            <a:r>
              <a:rPr lang="en-US" sz="2800" b="1" dirty="0">
                <a:latin typeface="Arial Narrow" pitchFamily="34" charset="0"/>
              </a:rPr>
              <a:t>II. Public Worship (2)</a:t>
            </a:r>
          </a:p>
          <a:p>
            <a:pPr defTabSz="466725"/>
            <a:endParaRPr lang="en-US" sz="1200" b="1" dirty="0">
              <a:latin typeface="Arial Narrow" pitchFamily="34" charset="0"/>
            </a:endParaRPr>
          </a:p>
          <a:p>
            <a:pPr defTabSz="466725"/>
            <a:r>
              <a:rPr lang="en-US" sz="2800" b="1" dirty="0">
                <a:latin typeface="Arial Narrow" pitchFamily="34" charset="0"/>
              </a:rPr>
              <a:t>III. Church Officers (3)</a:t>
            </a:r>
          </a:p>
          <a:p>
            <a:pPr defTabSz="466725"/>
            <a:endParaRPr lang="en-US" sz="1200" b="1" dirty="0">
              <a:latin typeface="Arial Narrow" pitchFamily="34" charset="0"/>
            </a:endParaRPr>
          </a:p>
          <a:p>
            <a:pPr defTabSz="466725"/>
            <a:r>
              <a:rPr lang="en-US" sz="2800" b="1" dirty="0">
                <a:latin typeface="Arial Narrow" pitchFamily="34" charset="0"/>
              </a:rPr>
              <a:t>IV. False Teachers (4)</a:t>
            </a:r>
          </a:p>
          <a:p>
            <a:pPr defTabSz="466725"/>
            <a:endParaRPr lang="en-US" sz="1200" b="1" dirty="0">
              <a:latin typeface="Arial Narrow" pitchFamily="34" charset="0"/>
            </a:endParaRPr>
          </a:p>
          <a:p>
            <a:pPr defTabSz="466725"/>
            <a:r>
              <a:rPr lang="en-US" sz="2800" b="1" dirty="0">
                <a:latin typeface="Arial Narrow" pitchFamily="34" charset="0"/>
              </a:rPr>
              <a:t>V. Care Of Members Of The Church (5:1-6:2)</a:t>
            </a:r>
          </a:p>
          <a:p>
            <a:pPr defTabSz="466725"/>
            <a:endParaRPr lang="en-US" sz="1200" b="1" dirty="0">
              <a:latin typeface="Arial Narrow" pitchFamily="34" charset="0"/>
            </a:endParaRPr>
          </a:p>
          <a:p>
            <a:pPr defTabSz="466725"/>
            <a:r>
              <a:rPr lang="en-US" sz="2800" b="1" dirty="0">
                <a:latin typeface="Arial Narrow" pitchFamily="34" charset="0"/>
              </a:rPr>
              <a:t>VI. The Minister Himself (6:3-21)</a:t>
            </a:r>
          </a:p>
          <a:p>
            <a:pPr defTabSz="466725"/>
            <a:endParaRPr lang="en-US" sz="2800" b="1" dirty="0">
              <a:latin typeface="Arial Narrow" pitchFamily="34" charset="0"/>
            </a:endParaRPr>
          </a:p>
          <a:p>
            <a:pPr algn="r" defTabSz="466725"/>
            <a:r>
              <a:rPr lang="en-US" sz="2800" b="1" dirty="0">
                <a:latin typeface="Arial Narrow" pitchFamily="34" charset="0"/>
              </a:rPr>
              <a:t>				</a:t>
            </a:r>
            <a:r>
              <a:rPr lang="en-US" sz="2800" i="1" dirty="0">
                <a:latin typeface="Arial Narrow" pitchFamily="34" charset="0"/>
              </a:rPr>
              <a:t>- Don </a:t>
            </a:r>
            <a:r>
              <a:rPr lang="en-US" sz="2800" i="1" dirty="0" err="1">
                <a:latin typeface="Arial Narrow" pitchFamily="34" charset="0"/>
              </a:rPr>
              <a:t>Dewelt</a:t>
            </a:r>
            <a:endParaRPr lang="en-US" sz="2800" i="1" dirty="0">
              <a:latin typeface="Arial Narrow" pitchFamily="34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US" sz="1000" i="1" dirty="0">
              <a:solidFill>
                <a:srgbClr val="FFFF00"/>
              </a:solidFill>
              <a:latin typeface="Kristen ITC" pitchFamily="66" charset="0"/>
            </a:endParaRPr>
          </a:p>
          <a:p>
            <a:pPr algn="ctr"/>
            <a:r>
              <a:rPr lang="en-US" sz="3200" i="1" dirty="0">
                <a:solidFill>
                  <a:srgbClr val="FFFF00"/>
                </a:solidFill>
                <a:latin typeface="Kristen ITC" pitchFamily="66" charset="0"/>
              </a:rPr>
              <a:t>What &amp; How To Teach</a:t>
            </a:r>
          </a:p>
          <a:p>
            <a:pPr algn="ctr"/>
            <a:endParaRPr lang="en-US" sz="1000" i="1" dirty="0">
              <a:solidFill>
                <a:srgbClr val="FFFF00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2060"/>
                </a:solidFill>
                <a:effectLst/>
                <a:latin typeface="Kristen ITC" pitchFamily="66" charset="0"/>
              </a:rPr>
              <a:t>1 Timothy</a:t>
            </a:r>
          </a:p>
          <a:p>
            <a:pPr algn="ctr"/>
            <a:r>
              <a:rPr lang="en-US" sz="4000" i="1" dirty="0">
                <a:ln/>
                <a:solidFill>
                  <a:srgbClr val="002060"/>
                </a:solidFill>
                <a:latin typeface="Kristen ITC" pitchFamily="66" charset="0"/>
              </a:rPr>
              <a:t>(With an emphasis on teaching)</a:t>
            </a:r>
            <a:endParaRPr lang="en-US" sz="4000" i="1" cap="none" spc="0" dirty="0">
              <a:ln/>
              <a:solidFill>
                <a:srgbClr val="002060"/>
              </a:solidFill>
              <a:effectLst/>
              <a:latin typeface="Kristen ITC" pitchFamily="66" charset="0"/>
            </a:endParaRP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5" name="Bevel 4"/>
          <p:cNvSpPr/>
          <p:nvPr/>
        </p:nvSpPr>
        <p:spPr>
          <a:xfrm>
            <a:off x="914400" y="2590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Overview of the Chapter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20000"/>
                    <a:lumOff val="80000"/>
                  </a:schemeClr>
                </a:solidFill>
                <a:latin typeface="Kristen ITC" pitchFamily="66" charset="0"/>
              </a:rPr>
              <a:t>1 Timothy 4</a:t>
            </a:r>
            <a:endParaRPr lang="en-US" sz="3200" i="1" dirty="0">
              <a:solidFill>
                <a:schemeClr val="accent3">
                  <a:lumMod val="20000"/>
                  <a:lumOff val="80000"/>
                </a:schemeClr>
              </a:solidFill>
              <a:latin typeface="Kristen ITC" pitchFamily="66" charset="0"/>
            </a:endParaRPr>
          </a:p>
          <a:p>
            <a:pPr algn="ctr"/>
            <a:r>
              <a:rPr lang="en-US" sz="2800" b="1" i="1" dirty="0">
                <a:solidFill>
                  <a:schemeClr val="bg1"/>
                </a:solidFill>
                <a:latin typeface="Kristen ITC" pitchFamily="66" charset="0"/>
              </a:rPr>
              <a:t>“</a:t>
            </a:r>
            <a:r>
              <a:rPr lang="en-US" sz="2400" b="1" i="1" dirty="0">
                <a:solidFill>
                  <a:schemeClr val="bg1"/>
                </a:solidFill>
                <a:latin typeface="Kristen ITC" pitchFamily="66" charset="0"/>
              </a:rPr>
              <a:t>Personal Instructions to Timothy</a:t>
            </a:r>
            <a:r>
              <a:rPr lang="en-US" sz="2800" b="1" i="1" dirty="0">
                <a:solidFill>
                  <a:schemeClr val="bg1"/>
                </a:solidFill>
                <a:latin typeface="Kristen ITC" pitchFamily="66" charset="0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566208"/>
            <a:ext cx="8305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168275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Apostasy Will Come </a:t>
            </a:r>
            <a:r>
              <a:rPr lang="en-US" sz="2400" dirty="0">
                <a:latin typeface="Arial Narrow" pitchFamily="34" charset="0"/>
              </a:rPr>
              <a:t>(vv. 1-5)</a:t>
            </a:r>
          </a:p>
          <a:p>
            <a:pPr marL="514350" indent="-514350" defTabSz="168275">
              <a:buFont typeface="+mj-lt"/>
              <a:buAutoNum type="romanUcPeriod"/>
            </a:pPr>
            <a:endParaRPr lang="en-US" sz="2400" dirty="0">
              <a:latin typeface="Arial Narrow" pitchFamily="34" charset="0"/>
            </a:endParaRPr>
          </a:p>
          <a:p>
            <a:pPr marL="514350" indent="-514350" defTabSz="168275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 defTabSz="168275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Instructions Concerning Timothy’s Teaching &amp; Conduct </a:t>
            </a:r>
            <a:r>
              <a:rPr lang="en-US" sz="2400" dirty="0">
                <a:latin typeface="Arial Narrow" pitchFamily="34" charset="0"/>
              </a:rPr>
              <a:t>(vv. 6-15)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0506A0-D11B-4259-BE3D-6B4F339970B5}"/>
              </a:ext>
            </a:extLst>
          </p:cNvPr>
          <p:cNvSpPr txBox="1"/>
          <p:nvPr/>
        </p:nvSpPr>
        <p:spPr>
          <a:xfrm>
            <a:off x="914400" y="1371600"/>
            <a:ext cx="7315200" cy="357020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“Though the church be ever so glorious, reflecting the radiance of its precious Lord and Savior (1 Tim. 3:15,16), apostasy is just around the corner, for not all who belong outwardly to the church belong to it inwardly.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present chapter deals with this apostasy.”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 Hendriksen,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Exposition of the Pastoral Epistles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145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9F5FFE-CA68-4A20-B5A9-296C53BE97A2}"/>
              </a:ext>
            </a:extLst>
          </p:cNvPr>
          <p:cNvSpPr txBox="1"/>
          <p:nvPr/>
        </p:nvSpPr>
        <p:spPr>
          <a:xfrm>
            <a:off x="914400" y="786825"/>
            <a:ext cx="7315200" cy="58477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Apostasy Is Around the Corner</a:t>
            </a:r>
          </a:p>
        </p:txBody>
      </p:sp>
    </p:spTree>
    <p:extLst>
      <p:ext uri="{BB962C8B-B14F-4D97-AF65-F5344CB8AC3E}">
        <p14:creationId xmlns:p14="http://schemas.microsoft.com/office/powerpoint/2010/main" val="3282464541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20000"/>
                    <a:lumOff val="80000"/>
                  </a:schemeClr>
                </a:solidFill>
                <a:latin typeface="Kristen ITC" pitchFamily="66" charset="0"/>
              </a:rPr>
              <a:t>1 Timothy 4</a:t>
            </a:r>
            <a:endParaRPr lang="en-US" sz="3200" i="1" dirty="0">
              <a:solidFill>
                <a:schemeClr val="accent3">
                  <a:lumMod val="20000"/>
                  <a:lumOff val="80000"/>
                </a:schemeClr>
              </a:solidFill>
              <a:latin typeface="Kristen ITC" pitchFamily="66" charset="0"/>
            </a:endParaRPr>
          </a:p>
          <a:p>
            <a:pPr algn="ctr"/>
            <a:r>
              <a:rPr lang="en-US" sz="2800" b="1" i="1" dirty="0">
                <a:solidFill>
                  <a:schemeClr val="bg1"/>
                </a:solidFill>
                <a:latin typeface="Kristen ITC" pitchFamily="66" charset="0"/>
              </a:rPr>
              <a:t>“</a:t>
            </a:r>
            <a:r>
              <a:rPr lang="en-US" sz="2400" b="1" i="1" dirty="0">
                <a:solidFill>
                  <a:schemeClr val="bg1"/>
                </a:solidFill>
                <a:latin typeface="Kristen ITC" pitchFamily="66" charset="0"/>
              </a:rPr>
              <a:t>Personal Instructions to Timothy</a:t>
            </a:r>
            <a:r>
              <a:rPr lang="en-US" sz="2800" b="1" i="1" dirty="0">
                <a:solidFill>
                  <a:schemeClr val="bg1"/>
                </a:solidFill>
                <a:latin typeface="Kristen ITC" pitchFamily="66" charset="0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19200"/>
            <a:ext cx="82296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defTabSz="168275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Apostasy Will Come </a:t>
            </a:r>
            <a:r>
              <a:rPr lang="en-US" sz="2400" dirty="0">
                <a:latin typeface="Arial Narrow" pitchFamily="34" charset="0"/>
              </a:rPr>
              <a:t>(vv. 1-5)</a:t>
            </a:r>
          </a:p>
          <a:p>
            <a:pPr marL="514350" indent="-514350" defTabSz="168275">
              <a:buFont typeface="+mj-lt"/>
              <a:buAutoNum type="romanUcPeriod"/>
            </a:pPr>
            <a:endParaRPr lang="en-US" sz="1000" dirty="0">
              <a:latin typeface="Arial Narrow" pitchFamily="34" charset="0"/>
            </a:endParaRP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Some shall depart from the faith </a:t>
            </a:r>
            <a:r>
              <a:rPr lang="en-US" sz="2400" dirty="0">
                <a:latin typeface="Arial Narrow" pitchFamily="34" charset="0"/>
              </a:rPr>
              <a:t>(v. 1)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Speak lies in hypocrisy </a:t>
            </a:r>
            <a:r>
              <a:rPr lang="en-US" sz="2400" dirty="0">
                <a:latin typeface="Arial Narrow" pitchFamily="34" charset="0"/>
              </a:rPr>
              <a:t>(v. 2)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Conscience seared </a:t>
            </a:r>
            <a:r>
              <a:rPr lang="en-US" sz="2400" dirty="0">
                <a:latin typeface="Arial Narrow" pitchFamily="34" charset="0"/>
              </a:rPr>
              <a:t>(v. 2)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Two areas </a:t>
            </a:r>
            <a:r>
              <a:rPr lang="en-US" sz="2400" dirty="0">
                <a:latin typeface="Arial Narrow" pitchFamily="34" charset="0"/>
              </a:rPr>
              <a:t>(vv. 3-5)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Forbidding to marry (v. 3a)</a:t>
            </a:r>
          </a:p>
          <a:p>
            <a:pPr marL="1428750" lvl="2" indent="-514350" defTabSz="168275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Commanding to abstain from meats (vv. 3b-5)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027"/>
          <p:cNvSpPr txBox="1">
            <a:spLocks noChangeArrowheads="1"/>
          </p:cNvSpPr>
          <p:nvPr/>
        </p:nvSpPr>
        <p:spPr bwMode="auto">
          <a:xfrm>
            <a:off x="3175" y="0"/>
            <a:ext cx="9140825" cy="1015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20000"/>
                    <a:lumOff val="80000"/>
                  </a:schemeClr>
                </a:solidFill>
                <a:latin typeface="Kristen ITC" pitchFamily="66" charset="0"/>
              </a:rPr>
              <a:t>1 Timothy 4</a:t>
            </a:r>
            <a:endParaRPr lang="en-US" sz="3200" i="1" dirty="0">
              <a:solidFill>
                <a:schemeClr val="accent3">
                  <a:lumMod val="20000"/>
                  <a:lumOff val="80000"/>
                </a:schemeClr>
              </a:solidFill>
              <a:latin typeface="Kristen ITC" pitchFamily="66" charset="0"/>
            </a:endParaRPr>
          </a:p>
          <a:p>
            <a:pPr algn="ctr"/>
            <a:r>
              <a:rPr lang="en-US" sz="2800" b="1" i="1" dirty="0">
                <a:solidFill>
                  <a:schemeClr val="bg1"/>
                </a:solidFill>
                <a:latin typeface="Kristen ITC" pitchFamily="66" charset="0"/>
              </a:rPr>
              <a:t>“</a:t>
            </a:r>
            <a:r>
              <a:rPr lang="en-US" sz="2400" b="1" i="1" dirty="0">
                <a:solidFill>
                  <a:schemeClr val="bg1"/>
                </a:solidFill>
                <a:latin typeface="Kristen ITC" pitchFamily="66" charset="0"/>
              </a:rPr>
              <a:t>Personal Instructions to Timothy</a:t>
            </a:r>
            <a:r>
              <a:rPr lang="en-US" sz="2800" b="1" i="1" dirty="0">
                <a:solidFill>
                  <a:schemeClr val="bg1"/>
                </a:solidFill>
                <a:latin typeface="Kristen ITC" pitchFamily="66" charset="0"/>
              </a:rPr>
              <a:t>”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09600" y="1219200"/>
            <a:ext cx="83058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defTabSz="168275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Apostasy Will Come </a:t>
            </a:r>
            <a:r>
              <a:rPr lang="en-US" sz="2400" dirty="0">
                <a:latin typeface="Arial Narrow" pitchFamily="34" charset="0"/>
              </a:rPr>
              <a:t>(vv. 1-5)</a:t>
            </a:r>
          </a:p>
          <a:p>
            <a:pPr marL="514350" indent="-514350" defTabSz="168275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 defTabSz="168275">
              <a:buFont typeface="+mj-lt"/>
              <a:buAutoNum type="romanUcPeriod"/>
            </a:pPr>
            <a:r>
              <a:rPr lang="en-US" sz="2800" b="1" u="sng" dirty="0">
                <a:solidFill>
                  <a:srgbClr val="002060"/>
                </a:solidFill>
                <a:latin typeface="Arial Narrow" pitchFamily="34" charset="0"/>
              </a:rPr>
              <a:t>Instructions Concerning Timothy’s Teaching &amp; Conduct </a:t>
            </a:r>
            <a:r>
              <a:rPr lang="en-US" sz="2400" dirty="0">
                <a:latin typeface="Arial Narrow" pitchFamily="34" charset="0"/>
              </a:rPr>
              <a:t>(vv. 6-15)</a:t>
            </a:r>
          </a:p>
          <a:p>
            <a:pPr marL="514350" indent="-514350" defTabSz="168275">
              <a:buFont typeface="+mj-lt"/>
              <a:buAutoNum type="romanUcPeriod"/>
            </a:pPr>
            <a:endParaRPr lang="en-US" sz="1000" dirty="0">
              <a:latin typeface="Arial Narrow" pitchFamily="34" charset="0"/>
            </a:endParaRP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Instruct the brethren </a:t>
            </a:r>
            <a:r>
              <a:rPr lang="en-US" sz="2400" dirty="0">
                <a:latin typeface="Arial Narrow" pitchFamily="34" charset="0"/>
              </a:rPr>
              <a:t>(v. 6)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Refuse profane and old wives fables </a:t>
            </a:r>
            <a:r>
              <a:rPr lang="en-US" sz="2400" dirty="0">
                <a:latin typeface="Arial Narrow" pitchFamily="34" charset="0"/>
              </a:rPr>
              <a:t>(v. 7a)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Exercise godliness</a:t>
            </a:r>
            <a:r>
              <a:rPr lang="en-US" sz="2400" dirty="0">
                <a:latin typeface="Arial Narrow" pitchFamily="34" charset="0"/>
              </a:rPr>
              <a:t> (vv. 7b-10)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Command and teach</a:t>
            </a:r>
            <a:r>
              <a:rPr lang="en-US" sz="2400" dirty="0">
                <a:latin typeface="Arial Narrow" pitchFamily="34" charset="0"/>
              </a:rPr>
              <a:t> (v. 11)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 an example of the believers</a:t>
            </a:r>
            <a:r>
              <a:rPr lang="en-US" sz="2400" dirty="0">
                <a:latin typeface="Arial Narrow" pitchFamily="34" charset="0"/>
              </a:rPr>
              <a:t> (v. 12)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Give attention to reading, exhortation &amp; doctrine </a:t>
            </a:r>
            <a:r>
              <a:rPr lang="en-US" sz="2400" dirty="0">
                <a:latin typeface="Arial Narrow" pitchFamily="34" charset="0"/>
              </a:rPr>
              <a:t>(v. 13)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Do not neglect the gift in you </a:t>
            </a:r>
            <a:r>
              <a:rPr lang="en-US" sz="2400" dirty="0">
                <a:latin typeface="Arial Narrow" pitchFamily="34" charset="0"/>
              </a:rPr>
              <a:t>(v. 14)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Meditate on these things</a:t>
            </a:r>
            <a:r>
              <a:rPr lang="en-US" sz="2400" dirty="0">
                <a:latin typeface="Arial Narrow" pitchFamily="34" charset="0"/>
              </a:rPr>
              <a:t> (v. 15a)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Give self wholly to them </a:t>
            </a:r>
            <a:r>
              <a:rPr lang="en-US" sz="2400" dirty="0">
                <a:latin typeface="Arial Narrow" pitchFamily="34" charset="0"/>
              </a:rPr>
              <a:t>(v. 15b)</a:t>
            </a:r>
          </a:p>
          <a:p>
            <a:pPr marL="971550" lvl="1" indent="-514350" defTabSz="168275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Take heed </a:t>
            </a:r>
            <a:r>
              <a:rPr lang="en-US" sz="2400" dirty="0">
                <a:latin typeface="Arial Narrow" pitchFamily="34" charset="0"/>
              </a:rPr>
              <a:t>(v. 16)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2060"/>
                </a:solidFill>
                <a:effectLst/>
                <a:latin typeface="Kristen ITC" pitchFamily="66" charset="0"/>
              </a:rPr>
              <a:t>1 Timothy</a:t>
            </a:r>
          </a:p>
          <a:p>
            <a:pPr algn="ctr"/>
            <a:r>
              <a:rPr lang="en-US" sz="4000" i="1" dirty="0">
                <a:ln/>
                <a:solidFill>
                  <a:srgbClr val="002060"/>
                </a:solidFill>
                <a:latin typeface="Kristen ITC" pitchFamily="66" charset="0"/>
              </a:rPr>
              <a:t>(With an emphasis on teaching)</a:t>
            </a:r>
            <a:endParaRPr lang="en-US" sz="4000" i="1" cap="none" spc="0" dirty="0">
              <a:ln/>
              <a:solidFill>
                <a:srgbClr val="002060"/>
              </a:solidFill>
              <a:effectLst/>
              <a:latin typeface="Kristen ITC" pitchFamily="66" charset="0"/>
            </a:endParaRP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4" name="Bevel 3"/>
          <p:cNvSpPr/>
          <p:nvPr/>
        </p:nvSpPr>
        <p:spPr>
          <a:xfrm>
            <a:off x="914400" y="36576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Bevel 4"/>
          <p:cNvSpPr/>
          <p:nvPr/>
        </p:nvSpPr>
        <p:spPr>
          <a:xfrm>
            <a:off x="914400" y="2590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Overview of the Chapter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76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Apostasy can and will happen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Individuals will turn aside time and again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Movements / departures among brethren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Churches will drift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61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Apostasy can and will happen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Some will listen to deception, lies, demons before listen to truth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Were Christians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Lost their belief of the truth (cf. v. 3)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No longer know the truth (cf. v. 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61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Apostasy can and will happen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Some will listen to deception, lies, demons before listen to truth</a:t>
            </a:r>
            <a:endParaRPr lang="en-US" sz="2400" b="1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Some false teachers know better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Deceive (v. 1)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Hypocrisy (v. 2)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Reach point – conscience seared (v.2)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33400" y="685800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Apostasy can and will happen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Some will listen to deception, lies, demons before listen to truth</a:t>
            </a:r>
            <a:endParaRPr lang="en-US" sz="2400" b="1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Some false teachers know better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“Ultra-Conservative” / Forbidding liberties is still wrong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Liberty to marry &amp; eat meat  (while neither is commanded)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Binding an opinion is wrong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2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85800"/>
            <a:ext cx="7620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The Fables: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“Fable” = false, fiction, untrue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“Profane” = common, useless, provides no good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“Old wives” = origin from old foolish women – having no 	substantial basis</a:t>
            </a:r>
          </a:p>
          <a:p>
            <a:pPr lvl="1"/>
            <a:endParaRPr lang="en-US" sz="10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Refuse: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“Abstain to be bothered” (</a:t>
            </a:r>
            <a:r>
              <a:rPr lang="en-US" sz="2400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Lenski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Show not worthy of time – don’t waste time giving them any attention</a:t>
            </a:r>
          </a:p>
          <a:p>
            <a:pPr marL="914400" lvl="1" indent="-457200">
              <a:buFont typeface="Wingdings" pitchFamily="2" charset="2"/>
              <a:buChar char="ü"/>
            </a:pPr>
            <a:endParaRPr lang="en-US" sz="10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waste time on useless material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Time is precious in class or pulpit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Take 5-10 minutes (or more) on useless – waste!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0" decel="100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3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Godliness: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Reverence – piety toward God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i="1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eusebeia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NT:2150, from </a:t>
            </a:r>
            <a:r>
              <a:rPr lang="en-US" sz="2400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eu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, "well," and </a:t>
            </a:r>
            <a:r>
              <a:rPr lang="en-US" sz="2400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sebomai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, "to be 	devout," denotes that piety which, characterized by a 	</a:t>
            </a:r>
            <a:r>
              <a:rPr lang="en-US" sz="2400" dirty="0" err="1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Godward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attitude, does that which is well-pleasing to Him (Vine)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Contrast to fables – worthy of our time &amp; attention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Living a devout life!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3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Godliness: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Exercise: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Gymnasia – training (from which we get idea of gym)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Work! (labor v. 10)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“In the Greek and Roman Classics authors speak of training 	naked in gymnastic exercises; also, metaphorically, of training 	for or practicing an art or profession.” (Vincent)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Remove all obstacles that stand in the way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3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Godliness: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Exercise: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Profitable for all things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Helps in all areas of life (bodily exercise don’t)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Life now (salvation &amp; fellowship with God)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Eternal life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3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Godliness: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Exercise: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Profitable for all things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Be willing to suffer for godliness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(v. 10)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Teachers / Preachers – not devoted – not worth much!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study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Half-hearted approach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Won’t be concerned about what teach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Won’t strive to help the hearer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4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give anyone a reason to look down on you: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Be an example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(Pattern or model to follow)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Areas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: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Word – what you say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Conduct – how you live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Love – sincere interest in others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Spirit – attitude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Faith – strong, unwavering faith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Purity – clean, unspotted life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105400"/>
            <a:ext cx="52578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arrow" pitchFamily="34" charset="0"/>
              </a:rPr>
              <a:t>“There should be nothing in your contact with the other sex that would give rise to scandal.”</a:t>
            </a:r>
          </a:p>
          <a:p>
            <a:pPr algn="r"/>
            <a:r>
              <a:rPr lang="en-US" sz="2400" dirty="0">
                <a:latin typeface="Arial Narrow" pitchFamily="34" charset="0"/>
              </a:rPr>
              <a:t>(Albert Barnes)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4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give anyone a reason to look down on you: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Be an example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(Pattern or model to follow)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Areas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Every word – every thought – every act – carefully guarded!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5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Private reading – study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(though may include public reading)</a:t>
            </a:r>
            <a:endParaRPr lang="en-US" sz="2400" b="1" u="sng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What was to be read?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Scriptures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For Timothy (O.T. / Any of NT canon)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For us (O.T &amp; N.T.)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5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Private reading – study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(not public reading)</a:t>
            </a:r>
            <a:endParaRPr lang="en-US" sz="2400" b="1" u="sng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What was to be read?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Good teachers read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Word – Can’t teach what don’t know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Reread &amp; reread (familiar with text)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Other material can be helpful (2 Tim. 4:13; Tit. 1:12)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May define a word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May give some historical background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May give evidence of an interpretation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6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Exhort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– Encourage others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An appeal to do what they have been taught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Comfort – consolation (same word for comforter)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6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Exhort</a:t>
            </a: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– Encourage others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Doctrine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“teaching” (ASV &amp; NKJV footnote) – action rather than message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Teach what you read (v. 13)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This is your work as teacher / preacher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7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Gift?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Not inspiration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Not spiritual gifts (not imparted by eldership)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May simply be ministry – work (which is by grace)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Ought to view task / job of teaching – as gift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7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Gift?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Laying on of hands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Not to impart miraculous gift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Sometimes use to appoint to work (Acts 13:3)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May suggest approval or work to do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7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Gift?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Laying on of hands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neglect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 the work you’re charged to do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Don’t become careless about it (Strong’s)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Gradual – letting up little here – little there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Meditate (v. 15)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8"/>
            </a:pPr>
            <a:r>
              <a:rPr lang="en-US" sz="2800" dirty="0">
                <a:latin typeface="Arial Narrow" pitchFamily="34" charset="0"/>
              </a:rPr>
              <a:t>Meditate (v. 15)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Opposite of “neglect”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“Take pains with these things, be absorbed in them” (NASV)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“Be diligent in these matters” (Robertson)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“Let these things be in your constant care” (cf. Hendrickson)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8"/>
            </a:pPr>
            <a:r>
              <a:rPr lang="en-US" sz="2800" dirty="0">
                <a:latin typeface="Arial Narrow" pitchFamily="34" charset="0"/>
              </a:rPr>
              <a:t>Meditate (v. 15)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Opposite of “neglect”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Think – Carefully reflect: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Duties (vv. 13-14)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What you read (v. 13)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Application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Parallels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How to make the point clear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Problems with a position</a:t>
            </a:r>
          </a:p>
          <a:p>
            <a:pPr marL="1371600" lvl="2" indent="-457200">
              <a:buFont typeface="Wingdings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How to illustrate it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Meditate (v. 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Give yourself completely (v. 15b)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9"/>
            </a:pPr>
            <a:r>
              <a:rPr lang="en-US" sz="2800" dirty="0">
                <a:latin typeface="Arial Narrow" pitchFamily="34" charset="0"/>
              </a:rPr>
              <a:t>Give yourself completely (v. 15b)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Dedication – Devotion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Completely immerse self in work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Teaching is not a job where clock in – then clock out!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Do what it takes to be ready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Take the time to prepare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Goal is to do the work!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Meditate (v. 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Give yourself completely (v. 15b)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Make application to self (v. 16)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10"/>
            </a:pPr>
            <a:r>
              <a:rPr lang="en-US" sz="2800" dirty="0">
                <a:latin typeface="Arial Narrow" pitchFamily="34" charset="0"/>
              </a:rPr>
              <a:t>Make application to self (v. 16)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Apply teaching to own life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Easy for preachers / teachers to think FIRST about others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Study with own life in view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Practice what you preach!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acher and class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8608" y="4791456"/>
            <a:ext cx="2755392" cy="206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lphaUcPeriod" startAt="10"/>
            </a:pPr>
            <a:r>
              <a:rPr lang="en-US" sz="2800" dirty="0">
                <a:latin typeface="Arial Narrow" pitchFamily="34" charset="0"/>
              </a:rPr>
              <a:t>Make application to self (v. 16)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Apply teaching to own life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Result:</a:t>
            </a:r>
            <a:endParaRPr lang="en-US" sz="240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Save self – (if no other cf. Ezek. 3:19)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Greater influence on hearer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600200" y="304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Warn about apostasy (vv. 1-5)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Reject fables (v. 7a)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Exercise godliness (vv. 7b-10)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Be an example (v. 12)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Read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Exhort and teach (v. 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Don’t neglect the gift (v. 14)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Meditate (v. 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Give yourself completely (v. 15b)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Arial Narrow" pitchFamily="34" charset="0"/>
              </a:rPr>
              <a:t>Make application to self (v. 16)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67" y="381000"/>
            <a:ext cx="788869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2060"/>
                </a:solidFill>
                <a:effectLst/>
                <a:latin typeface="Kristen ITC" pitchFamily="66" charset="0"/>
              </a:rPr>
              <a:t>1 Timothy</a:t>
            </a:r>
          </a:p>
          <a:p>
            <a:pPr algn="ctr"/>
            <a:r>
              <a:rPr lang="en-US" sz="4000" i="1" dirty="0">
                <a:ln/>
                <a:solidFill>
                  <a:srgbClr val="002060"/>
                </a:solidFill>
                <a:latin typeface="Kristen ITC" pitchFamily="66" charset="0"/>
              </a:rPr>
              <a:t>(With an emphasis on teaching)</a:t>
            </a:r>
            <a:endParaRPr lang="en-US" sz="4000" i="1" cap="none" spc="0" dirty="0">
              <a:ln/>
              <a:solidFill>
                <a:srgbClr val="002060"/>
              </a:solidFill>
              <a:effectLst/>
              <a:latin typeface="Kristen ITC" pitchFamily="66" charset="0"/>
            </a:endParaRPr>
          </a:p>
        </p:txBody>
      </p:sp>
      <p:pic>
        <p:nvPicPr>
          <p:cNvPr id="12290" name="Picture 2" descr="http://www.ece.nus.edu.sg/stfpage/elecsj/tea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256800"/>
            <a:ext cx="2971800" cy="2601199"/>
          </a:xfrm>
          <a:prstGeom prst="rect">
            <a:avLst/>
          </a:prstGeom>
          <a:noFill/>
        </p:spPr>
      </p:pic>
      <p:sp>
        <p:nvSpPr>
          <p:cNvPr id="4" name="Bevel 3"/>
          <p:cNvSpPr/>
          <p:nvPr/>
        </p:nvSpPr>
        <p:spPr>
          <a:xfrm>
            <a:off x="914400" y="36576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Instructions on Teaching</a:t>
            </a:r>
          </a:p>
        </p:txBody>
      </p:sp>
      <p:sp>
        <p:nvSpPr>
          <p:cNvPr id="5" name="Bevel 4"/>
          <p:cNvSpPr/>
          <p:nvPr/>
        </p:nvSpPr>
        <p:spPr>
          <a:xfrm>
            <a:off x="914400" y="2590800"/>
            <a:ext cx="5943600" cy="838200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Overview of the Chapter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>
            <a:latin typeface="Arial Narrow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2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4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6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7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8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9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0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1_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2854</TotalTime>
  <Words>2012</Words>
  <Application>Microsoft Office PowerPoint</Application>
  <PresentationFormat>On-screen Show (4:3)</PresentationFormat>
  <Paragraphs>305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45</vt:i4>
      </vt:variant>
    </vt:vector>
  </HeadingPairs>
  <TitlesOfParts>
    <vt:vector size="65" baseType="lpstr">
      <vt:lpstr>Calibri</vt:lpstr>
      <vt:lpstr>Kristen ITC</vt:lpstr>
      <vt:lpstr>Arial</vt:lpstr>
      <vt:lpstr>Times New Roman</vt:lpstr>
      <vt:lpstr>Calibri Light</vt:lpstr>
      <vt:lpstr>Arial Narrow</vt:lpstr>
      <vt:lpstr>Wingdings</vt:lpstr>
      <vt:lpstr>Office Theme</vt:lpstr>
      <vt:lpstr>1_Office Theme</vt:lpstr>
      <vt:lpstr>3_Office Theme</vt:lpstr>
      <vt:lpstr>10_Office Theme</vt:lpstr>
      <vt:lpstr>12_Office Theme</vt:lpstr>
      <vt:lpstr>14_Office Theme</vt:lpstr>
      <vt:lpstr>16_Office Theme</vt:lpstr>
      <vt:lpstr>17_Office Theme</vt:lpstr>
      <vt:lpstr>18_Office Theme</vt:lpstr>
      <vt:lpstr>19_Office Theme</vt:lpstr>
      <vt:lpstr>20_Office Theme</vt:lpstr>
      <vt:lpstr>21_Office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82</cp:revision>
  <dcterms:created xsi:type="dcterms:W3CDTF">2010-05-08T12:15:51Z</dcterms:created>
  <dcterms:modified xsi:type="dcterms:W3CDTF">2019-06-23T20:47:49Z</dcterms:modified>
</cp:coreProperties>
</file>