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32" r:id="rId6"/>
  </p:sldMasterIdLst>
  <p:sldIdLst>
    <p:sldId id="268" r:id="rId7"/>
    <p:sldId id="269" r:id="rId8"/>
    <p:sldId id="270" r:id="rId9"/>
    <p:sldId id="256" r:id="rId10"/>
    <p:sldId id="259" r:id="rId11"/>
    <p:sldId id="271" r:id="rId12"/>
    <p:sldId id="273" r:id="rId13"/>
    <p:sldId id="261" r:id="rId14"/>
    <p:sldId id="265" r:id="rId15"/>
    <p:sldId id="274" r:id="rId16"/>
    <p:sldId id="262" r:id="rId17"/>
    <p:sldId id="266" r:id="rId18"/>
    <p:sldId id="275" r:id="rId19"/>
    <p:sldId id="263" r:id="rId20"/>
    <p:sldId id="267" r:id="rId21"/>
    <p:sldId id="276" r:id="rId22"/>
    <p:sldId id="264" r:id="rId23"/>
    <p:sldId id="398" r:id="rId24"/>
  </p:sldIdLst>
  <p:sldSz cx="9144000" cy="6858000" type="screen4x3"/>
  <p:notesSz cx="7010400" cy="9296400"/>
  <p:embeddedFontLst>
    <p:embeddedFont>
      <p:font typeface="AR CENA" panose="02000000000000000000" pitchFamily="2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14F8"/>
    <a:srgbClr val="3D03BD"/>
    <a:srgbClr val="730DB9"/>
    <a:srgbClr val="670CBA"/>
    <a:srgbClr val="4E0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12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4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28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97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13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21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9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89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63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84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4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88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99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47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83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38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37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16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49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43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88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1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77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9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04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7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9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89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56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54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50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99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56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7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55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98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03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90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45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62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15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8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12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77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07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36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82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61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33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96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92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54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06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33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1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3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70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616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830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023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709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809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240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165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621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1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microsoft.com/office/2007/relationships/hdphoto" Target="../media/hdphoto1.wdp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1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F03DE7-4134-4AE0-9EF1-22B544D9E638}"/>
              </a:ext>
            </a:extLst>
          </p:cNvPr>
          <p:cNvSpPr/>
          <p:nvPr userDrawn="1"/>
        </p:nvSpPr>
        <p:spPr>
          <a:xfrm>
            <a:off x="428276" y="365126"/>
            <a:ext cx="8287447" cy="61277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F70CB-2C57-42C7-BD82-DD7B53471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>
            <a:off x="1114577" y="1292087"/>
            <a:ext cx="6914844" cy="520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01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F03DE7-4134-4AE0-9EF1-22B544D9E638}"/>
              </a:ext>
            </a:extLst>
          </p:cNvPr>
          <p:cNvSpPr/>
          <p:nvPr userDrawn="1"/>
        </p:nvSpPr>
        <p:spPr>
          <a:xfrm>
            <a:off x="428276" y="365126"/>
            <a:ext cx="8287447" cy="61277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F70CB-2C57-42C7-BD82-DD7B53471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>
            <a:off x="533138" y="391768"/>
            <a:ext cx="2152912" cy="161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3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01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F03DE7-4134-4AE0-9EF1-22B544D9E638}"/>
              </a:ext>
            </a:extLst>
          </p:cNvPr>
          <p:cNvSpPr/>
          <p:nvPr userDrawn="1"/>
        </p:nvSpPr>
        <p:spPr>
          <a:xfrm>
            <a:off x="428276" y="365126"/>
            <a:ext cx="8287447" cy="16458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F70CB-2C57-42C7-BD82-DD7B53471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>
            <a:off x="533138" y="391768"/>
            <a:ext cx="2152912" cy="161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8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F70CB-2C57-42C7-BD82-DD7B53471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>
            <a:off x="580894" y="309221"/>
            <a:ext cx="2152912" cy="161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0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C6B50-6862-4B26-B075-5891B08AC5C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6CE9-5CBB-45D4-96D7-64BA3822371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F70CB-2C57-42C7-BD82-DD7B53471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>
            <a:off x="580893" y="309221"/>
            <a:ext cx="8040119" cy="60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92430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6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4D1A4A-A082-4DC5-892C-4BFFA17A6590}"/>
              </a:ext>
            </a:extLst>
          </p:cNvPr>
          <p:cNvSpPr txBox="1"/>
          <p:nvPr/>
        </p:nvSpPr>
        <p:spPr>
          <a:xfrm>
            <a:off x="566531" y="371900"/>
            <a:ext cx="8179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Our Speech Often Doesn’t Match Our Claims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83572A-F078-4A34-9000-7CB0C12DE95F}"/>
              </a:ext>
            </a:extLst>
          </p:cNvPr>
          <p:cNvSpPr txBox="1"/>
          <p:nvPr/>
        </p:nvSpPr>
        <p:spPr>
          <a:xfrm>
            <a:off x="646044" y="1419711"/>
            <a:ext cx="8179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u="sng" dirty="0"/>
              <a:t>Peter claimed he didn’t know the Lord  - Yet his speech betrayed him</a:t>
            </a:r>
            <a:r>
              <a:rPr lang="en-US" sz="2800" dirty="0"/>
              <a:t> (Matt. 26:73)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7C9620-FCB7-420E-A241-CE62EAA757B1}"/>
              </a:ext>
            </a:extLst>
          </p:cNvPr>
          <p:cNvSpPr txBox="1"/>
          <p:nvPr/>
        </p:nvSpPr>
        <p:spPr>
          <a:xfrm>
            <a:off x="988943" y="2828835"/>
            <a:ext cx="7494105" cy="1200329"/>
          </a:xfrm>
          <a:prstGeom prst="rect">
            <a:avLst/>
          </a:prstGeom>
          <a:solidFill>
            <a:schemeClr val="bg1"/>
          </a:solidFill>
          <a:ln>
            <a:solidFill>
              <a:srgbClr val="6014F8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“And a little later those who stood by came up and said to Peter, “Surely you also are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them, for your speech betrays you.”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0C942E-0422-4926-86B3-159027678763}"/>
              </a:ext>
            </a:extLst>
          </p:cNvPr>
          <p:cNvSpPr txBox="1"/>
          <p:nvPr/>
        </p:nvSpPr>
        <p:spPr>
          <a:xfrm>
            <a:off x="1262270" y="4484181"/>
            <a:ext cx="6788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His speech = his accent (Mark 14:70; Luke 22:59)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His claim &amp; his speech didn’t match</a:t>
            </a:r>
          </a:p>
        </p:txBody>
      </p:sp>
    </p:spTree>
    <p:extLst>
      <p:ext uri="{BB962C8B-B14F-4D97-AF65-F5344CB8AC3E}">
        <p14:creationId xmlns:p14="http://schemas.microsoft.com/office/powerpoint/2010/main" val="105609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4D1A4A-A082-4DC5-892C-4BFFA17A6590}"/>
              </a:ext>
            </a:extLst>
          </p:cNvPr>
          <p:cNvSpPr txBox="1"/>
          <p:nvPr/>
        </p:nvSpPr>
        <p:spPr>
          <a:xfrm>
            <a:off x="566531" y="371900"/>
            <a:ext cx="8179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Our Speech Often Doesn’t Match Our Claims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83572A-F078-4A34-9000-7CB0C12DE95F}"/>
              </a:ext>
            </a:extLst>
          </p:cNvPr>
          <p:cNvSpPr txBox="1"/>
          <p:nvPr/>
        </p:nvSpPr>
        <p:spPr>
          <a:xfrm>
            <a:off x="646044" y="1419711"/>
            <a:ext cx="817990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u="sng" dirty="0"/>
              <a:t>Peter claimed he didn’t know the Lord  - Yet his speech betrayed him </a:t>
            </a:r>
            <a:r>
              <a:rPr lang="en-US" sz="2800" dirty="0"/>
              <a:t>(Matt. 26:73)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2800" u="sng" dirty="0"/>
              <a:t>Same could be true of us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Our claim may be right – in harmony with Word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Speech may say otherwise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Our speech (not the accent) but words and language we use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At times we speak the language of Ashdod (Neh. 13:24)</a:t>
            </a:r>
          </a:p>
        </p:txBody>
      </p:sp>
    </p:spTree>
    <p:extLst>
      <p:ext uri="{BB962C8B-B14F-4D97-AF65-F5344CB8AC3E}">
        <p14:creationId xmlns:p14="http://schemas.microsoft.com/office/powerpoint/2010/main" val="3867574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4D1A4A-A082-4DC5-892C-4BFFA17A6590}"/>
              </a:ext>
            </a:extLst>
          </p:cNvPr>
          <p:cNvSpPr txBox="1"/>
          <p:nvPr/>
        </p:nvSpPr>
        <p:spPr>
          <a:xfrm>
            <a:off x="566531" y="371900"/>
            <a:ext cx="8179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Our Speech Often Doesn’t Match Our Claims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83572A-F078-4A34-9000-7CB0C12DE95F}"/>
              </a:ext>
            </a:extLst>
          </p:cNvPr>
          <p:cNvSpPr txBox="1"/>
          <p:nvPr/>
        </p:nvSpPr>
        <p:spPr>
          <a:xfrm>
            <a:off x="646044" y="1419711"/>
            <a:ext cx="8179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u="sng" dirty="0"/>
              <a:t>Peter claimed he didn’t know the Lord  - Yet his speech betrayed him </a:t>
            </a:r>
            <a:r>
              <a:rPr lang="en-US" sz="2800" dirty="0"/>
              <a:t>(Matt. 26:73)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2800" u="sng" dirty="0"/>
              <a:t>Same could be true of us</a:t>
            </a:r>
          </a:p>
          <a:p>
            <a:pPr marL="342900" indent="-342900">
              <a:buFont typeface="+mj-lt"/>
              <a:buAutoNum type="arabicPeriod"/>
            </a:pPr>
            <a:endParaRPr lang="en-US" sz="1400" u="sng" dirty="0"/>
          </a:p>
          <a:p>
            <a:pPr marL="342900" indent="-342900">
              <a:buFont typeface="+mj-lt"/>
              <a:buAutoNum type="arabicPeriod"/>
            </a:pPr>
            <a:r>
              <a:rPr lang="en-US" sz="2800" u="sng" dirty="0"/>
              <a:t>Words are a reflection of the heart</a:t>
            </a:r>
            <a:r>
              <a:rPr lang="en-US" sz="2800" dirty="0"/>
              <a:t> (Matt. 12:33-37)</a:t>
            </a:r>
            <a:endParaRPr lang="en-US" sz="2800" u="sng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No matter what we may claim…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/>
              <a:t>When we talk – we can’t hide who we are (</a:t>
            </a:r>
            <a:r>
              <a:rPr lang="en-US" sz="2800" i="1" dirty="0" err="1"/>
              <a:t>Ecc</a:t>
            </a:r>
            <a:r>
              <a:rPr lang="en-US" sz="2800" i="1" dirty="0"/>
              <a:t>. 10:3; Prov. 17:28)</a:t>
            </a:r>
          </a:p>
        </p:txBody>
      </p:sp>
    </p:spTree>
    <p:extLst>
      <p:ext uri="{BB962C8B-B14F-4D97-AF65-F5344CB8AC3E}">
        <p14:creationId xmlns:p14="http://schemas.microsoft.com/office/powerpoint/2010/main" val="441513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A69F18-6BDD-463A-84C6-72637A6A464A}"/>
              </a:ext>
            </a:extLst>
          </p:cNvPr>
          <p:cNvSpPr txBox="1"/>
          <p:nvPr/>
        </p:nvSpPr>
        <p:spPr>
          <a:xfrm>
            <a:off x="407504" y="452522"/>
            <a:ext cx="82991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6014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Your Speech Betrays You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C832E1-91E7-45C4-91E4-213909768259}"/>
              </a:ext>
            </a:extLst>
          </p:cNvPr>
          <p:cNvSpPr/>
          <p:nvPr/>
        </p:nvSpPr>
        <p:spPr>
          <a:xfrm>
            <a:off x="755371" y="2166730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Bible as Our Guide</a:t>
            </a:r>
          </a:p>
        </p:txBody>
      </p:sp>
    </p:spTree>
    <p:extLst>
      <p:ext uri="{BB962C8B-B14F-4D97-AF65-F5344CB8AC3E}">
        <p14:creationId xmlns:p14="http://schemas.microsoft.com/office/powerpoint/2010/main" val="171848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320C81-7814-4AB9-968E-461E34FF81D3}"/>
              </a:ext>
            </a:extLst>
          </p:cNvPr>
          <p:cNvSpPr/>
          <p:nvPr/>
        </p:nvSpPr>
        <p:spPr>
          <a:xfrm>
            <a:off x="2832652" y="884582"/>
            <a:ext cx="5625545" cy="775252"/>
          </a:xfrm>
          <a:prstGeom prst="roundRect">
            <a:avLst>
              <a:gd name="adj" fmla="val 29902"/>
            </a:avLst>
          </a:prstGeom>
          <a:solidFill>
            <a:srgbClr val="6014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Bible as Our Guide</a:t>
            </a:r>
          </a:p>
        </p:txBody>
      </p:sp>
      <p:pic>
        <p:nvPicPr>
          <p:cNvPr id="3" name="Picture 2" descr="bible.bmp">
            <a:extLst>
              <a:ext uri="{FF2B5EF4-FFF2-40B4-BE49-F238E27FC236}">
                <a16:creationId xmlns:a16="http://schemas.microsoft.com/office/drawing/2014/main" id="{47F195CA-54A8-4924-BAB1-814F9FA14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3" y="4630746"/>
            <a:ext cx="2097154" cy="157286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0BC736-6459-4821-A913-5C4CE053CCE1}"/>
              </a:ext>
            </a:extLst>
          </p:cNvPr>
          <p:cNvSpPr txBox="1"/>
          <p:nvPr/>
        </p:nvSpPr>
        <p:spPr>
          <a:xfrm>
            <a:off x="636104" y="2087218"/>
            <a:ext cx="782209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Bible is our infallible guide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It is the God breathed Scriptures (2 Tim. 3:16-17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It is the basis of what we believe (1 Pet. 4:11)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It is the foundation of all we practice (2 John 9)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What is written is our standard (2 Cor. 4:13)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B37D7-E910-41C0-8469-F3450A467052}"/>
              </a:ext>
            </a:extLst>
          </p:cNvPr>
          <p:cNvSpPr txBox="1"/>
          <p:nvPr/>
        </p:nvSpPr>
        <p:spPr>
          <a:xfrm>
            <a:off x="864704" y="4340500"/>
            <a:ext cx="50490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014F8"/>
                </a:solidFill>
              </a:rPr>
              <a:t>Our claim is that we believe and follow the Bible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6014F8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014F8"/>
                </a:solidFill>
              </a:rPr>
              <a:t>Is a difference in believing </a:t>
            </a:r>
            <a:r>
              <a:rPr lang="en-US" sz="2400" u="sng" dirty="0">
                <a:solidFill>
                  <a:srgbClr val="6014F8"/>
                </a:solidFill>
              </a:rPr>
              <a:t>in</a:t>
            </a:r>
            <a:r>
              <a:rPr lang="en-US" sz="2400" dirty="0">
                <a:solidFill>
                  <a:srgbClr val="6014F8"/>
                </a:solidFill>
              </a:rPr>
              <a:t> God and </a:t>
            </a:r>
            <a:r>
              <a:rPr lang="en-US" sz="2400" u="sng" dirty="0">
                <a:solidFill>
                  <a:srgbClr val="6014F8"/>
                </a:solidFill>
              </a:rPr>
              <a:t>believing</a:t>
            </a:r>
            <a:r>
              <a:rPr lang="en-US" sz="2400" dirty="0">
                <a:solidFill>
                  <a:srgbClr val="6014F8"/>
                </a:solidFill>
              </a:rPr>
              <a:t> God (Luke 1:20)</a:t>
            </a:r>
          </a:p>
        </p:txBody>
      </p:sp>
    </p:spTree>
    <p:extLst>
      <p:ext uri="{BB962C8B-B14F-4D97-AF65-F5344CB8AC3E}">
        <p14:creationId xmlns:p14="http://schemas.microsoft.com/office/powerpoint/2010/main" val="3462928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/>
      <p:bldP spid="5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1320C81-7814-4AB9-968E-461E34FF81D3}"/>
              </a:ext>
            </a:extLst>
          </p:cNvPr>
          <p:cNvSpPr/>
          <p:nvPr/>
        </p:nvSpPr>
        <p:spPr>
          <a:xfrm>
            <a:off x="2832652" y="884582"/>
            <a:ext cx="5625545" cy="775252"/>
          </a:xfrm>
          <a:prstGeom prst="roundRect">
            <a:avLst>
              <a:gd name="adj" fmla="val 29902"/>
            </a:avLst>
          </a:prstGeom>
          <a:solidFill>
            <a:srgbClr val="6014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Bible as Our Guide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0BC736-6459-4821-A913-5C4CE053CCE1}"/>
              </a:ext>
            </a:extLst>
          </p:cNvPr>
          <p:cNvSpPr txBox="1"/>
          <p:nvPr/>
        </p:nvSpPr>
        <p:spPr>
          <a:xfrm>
            <a:off x="636104" y="2087218"/>
            <a:ext cx="782209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Bible is our infallible guide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Our speech often betrays our claim</a:t>
            </a:r>
          </a:p>
        </p:txBody>
      </p:sp>
      <p:pic>
        <p:nvPicPr>
          <p:cNvPr id="6" name="Picture 5" descr="bible.bmp">
            <a:extLst>
              <a:ext uri="{FF2B5EF4-FFF2-40B4-BE49-F238E27FC236}">
                <a16:creationId xmlns:a16="http://schemas.microsoft.com/office/drawing/2014/main" id="{4DA0BE13-F2D9-4CD8-BF41-A1E4F583A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3" y="4630746"/>
            <a:ext cx="2097154" cy="157286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5234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62E28A-839E-477C-A971-AA59F3C77AA7}"/>
              </a:ext>
            </a:extLst>
          </p:cNvPr>
          <p:cNvSpPr txBox="1"/>
          <p:nvPr/>
        </p:nvSpPr>
        <p:spPr>
          <a:xfrm>
            <a:off x="477079" y="1949124"/>
            <a:ext cx="836874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Claim Bible is our only guide – yet appeal to “I think”, “I feel”, or “it seems” (Prov. 3:5-6; Rom. 11:34)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Claim Bible is our standard – yet stand with family members (which makes them the standard – Luke 14:26)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Claim Bible is our rule – yet appeal to a preacher who says we are okay (makes him the standard – 2 Cor. 4:13)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Claim we believe Bible  - yet say part of it may not be true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Claim we believe Bible – yet we raise more questions than offering defense.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Say we believe unscriptural practices are wrong (Col. 3:17; 2 John 9) – yet we praise those who practice without authority</a:t>
            </a:r>
          </a:p>
        </p:txBody>
      </p:sp>
      <p:pic>
        <p:nvPicPr>
          <p:cNvPr id="3" name="Picture 2" descr="bible.bmp">
            <a:extLst>
              <a:ext uri="{FF2B5EF4-FFF2-40B4-BE49-F238E27FC236}">
                <a16:creationId xmlns:a16="http://schemas.microsoft.com/office/drawing/2014/main" id="{81ED927F-28CF-4463-8239-A3E51333B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253" y="138339"/>
            <a:ext cx="2266122" cy="1699592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4660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A69F18-6BDD-463A-84C6-72637A6A464A}"/>
              </a:ext>
            </a:extLst>
          </p:cNvPr>
          <p:cNvSpPr txBox="1"/>
          <p:nvPr/>
        </p:nvSpPr>
        <p:spPr>
          <a:xfrm>
            <a:off x="407504" y="452522"/>
            <a:ext cx="82991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6014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Your Speech Betrays You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C832E1-91E7-45C4-91E4-213909768259}"/>
              </a:ext>
            </a:extLst>
          </p:cNvPr>
          <p:cNvSpPr/>
          <p:nvPr/>
        </p:nvSpPr>
        <p:spPr>
          <a:xfrm>
            <a:off x="755371" y="2166730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Bible as Our Guide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7AEF6B-8818-40D1-9EED-812982B04DE7}"/>
              </a:ext>
            </a:extLst>
          </p:cNvPr>
          <p:cNvSpPr/>
          <p:nvPr/>
        </p:nvSpPr>
        <p:spPr>
          <a:xfrm>
            <a:off x="755371" y="3147367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Lord’s Church –vs- Human Religion</a:t>
            </a:r>
          </a:p>
        </p:txBody>
      </p:sp>
    </p:spTree>
    <p:extLst>
      <p:ext uri="{BB962C8B-B14F-4D97-AF65-F5344CB8AC3E}">
        <p14:creationId xmlns:p14="http://schemas.microsoft.com/office/powerpoint/2010/main" val="1370110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568503-37AC-41F3-A661-2CADF7D69521}"/>
              </a:ext>
            </a:extLst>
          </p:cNvPr>
          <p:cNvSpPr/>
          <p:nvPr/>
        </p:nvSpPr>
        <p:spPr>
          <a:xfrm>
            <a:off x="2773017" y="761975"/>
            <a:ext cx="5734880" cy="1235791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Lord’s Church –vs- Human Religion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C40A57-1258-47BB-A512-BDF27D2E097F}"/>
              </a:ext>
            </a:extLst>
          </p:cNvPr>
          <p:cNvSpPr txBox="1"/>
          <p:nvPr/>
        </p:nvSpPr>
        <p:spPr>
          <a:xfrm>
            <a:off x="636104" y="2087218"/>
            <a:ext cx="782209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Lord’s church is distinct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It is built by the Lord (Matt. 16:18)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There is but one (Eph. 4:4)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Church is the saved (Acts 2:47; Eph. 5:23)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If a religion built by man – rooted up (Matt. 15:13)</a:t>
            </a:r>
          </a:p>
        </p:txBody>
      </p:sp>
    </p:spTree>
    <p:extLst>
      <p:ext uri="{BB962C8B-B14F-4D97-AF65-F5344CB8AC3E}">
        <p14:creationId xmlns:p14="http://schemas.microsoft.com/office/powerpoint/2010/main" val="1059199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568503-37AC-41F3-A661-2CADF7D69521}"/>
              </a:ext>
            </a:extLst>
          </p:cNvPr>
          <p:cNvSpPr/>
          <p:nvPr/>
        </p:nvSpPr>
        <p:spPr>
          <a:xfrm>
            <a:off x="2773017" y="761975"/>
            <a:ext cx="5734880" cy="1235791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Lord’s Church –vs- Human Religion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C40A57-1258-47BB-A512-BDF27D2E097F}"/>
              </a:ext>
            </a:extLst>
          </p:cNvPr>
          <p:cNvSpPr txBox="1"/>
          <p:nvPr/>
        </p:nvSpPr>
        <p:spPr>
          <a:xfrm>
            <a:off x="636104" y="2087218"/>
            <a:ext cx="782209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Lord’s church is distinct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Our speech often betrays our claim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we believe in one church – yet we talk about “other denominations”</a:t>
            </a:r>
          </a:p>
          <a:p>
            <a:pPr marL="800100" lvl="1" indent="-342900">
              <a:buFont typeface="+mj-lt"/>
              <a:buAutoNum type="arabicPeriod"/>
            </a:pPr>
            <a:endParaRPr lang="en-US" sz="1000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we are added to the church by </a:t>
            </a:r>
            <a:r>
              <a:rPr lang="en-US" sz="2400" dirty="0" err="1"/>
              <a:t>obed</a:t>
            </a:r>
            <a:r>
              <a:rPr lang="en-US" sz="2400" dirty="0"/>
              <a:t>. (Acts 2:47) – yet we talk about when we “joined” the church</a:t>
            </a:r>
          </a:p>
          <a:p>
            <a:pPr marL="800100" lvl="1" indent="-342900">
              <a:buFont typeface="+mj-lt"/>
              <a:buAutoNum type="arabicPeriod"/>
            </a:pPr>
            <a:endParaRPr lang="en-US" sz="1000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a Christian is one who obeys the gospel and is in the one church (Acts 11:23-26)  - yet we talk about  those in denominations as “good Christian people”</a:t>
            </a:r>
          </a:p>
        </p:txBody>
      </p:sp>
    </p:spTree>
    <p:extLst>
      <p:ext uri="{BB962C8B-B14F-4D97-AF65-F5344CB8AC3E}">
        <p14:creationId xmlns:p14="http://schemas.microsoft.com/office/powerpoint/2010/main" val="191135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A69F18-6BDD-463A-84C6-72637A6A464A}"/>
              </a:ext>
            </a:extLst>
          </p:cNvPr>
          <p:cNvSpPr txBox="1"/>
          <p:nvPr/>
        </p:nvSpPr>
        <p:spPr>
          <a:xfrm>
            <a:off x="407504" y="452522"/>
            <a:ext cx="82991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6014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Your Speech Betrays You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C832E1-91E7-45C4-91E4-213909768259}"/>
              </a:ext>
            </a:extLst>
          </p:cNvPr>
          <p:cNvSpPr/>
          <p:nvPr/>
        </p:nvSpPr>
        <p:spPr>
          <a:xfrm>
            <a:off x="755371" y="2166730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Bible as Our Guide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7AEF6B-8818-40D1-9EED-812982B04DE7}"/>
              </a:ext>
            </a:extLst>
          </p:cNvPr>
          <p:cNvSpPr/>
          <p:nvPr/>
        </p:nvSpPr>
        <p:spPr>
          <a:xfrm>
            <a:off x="755371" y="3147367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Lord’s Church –vs- Human Religion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206B714-32CC-4D6A-B368-27761B11493C}"/>
              </a:ext>
            </a:extLst>
          </p:cNvPr>
          <p:cNvSpPr/>
          <p:nvPr/>
        </p:nvSpPr>
        <p:spPr>
          <a:xfrm>
            <a:off x="755371" y="4128004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Home &amp; Family</a:t>
            </a:r>
          </a:p>
        </p:txBody>
      </p:sp>
    </p:spTree>
    <p:extLst>
      <p:ext uri="{BB962C8B-B14F-4D97-AF65-F5344CB8AC3E}">
        <p14:creationId xmlns:p14="http://schemas.microsoft.com/office/powerpoint/2010/main" val="130518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5B5116-C6F9-49A8-9759-AD7B25369B2A}"/>
              </a:ext>
            </a:extLst>
          </p:cNvPr>
          <p:cNvSpPr/>
          <p:nvPr/>
        </p:nvSpPr>
        <p:spPr>
          <a:xfrm>
            <a:off x="2723322" y="867967"/>
            <a:ext cx="5804452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Home &amp; Family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C6D772-8E3E-4CFC-B7B6-ED8EC8E9BA7D}"/>
              </a:ext>
            </a:extLst>
          </p:cNvPr>
          <p:cNvSpPr txBox="1"/>
          <p:nvPr/>
        </p:nvSpPr>
        <p:spPr>
          <a:xfrm>
            <a:off x="636104" y="2087218"/>
            <a:ext cx="782209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home &amp; family can be great when follow God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Husband love the wife (Eph. 5:25ff)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Wife respect the husband (Eph. 5:33)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Husband is leader – wife submits (1 Pet. 3:1-6)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Husband is to be understanding (1 Pet. 3:7)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Children are to obey parents (Eph. 6:1-4)</a:t>
            </a:r>
          </a:p>
        </p:txBody>
      </p:sp>
    </p:spTree>
    <p:extLst>
      <p:ext uri="{BB962C8B-B14F-4D97-AF65-F5344CB8AC3E}">
        <p14:creationId xmlns:p14="http://schemas.microsoft.com/office/powerpoint/2010/main" val="1458370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5B5116-C6F9-49A8-9759-AD7B25369B2A}"/>
              </a:ext>
            </a:extLst>
          </p:cNvPr>
          <p:cNvSpPr/>
          <p:nvPr/>
        </p:nvSpPr>
        <p:spPr>
          <a:xfrm>
            <a:off x="2723322" y="867967"/>
            <a:ext cx="5804452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Home &amp; Family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C6D772-8E3E-4CFC-B7B6-ED8EC8E9BA7D}"/>
              </a:ext>
            </a:extLst>
          </p:cNvPr>
          <p:cNvSpPr txBox="1"/>
          <p:nvPr/>
        </p:nvSpPr>
        <p:spPr>
          <a:xfrm>
            <a:off x="636104" y="2087218"/>
            <a:ext cx="782209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The home &amp; family can be great when follow God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Our speech often betrays our claim</a:t>
            </a:r>
            <a:endParaRPr lang="en-US" sz="10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to love our mate – yet way we talk to and about them says otherwise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that marriage is honorable – yet talk of marriage like it is a plague to avoid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to be understanding – yet talk to and about wives like we are masters or bosses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 Claim to love children &amp; are a blessing – yet speech says they are nuisance or hindrance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to respect God’s marriage law – yet commend …</a:t>
            </a:r>
          </a:p>
        </p:txBody>
      </p:sp>
    </p:spTree>
    <p:extLst>
      <p:ext uri="{BB962C8B-B14F-4D97-AF65-F5344CB8AC3E}">
        <p14:creationId xmlns:p14="http://schemas.microsoft.com/office/powerpoint/2010/main" val="2584950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A69F18-6BDD-463A-84C6-72637A6A464A}"/>
              </a:ext>
            </a:extLst>
          </p:cNvPr>
          <p:cNvSpPr txBox="1"/>
          <p:nvPr/>
        </p:nvSpPr>
        <p:spPr>
          <a:xfrm>
            <a:off x="407504" y="452522"/>
            <a:ext cx="82991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6014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Your Speech Betrays You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C832E1-91E7-45C4-91E4-213909768259}"/>
              </a:ext>
            </a:extLst>
          </p:cNvPr>
          <p:cNvSpPr/>
          <p:nvPr/>
        </p:nvSpPr>
        <p:spPr>
          <a:xfrm>
            <a:off x="755371" y="2166730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Bible as Our Guide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7AEF6B-8818-40D1-9EED-812982B04DE7}"/>
              </a:ext>
            </a:extLst>
          </p:cNvPr>
          <p:cNvSpPr/>
          <p:nvPr/>
        </p:nvSpPr>
        <p:spPr>
          <a:xfrm>
            <a:off x="755371" y="3147367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Lord’s Church –vs- Human Religion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206B714-32CC-4D6A-B368-27761B11493C}"/>
              </a:ext>
            </a:extLst>
          </p:cNvPr>
          <p:cNvSpPr/>
          <p:nvPr/>
        </p:nvSpPr>
        <p:spPr>
          <a:xfrm>
            <a:off x="755371" y="4128004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Home &amp; Family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3B44110-AA22-4ECD-8AA0-9472E3ED85E9}"/>
              </a:ext>
            </a:extLst>
          </p:cNvPr>
          <p:cNvSpPr/>
          <p:nvPr/>
        </p:nvSpPr>
        <p:spPr>
          <a:xfrm>
            <a:off x="755371" y="5108642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Personal Godliness</a:t>
            </a:r>
          </a:p>
        </p:txBody>
      </p:sp>
    </p:spTree>
    <p:extLst>
      <p:ext uri="{BB962C8B-B14F-4D97-AF65-F5344CB8AC3E}">
        <p14:creationId xmlns:p14="http://schemas.microsoft.com/office/powerpoint/2010/main" val="332464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BE1376-0688-444C-841E-A1DCD241FB2D}"/>
              </a:ext>
            </a:extLst>
          </p:cNvPr>
          <p:cNvSpPr/>
          <p:nvPr/>
        </p:nvSpPr>
        <p:spPr>
          <a:xfrm>
            <a:off x="2782957" y="904390"/>
            <a:ext cx="5724939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Personal Godliness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069A26-E745-4727-99BC-630EC606373D}"/>
              </a:ext>
            </a:extLst>
          </p:cNvPr>
          <p:cNvSpPr txBox="1"/>
          <p:nvPr/>
        </p:nvSpPr>
        <p:spPr>
          <a:xfrm>
            <a:off x="636104" y="2087218"/>
            <a:ext cx="782209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Christian life is one of discipleship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Jesus is Lord – ruler – do what he says (Luke 6:46)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God is first – top priority (Matt. 6:33; 1 Pet. 3:15)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Involves relationship with God – can ask and receive (1 Pet. 3:12)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Dedicate our life to serving Christ (Gal. 2:20)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Willing to forsake all (Luke 14:26-33; Mk 8:34)</a:t>
            </a:r>
          </a:p>
        </p:txBody>
      </p:sp>
    </p:spTree>
    <p:extLst>
      <p:ext uri="{BB962C8B-B14F-4D97-AF65-F5344CB8AC3E}">
        <p14:creationId xmlns:p14="http://schemas.microsoft.com/office/powerpoint/2010/main" val="3976504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BE1376-0688-444C-841E-A1DCD241FB2D}"/>
              </a:ext>
            </a:extLst>
          </p:cNvPr>
          <p:cNvSpPr/>
          <p:nvPr/>
        </p:nvSpPr>
        <p:spPr>
          <a:xfrm>
            <a:off x="2782957" y="904390"/>
            <a:ext cx="5724939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Personal Godliness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069A26-E745-4727-99BC-630EC606373D}"/>
              </a:ext>
            </a:extLst>
          </p:cNvPr>
          <p:cNvSpPr txBox="1"/>
          <p:nvPr/>
        </p:nvSpPr>
        <p:spPr>
          <a:xfrm>
            <a:off x="636104" y="2087218"/>
            <a:ext cx="797118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Christian life is one of discipleship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342900" indent="-342900">
              <a:buFont typeface="+mj-lt"/>
              <a:buAutoNum type="alphaUcPeriod"/>
            </a:pPr>
            <a:r>
              <a:rPr lang="en-US" sz="2400" b="1" dirty="0"/>
              <a:t>Our speech often betrays our claim</a:t>
            </a:r>
          </a:p>
          <a:p>
            <a:pPr marL="342900" indent="-342900">
              <a:buFont typeface="+mj-lt"/>
              <a:buAutoNum type="alphaUcPeriod"/>
            </a:pPr>
            <a:endParaRPr lang="en-US" sz="10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Jesus is Lord – yet talk about what “I” want, “My happiness”, etc.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to believe in prayer – yet say what we pray about will not happen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love the Lord – he is first – yet ask, “Do I have to?”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to stand for modesty – yet commend those who inappropriate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Claim God is first – yet tell of other plans we have – hinder our service</a:t>
            </a:r>
          </a:p>
        </p:txBody>
      </p:sp>
    </p:spTree>
    <p:extLst>
      <p:ext uri="{BB962C8B-B14F-4D97-AF65-F5344CB8AC3E}">
        <p14:creationId xmlns:p14="http://schemas.microsoft.com/office/powerpoint/2010/main" val="2529242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A69F18-6BDD-463A-84C6-72637A6A464A}"/>
              </a:ext>
            </a:extLst>
          </p:cNvPr>
          <p:cNvSpPr txBox="1"/>
          <p:nvPr/>
        </p:nvSpPr>
        <p:spPr>
          <a:xfrm>
            <a:off x="407504" y="452522"/>
            <a:ext cx="82991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6014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Your Speech Betrays You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C832E1-91E7-45C4-91E4-213909768259}"/>
              </a:ext>
            </a:extLst>
          </p:cNvPr>
          <p:cNvSpPr/>
          <p:nvPr/>
        </p:nvSpPr>
        <p:spPr>
          <a:xfrm>
            <a:off x="755371" y="2166730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Font typeface="+mj-lt"/>
              <a:buAutoNum type="romanUcPeriod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Bible as Our Guide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7AEF6B-8818-40D1-9EED-812982B04DE7}"/>
              </a:ext>
            </a:extLst>
          </p:cNvPr>
          <p:cNvSpPr/>
          <p:nvPr/>
        </p:nvSpPr>
        <p:spPr>
          <a:xfrm>
            <a:off x="755371" y="3147367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2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The Lord’s Church –vs- Human Religion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206B714-32CC-4D6A-B368-27761B11493C}"/>
              </a:ext>
            </a:extLst>
          </p:cNvPr>
          <p:cNvSpPr/>
          <p:nvPr/>
        </p:nvSpPr>
        <p:spPr>
          <a:xfrm>
            <a:off x="755371" y="4128004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3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Home &amp; Family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3B44110-AA22-4ECD-8AA0-9472E3ED85E9}"/>
              </a:ext>
            </a:extLst>
          </p:cNvPr>
          <p:cNvSpPr/>
          <p:nvPr/>
        </p:nvSpPr>
        <p:spPr>
          <a:xfrm>
            <a:off x="755371" y="5108642"/>
            <a:ext cx="7603435" cy="775252"/>
          </a:xfrm>
          <a:prstGeom prst="roundRect">
            <a:avLst>
              <a:gd name="adj" fmla="val 2990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+mj-lt"/>
              <a:buAutoNum type="romanUcPeriod" startAt="4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Personal Godliness</a:t>
            </a:r>
          </a:p>
        </p:txBody>
      </p:sp>
    </p:spTree>
    <p:extLst>
      <p:ext uri="{BB962C8B-B14F-4D97-AF65-F5344CB8AC3E}">
        <p14:creationId xmlns:p14="http://schemas.microsoft.com/office/powerpoint/2010/main" val="347321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6C175B-6769-4EAD-90B3-4A52E405872A}"/>
              </a:ext>
            </a:extLst>
          </p:cNvPr>
          <p:cNvSpPr txBox="1"/>
          <p:nvPr/>
        </p:nvSpPr>
        <p:spPr>
          <a:xfrm>
            <a:off x="506896" y="496957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Back to the Context: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B0698-2B70-43F1-A9DF-E691F9151261}"/>
              </a:ext>
            </a:extLst>
          </p:cNvPr>
          <p:cNvSpPr txBox="1"/>
          <p:nvPr/>
        </p:nvSpPr>
        <p:spPr>
          <a:xfrm>
            <a:off x="3200400" y="496957"/>
            <a:ext cx="55162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3D03BD"/>
                </a:solidFill>
              </a:rPr>
              <a:t>Claim – Peter was NOT a disciple</a:t>
            </a:r>
          </a:p>
          <a:p>
            <a:pPr algn="ctr"/>
            <a:r>
              <a:rPr lang="en-US" sz="2800" b="1" i="1" dirty="0">
                <a:solidFill>
                  <a:srgbClr val="3D03BD"/>
                </a:solidFill>
              </a:rPr>
              <a:t>But his SPEECH revealed he was!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8C923DD-072B-448D-8F79-FCB5193DA70D}"/>
              </a:ext>
            </a:extLst>
          </p:cNvPr>
          <p:cNvSpPr/>
          <p:nvPr/>
        </p:nvSpPr>
        <p:spPr>
          <a:xfrm>
            <a:off x="785191" y="2027583"/>
            <a:ext cx="3379305" cy="3935895"/>
          </a:xfrm>
          <a:prstGeom prst="roundRect">
            <a:avLst>
              <a:gd name="adj" fmla="val 1299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Suppose Someone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Is Charging that You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Are </a:t>
            </a:r>
            <a:r>
              <a:rPr lang="en-US" sz="2800" b="1" u="sng" dirty="0">
                <a:solidFill>
                  <a:schemeClr val="bg1"/>
                </a:solidFill>
              </a:rPr>
              <a:t>Not</a:t>
            </a:r>
            <a:r>
              <a:rPr lang="en-US" sz="2800" dirty="0">
                <a:solidFill>
                  <a:schemeClr val="bg1"/>
                </a:solidFill>
              </a:rPr>
              <a:t> A Disciple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of the Lord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3633AA-05B4-47C9-88D4-BA6796B0AAE1}"/>
              </a:ext>
            </a:extLst>
          </p:cNvPr>
          <p:cNvSpPr/>
          <p:nvPr/>
        </p:nvSpPr>
        <p:spPr>
          <a:xfrm>
            <a:off x="4883426" y="2027583"/>
            <a:ext cx="3379305" cy="3935895"/>
          </a:xfrm>
          <a:prstGeom prst="roundRect">
            <a:avLst>
              <a:gd name="adj" fmla="val 12992"/>
            </a:avLst>
          </a:prstGeom>
          <a:solidFill>
            <a:srgbClr val="6014F8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Would Others Be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Able to Say: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Listen to Way Talks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Speech Shows He is a Disciple?</a:t>
            </a:r>
          </a:p>
        </p:txBody>
      </p:sp>
    </p:spTree>
    <p:extLst>
      <p:ext uri="{BB962C8B-B14F-4D97-AF65-F5344CB8AC3E}">
        <p14:creationId xmlns:p14="http://schemas.microsoft.com/office/powerpoint/2010/main" val="2149625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2392</TotalTime>
  <Words>1059</Words>
  <Application>Microsoft Office PowerPoint</Application>
  <PresentationFormat>On-screen Show (4:3)</PresentationFormat>
  <Paragraphs>128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AR CENA</vt:lpstr>
      <vt:lpstr>Calibri Light</vt:lpstr>
      <vt:lpstr>Calibri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Donnie V. Rader</dc:creator>
  <cp:lastModifiedBy>Donnie V. Rader</cp:lastModifiedBy>
  <cp:revision>47</cp:revision>
  <cp:lastPrinted>2019-05-19T03:46:12Z</cp:lastPrinted>
  <dcterms:created xsi:type="dcterms:W3CDTF">2019-05-17T12:38:48Z</dcterms:created>
  <dcterms:modified xsi:type="dcterms:W3CDTF">2019-05-19T12:48:27Z</dcterms:modified>
</cp:coreProperties>
</file>