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7" r:id="rId2"/>
    <p:sldId id="258" r:id="rId3"/>
    <p:sldId id="259" r:id="rId4"/>
    <p:sldId id="260" r:id="rId5"/>
    <p:sldId id="268" r:id="rId6"/>
    <p:sldId id="264" r:id="rId7"/>
    <p:sldId id="281" r:id="rId8"/>
    <p:sldId id="261" r:id="rId9"/>
    <p:sldId id="265" r:id="rId10"/>
    <p:sldId id="296" r:id="rId11"/>
    <p:sldId id="285" r:id="rId12"/>
    <p:sldId id="297" r:id="rId13"/>
    <p:sldId id="286" r:id="rId14"/>
    <p:sldId id="298" r:id="rId15"/>
    <p:sldId id="287" r:id="rId16"/>
    <p:sldId id="288" r:id="rId17"/>
    <p:sldId id="289" r:id="rId18"/>
    <p:sldId id="299" r:id="rId19"/>
    <p:sldId id="290" r:id="rId20"/>
    <p:sldId id="291" r:id="rId21"/>
    <p:sldId id="292" r:id="rId22"/>
    <p:sldId id="293" r:id="rId23"/>
    <p:sldId id="294" r:id="rId24"/>
    <p:sldId id="300" r:id="rId25"/>
    <p:sldId id="295" r:id="rId26"/>
    <p:sldId id="312" r:id="rId27"/>
    <p:sldId id="301" r:id="rId28"/>
    <p:sldId id="308" r:id="rId29"/>
    <p:sldId id="302" r:id="rId30"/>
    <p:sldId id="309" r:id="rId31"/>
    <p:sldId id="303" r:id="rId32"/>
    <p:sldId id="310" r:id="rId33"/>
    <p:sldId id="304" r:id="rId34"/>
    <p:sldId id="311" r:id="rId35"/>
    <p:sldId id="262" r:id="rId36"/>
    <p:sldId id="269" r:id="rId37"/>
    <p:sldId id="282" r:id="rId38"/>
    <p:sldId id="283" r:id="rId39"/>
    <p:sldId id="284" r:id="rId40"/>
    <p:sldId id="263" r:id="rId41"/>
    <p:sldId id="257" r:id="rId4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000000"/>
    <a:srgbClr val="009900"/>
    <a:srgbClr val="333333"/>
    <a:srgbClr val="808080"/>
    <a:srgbClr val="4D4D4D"/>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2" autoAdjust="0"/>
    <p:restoredTop sz="94646" autoAdjust="0"/>
  </p:normalViewPr>
  <p:slideViewPr>
    <p:cSldViewPr>
      <p:cViewPr varScale="1">
        <p:scale>
          <a:sx n="104" d="100"/>
          <a:sy n="104" d="100"/>
        </p:scale>
        <p:origin x="174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5756E94E-F94D-4C35-BA9C-183B366E62D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28675" name="Rectangle 3">
            <a:extLst>
              <a:ext uri="{FF2B5EF4-FFF2-40B4-BE49-F238E27FC236}">
                <a16:creationId xmlns:a16="http://schemas.microsoft.com/office/drawing/2014/main" id="{5EF01C02-D331-47DD-A120-798AE2BF355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28676" name="Rectangle 4">
            <a:extLst>
              <a:ext uri="{FF2B5EF4-FFF2-40B4-BE49-F238E27FC236}">
                <a16:creationId xmlns:a16="http://schemas.microsoft.com/office/drawing/2014/main" id="{E0FA5079-1CD9-4086-B6F2-A677FCA61AC0}"/>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8677" name="Rectangle 5">
            <a:extLst>
              <a:ext uri="{FF2B5EF4-FFF2-40B4-BE49-F238E27FC236}">
                <a16:creationId xmlns:a16="http://schemas.microsoft.com/office/drawing/2014/main" id="{FE10D1EF-2CA5-4BE9-8E9D-6BEE9354D839}"/>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678" name="Rectangle 6">
            <a:extLst>
              <a:ext uri="{FF2B5EF4-FFF2-40B4-BE49-F238E27FC236}">
                <a16:creationId xmlns:a16="http://schemas.microsoft.com/office/drawing/2014/main" id="{B11BAE4D-10E7-44B1-AA1E-54B9D2530E71}"/>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28679" name="Rectangle 7">
            <a:extLst>
              <a:ext uri="{FF2B5EF4-FFF2-40B4-BE49-F238E27FC236}">
                <a16:creationId xmlns:a16="http://schemas.microsoft.com/office/drawing/2014/main" id="{251999D0-1C63-4023-917D-6A131337E98A}"/>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D155DCC-905C-4356-93A4-55A24019599B}"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166" name="Picture 94" descr="blackframe_titleframe">
            <a:extLst>
              <a:ext uri="{FF2B5EF4-FFF2-40B4-BE49-F238E27FC236}">
                <a16:creationId xmlns:a16="http://schemas.microsoft.com/office/drawing/2014/main" id="{A6D34A6F-939A-4830-8CD9-07FDE5243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150" y="1371600"/>
            <a:ext cx="6877050" cy="211455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a:extLst>
              <a:ext uri="{FF2B5EF4-FFF2-40B4-BE49-F238E27FC236}">
                <a16:creationId xmlns:a16="http://schemas.microsoft.com/office/drawing/2014/main" id="{5BC08943-D7F2-4BE5-8DCD-1A8C24BF8E4D}"/>
              </a:ext>
            </a:extLst>
          </p:cNvPr>
          <p:cNvSpPr>
            <a:spLocks noGrp="1" noChangeArrowheads="1"/>
          </p:cNvSpPr>
          <p:nvPr>
            <p:ph type="ctrTitle"/>
          </p:nvPr>
        </p:nvSpPr>
        <p:spPr>
          <a:xfrm>
            <a:off x="1600200" y="1219200"/>
            <a:ext cx="6096000" cy="18796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lnSpc>
                <a:spcPct val="95000"/>
              </a:lnSpc>
              <a:defRPr sz="5400">
                <a:solidFill>
                  <a:schemeClr val="tx1"/>
                </a:solidFill>
              </a:defRPr>
            </a:lvl1pPr>
          </a:lstStyle>
          <a:p>
            <a:pPr lvl="0"/>
            <a:r>
              <a:rPr lang="en-US" altLang="en-US" noProof="0"/>
              <a:t>Click to edit Master title style</a:t>
            </a:r>
          </a:p>
        </p:txBody>
      </p:sp>
      <p:sp>
        <p:nvSpPr>
          <p:cNvPr id="3075" name="Rectangle 3">
            <a:extLst>
              <a:ext uri="{FF2B5EF4-FFF2-40B4-BE49-F238E27FC236}">
                <a16:creationId xmlns:a16="http://schemas.microsoft.com/office/drawing/2014/main" id="{18B39E10-015C-4B37-A749-E7D76DA248CA}"/>
              </a:ext>
            </a:extLst>
          </p:cNvPr>
          <p:cNvSpPr>
            <a:spLocks noGrp="1" noChangeArrowheads="1"/>
          </p:cNvSpPr>
          <p:nvPr>
            <p:ph type="subTitle" idx="1"/>
          </p:nvPr>
        </p:nvSpPr>
        <p:spPr>
          <a:xfrm>
            <a:off x="1682750" y="4076700"/>
            <a:ext cx="5861050" cy="1257300"/>
          </a:xfrm>
        </p:spPr>
        <p:txBody>
          <a:bodyPr/>
          <a:lstStyle>
            <a:lvl1pPr marL="0" indent="0" algn="ctr">
              <a:buFontTx/>
              <a:buNone/>
              <a:defRPr/>
            </a:lvl1pPr>
          </a:lstStyle>
          <a:p>
            <a:pPr lvl="0"/>
            <a:r>
              <a:rPr lang="en-US" altLang="en-US" noProof="0"/>
              <a:t>Click to edit Master subtitle style</a:t>
            </a:r>
          </a:p>
        </p:txBody>
      </p:sp>
      <p:sp>
        <p:nvSpPr>
          <p:cNvPr id="3076" name="Rectangle 4">
            <a:extLst>
              <a:ext uri="{FF2B5EF4-FFF2-40B4-BE49-F238E27FC236}">
                <a16:creationId xmlns:a16="http://schemas.microsoft.com/office/drawing/2014/main" id="{B812ACF0-2F78-40C0-8646-20992FA5DBC1}"/>
              </a:ext>
            </a:extLst>
          </p:cNvPr>
          <p:cNvSpPr>
            <a:spLocks noGrp="1" noChangeArrowheads="1"/>
          </p:cNvSpPr>
          <p:nvPr>
            <p:ph type="dt" sz="half" idx="2"/>
          </p:nvPr>
        </p:nvSpPr>
        <p:spPr/>
        <p:txBody>
          <a:bodyPr/>
          <a:lstStyle>
            <a:lvl1pPr>
              <a:defRPr/>
            </a:lvl1pPr>
          </a:lstStyle>
          <a:p>
            <a:fld id="{A5BF8FC9-C21F-4358-9BA5-FA8452ADDB75}" type="datetime1">
              <a:rPr lang="en-US" altLang="en-US"/>
              <a:pPr/>
              <a:t>5/9/2019</a:t>
            </a:fld>
            <a:endParaRPr lang="en-US" altLang="en-US"/>
          </a:p>
        </p:txBody>
      </p:sp>
      <p:sp>
        <p:nvSpPr>
          <p:cNvPr id="3077" name="Rectangle 5">
            <a:extLst>
              <a:ext uri="{FF2B5EF4-FFF2-40B4-BE49-F238E27FC236}">
                <a16:creationId xmlns:a16="http://schemas.microsoft.com/office/drawing/2014/main" id="{AAF99721-B22B-4E3E-ACB7-33DB17CFFB96}"/>
              </a:ext>
            </a:extLst>
          </p:cNvPr>
          <p:cNvSpPr>
            <a:spLocks noGrp="1" noChangeArrowheads="1"/>
          </p:cNvSpPr>
          <p:nvPr>
            <p:ph type="ftr" sz="quarter" idx="3"/>
          </p:nvPr>
        </p:nvSpPr>
        <p:spPr/>
        <p:txBody>
          <a:bodyPr/>
          <a:lstStyle>
            <a:lvl1pPr>
              <a:defRPr/>
            </a:lvl1pPr>
          </a:lstStyle>
          <a:p>
            <a:endParaRPr lang="en-US" altLang="en-US"/>
          </a:p>
        </p:txBody>
      </p:sp>
      <p:sp>
        <p:nvSpPr>
          <p:cNvPr id="3078" name="Rectangle 6">
            <a:extLst>
              <a:ext uri="{FF2B5EF4-FFF2-40B4-BE49-F238E27FC236}">
                <a16:creationId xmlns:a16="http://schemas.microsoft.com/office/drawing/2014/main" id="{A45E475E-116C-4639-9E82-1C1D324E80AE}"/>
              </a:ext>
            </a:extLst>
          </p:cNvPr>
          <p:cNvSpPr>
            <a:spLocks noGrp="1" noChangeArrowheads="1"/>
          </p:cNvSpPr>
          <p:nvPr>
            <p:ph type="sldNum" sz="quarter" idx="4"/>
          </p:nvPr>
        </p:nvSpPr>
        <p:spPr/>
        <p:txBody>
          <a:bodyPr/>
          <a:lstStyle>
            <a:lvl1pPr>
              <a:defRPr/>
            </a:lvl1pPr>
          </a:lstStyle>
          <a:p>
            <a:fld id="{F4930EA2-7512-46F1-8047-6A519277B9B9}" type="slidenum">
              <a:rPr lang="en-US" altLang="en-US"/>
              <a:pPr/>
              <a:t>‹#›</a:t>
            </a:fld>
            <a:endParaRPr lang="en-US" alt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FDE26-6878-4992-B512-638125DB76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C70C37-9CC3-48D7-AE6A-032D81BF09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98696F-01BD-4007-939D-51D809B1E0A2}"/>
              </a:ext>
            </a:extLst>
          </p:cNvPr>
          <p:cNvSpPr>
            <a:spLocks noGrp="1"/>
          </p:cNvSpPr>
          <p:nvPr>
            <p:ph type="dt" sz="half" idx="10"/>
          </p:nvPr>
        </p:nvSpPr>
        <p:spPr/>
        <p:txBody>
          <a:bodyPr/>
          <a:lstStyle>
            <a:lvl1pPr>
              <a:defRPr/>
            </a:lvl1pPr>
          </a:lstStyle>
          <a:p>
            <a:fld id="{E3C1C5FD-FC36-4549-B6F5-E4E35BDD656F}" type="datetime1">
              <a:rPr lang="en-US" altLang="en-US"/>
              <a:pPr/>
              <a:t>5/9/2019</a:t>
            </a:fld>
            <a:endParaRPr lang="en-US" altLang="en-US"/>
          </a:p>
        </p:txBody>
      </p:sp>
      <p:sp>
        <p:nvSpPr>
          <p:cNvPr id="5" name="Footer Placeholder 4">
            <a:extLst>
              <a:ext uri="{FF2B5EF4-FFF2-40B4-BE49-F238E27FC236}">
                <a16:creationId xmlns:a16="http://schemas.microsoft.com/office/drawing/2014/main" id="{6CDE7A46-8C53-407C-B382-872D826A9E1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351FCB5-A77E-4F76-9287-81E1BEC26120}"/>
              </a:ext>
            </a:extLst>
          </p:cNvPr>
          <p:cNvSpPr>
            <a:spLocks noGrp="1"/>
          </p:cNvSpPr>
          <p:nvPr>
            <p:ph type="sldNum" sz="quarter" idx="12"/>
          </p:nvPr>
        </p:nvSpPr>
        <p:spPr/>
        <p:txBody>
          <a:bodyPr/>
          <a:lstStyle>
            <a:lvl1pPr>
              <a:defRPr/>
            </a:lvl1pPr>
          </a:lstStyle>
          <a:p>
            <a:fld id="{23729E31-24F8-4D20-B7E9-BBB23AD8CB6F}" type="slidenum">
              <a:rPr lang="en-US" altLang="en-US"/>
              <a:pPr/>
              <a:t>‹#›</a:t>
            </a:fld>
            <a:endParaRPr lang="en-US" altLang="en-US"/>
          </a:p>
        </p:txBody>
      </p:sp>
    </p:spTree>
    <p:extLst>
      <p:ext uri="{BB962C8B-B14F-4D97-AF65-F5344CB8AC3E}">
        <p14:creationId xmlns:p14="http://schemas.microsoft.com/office/powerpoint/2010/main" val="3405195253"/>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C8D94-D9E1-451F-8E33-AB8639CC7E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BE7FD6-CA5C-4DDD-83D1-6767B0F8201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33DC5BB-348E-421F-B476-5402A72B4DC7}"/>
              </a:ext>
            </a:extLst>
          </p:cNvPr>
          <p:cNvSpPr>
            <a:spLocks noGrp="1"/>
          </p:cNvSpPr>
          <p:nvPr>
            <p:ph type="dt" sz="half" idx="10"/>
          </p:nvPr>
        </p:nvSpPr>
        <p:spPr/>
        <p:txBody>
          <a:bodyPr/>
          <a:lstStyle>
            <a:lvl1pPr>
              <a:defRPr/>
            </a:lvl1pPr>
          </a:lstStyle>
          <a:p>
            <a:fld id="{A43DF431-31C8-4916-9FD1-AFC7D6BA923D}" type="datetime1">
              <a:rPr lang="en-US" altLang="en-US"/>
              <a:pPr/>
              <a:t>5/9/2019</a:t>
            </a:fld>
            <a:endParaRPr lang="en-US" altLang="en-US"/>
          </a:p>
        </p:txBody>
      </p:sp>
      <p:sp>
        <p:nvSpPr>
          <p:cNvPr id="5" name="Footer Placeholder 4">
            <a:extLst>
              <a:ext uri="{FF2B5EF4-FFF2-40B4-BE49-F238E27FC236}">
                <a16:creationId xmlns:a16="http://schemas.microsoft.com/office/drawing/2014/main" id="{B0003164-74E4-4422-A2DB-7F24736A587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94DDF53-3D2D-4250-A91C-C8DA55115CEB}"/>
              </a:ext>
            </a:extLst>
          </p:cNvPr>
          <p:cNvSpPr>
            <a:spLocks noGrp="1"/>
          </p:cNvSpPr>
          <p:nvPr>
            <p:ph type="sldNum" sz="quarter" idx="12"/>
          </p:nvPr>
        </p:nvSpPr>
        <p:spPr/>
        <p:txBody>
          <a:bodyPr/>
          <a:lstStyle>
            <a:lvl1pPr>
              <a:defRPr/>
            </a:lvl1pPr>
          </a:lstStyle>
          <a:p>
            <a:fld id="{F298E01A-63C6-4AD7-A627-A8145E3DBD92}" type="slidenum">
              <a:rPr lang="en-US" altLang="en-US"/>
              <a:pPr/>
              <a:t>‹#›</a:t>
            </a:fld>
            <a:endParaRPr lang="en-US" altLang="en-US"/>
          </a:p>
        </p:txBody>
      </p:sp>
    </p:spTree>
    <p:extLst>
      <p:ext uri="{BB962C8B-B14F-4D97-AF65-F5344CB8AC3E}">
        <p14:creationId xmlns:p14="http://schemas.microsoft.com/office/powerpoint/2010/main" val="3530096510"/>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E7EEF-9E25-454E-A481-58A239B6DC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6065E2-43D3-4F51-8115-5A1B38486E89}"/>
              </a:ext>
            </a:extLst>
          </p:cNvPr>
          <p:cNvSpPr>
            <a:spLocks noGrp="1"/>
          </p:cNvSpPr>
          <p:nvPr>
            <p:ph sz="half" idx="1"/>
          </p:nvPr>
        </p:nvSpPr>
        <p:spPr>
          <a:xfrm>
            <a:off x="685800" y="2514600"/>
            <a:ext cx="38100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674168-A9FD-4DE4-9B7A-D9A284FCCF31}"/>
              </a:ext>
            </a:extLst>
          </p:cNvPr>
          <p:cNvSpPr>
            <a:spLocks noGrp="1"/>
          </p:cNvSpPr>
          <p:nvPr>
            <p:ph sz="half" idx="2"/>
          </p:nvPr>
        </p:nvSpPr>
        <p:spPr>
          <a:xfrm>
            <a:off x="4648200" y="2514600"/>
            <a:ext cx="38100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07D5D8-581C-407A-B6A2-76E401950095}"/>
              </a:ext>
            </a:extLst>
          </p:cNvPr>
          <p:cNvSpPr>
            <a:spLocks noGrp="1"/>
          </p:cNvSpPr>
          <p:nvPr>
            <p:ph type="dt" sz="half" idx="10"/>
          </p:nvPr>
        </p:nvSpPr>
        <p:spPr/>
        <p:txBody>
          <a:bodyPr/>
          <a:lstStyle>
            <a:lvl1pPr>
              <a:defRPr/>
            </a:lvl1pPr>
          </a:lstStyle>
          <a:p>
            <a:fld id="{F8E43DAA-B014-4C6D-B647-71D2D58FA31A}" type="datetime1">
              <a:rPr lang="en-US" altLang="en-US"/>
              <a:pPr/>
              <a:t>5/9/2019</a:t>
            </a:fld>
            <a:endParaRPr lang="en-US" altLang="en-US"/>
          </a:p>
        </p:txBody>
      </p:sp>
      <p:sp>
        <p:nvSpPr>
          <p:cNvPr id="6" name="Footer Placeholder 5">
            <a:extLst>
              <a:ext uri="{FF2B5EF4-FFF2-40B4-BE49-F238E27FC236}">
                <a16:creationId xmlns:a16="http://schemas.microsoft.com/office/drawing/2014/main" id="{2FE85E80-7A45-4290-871D-D87EFB83A87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E53DDE0-71D1-4698-BDE5-7C14AE308E6F}"/>
              </a:ext>
            </a:extLst>
          </p:cNvPr>
          <p:cNvSpPr>
            <a:spLocks noGrp="1"/>
          </p:cNvSpPr>
          <p:nvPr>
            <p:ph type="sldNum" sz="quarter" idx="12"/>
          </p:nvPr>
        </p:nvSpPr>
        <p:spPr/>
        <p:txBody>
          <a:bodyPr/>
          <a:lstStyle>
            <a:lvl1pPr>
              <a:defRPr/>
            </a:lvl1pPr>
          </a:lstStyle>
          <a:p>
            <a:fld id="{45202D71-EFA2-4D21-B286-BCE97948D0B3}" type="slidenum">
              <a:rPr lang="en-US" altLang="en-US"/>
              <a:pPr/>
              <a:t>‹#›</a:t>
            </a:fld>
            <a:endParaRPr lang="en-US" altLang="en-US"/>
          </a:p>
        </p:txBody>
      </p:sp>
    </p:spTree>
    <p:extLst>
      <p:ext uri="{BB962C8B-B14F-4D97-AF65-F5344CB8AC3E}">
        <p14:creationId xmlns:p14="http://schemas.microsoft.com/office/powerpoint/2010/main" val="67821219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8A6A7-A216-4FED-9FC4-046067A527C7}"/>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49459-8F2A-4CB0-836A-B04AFA05260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CD7076-F313-4E87-81D9-5B39043728C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59903D-E84F-4364-8691-050B35D7944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475EAE-A930-45F7-B0C1-EF6E4B0A773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784CE2-639B-4170-934D-AD332D75C4EC}"/>
              </a:ext>
            </a:extLst>
          </p:cNvPr>
          <p:cNvSpPr>
            <a:spLocks noGrp="1"/>
          </p:cNvSpPr>
          <p:nvPr>
            <p:ph type="dt" sz="half" idx="10"/>
          </p:nvPr>
        </p:nvSpPr>
        <p:spPr/>
        <p:txBody>
          <a:bodyPr/>
          <a:lstStyle>
            <a:lvl1pPr>
              <a:defRPr/>
            </a:lvl1pPr>
          </a:lstStyle>
          <a:p>
            <a:fld id="{C60C4F2F-43C1-41F4-A9AA-AC7ED3DA9E11}" type="datetime1">
              <a:rPr lang="en-US" altLang="en-US"/>
              <a:pPr/>
              <a:t>5/9/2019</a:t>
            </a:fld>
            <a:endParaRPr lang="en-US" altLang="en-US"/>
          </a:p>
        </p:txBody>
      </p:sp>
      <p:sp>
        <p:nvSpPr>
          <p:cNvPr id="8" name="Footer Placeholder 7">
            <a:extLst>
              <a:ext uri="{FF2B5EF4-FFF2-40B4-BE49-F238E27FC236}">
                <a16:creationId xmlns:a16="http://schemas.microsoft.com/office/drawing/2014/main" id="{90BF0C4C-6683-481D-8287-A6BFB6762C97}"/>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05A27CD7-915C-41B2-B5FC-EE99F9F9E0F0}"/>
              </a:ext>
            </a:extLst>
          </p:cNvPr>
          <p:cNvSpPr>
            <a:spLocks noGrp="1"/>
          </p:cNvSpPr>
          <p:nvPr>
            <p:ph type="sldNum" sz="quarter" idx="12"/>
          </p:nvPr>
        </p:nvSpPr>
        <p:spPr/>
        <p:txBody>
          <a:bodyPr/>
          <a:lstStyle>
            <a:lvl1pPr>
              <a:defRPr/>
            </a:lvl1pPr>
          </a:lstStyle>
          <a:p>
            <a:fld id="{AC2E038B-196E-4D15-B7F9-238B1096E710}" type="slidenum">
              <a:rPr lang="en-US" altLang="en-US"/>
              <a:pPr/>
              <a:t>‹#›</a:t>
            </a:fld>
            <a:endParaRPr lang="en-US" altLang="en-US"/>
          </a:p>
        </p:txBody>
      </p:sp>
    </p:spTree>
    <p:extLst>
      <p:ext uri="{BB962C8B-B14F-4D97-AF65-F5344CB8AC3E}">
        <p14:creationId xmlns:p14="http://schemas.microsoft.com/office/powerpoint/2010/main" val="45284277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21852-2BDC-42CD-909A-A62FDC3474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B1155C-DEDA-4C75-9E18-2D4187EF0CA0}"/>
              </a:ext>
            </a:extLst>
          </p:cNvPr>
          <p:cNvSpPr>
            <a:spLocks noGrp="1"/>
          </p:cNvSpPr>
          <p:nvPr>
            <p:ph type="dt" sz="half" idx="10"/>
          </p:nvPr>
        </p:nvSpPr>
        <p:spPr/>
        <p:txBody>
          <a:bodyPr/>
          <a:lstStyle>
            <a:lvl1pPr>
              <a:defRPr/>
            </a:lvl1pPr>
          </a:lstStyle>
          <a:p>
            <a:fld id="{DCE5DC7F-DA31-4140-A150-C0409F4D1075}" type="datetime1">
              <a:rPr lang="en-US" altLang="en-US"/>
              <a:pPr/>
              <a:t>5/9/2019</a:t>
            </a:fld>
            <a:endParaRPr lang="en-US" altLang="en-US"/>
          </a:p>
        </p:txBody>
      </p:sp>
      <p:sp>
        <p:nvSpPr>
          <p:cNvPr id="4" name="Footer Placeholder 3">
            <a:extLst>
              <a:ext uri="{FF2B5EF4-FFF2-40B4-BE49-F238E27FC236}">
                <a16:creationId xmlns:a16="http://schemas.microsoft.com/office/drawing/2014/main" id="{A71D1D8F-32B4-4EC6-8ED7-20EBF6E5A52B}"/>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88480F0F-8F9D-4201-A8C0-B1A62F74C51A}"/>
              </a:ext>
            </a:extLst>
          </p:cNvPr>
          <p:cNvSpPr>
            <a:spLocks noGrp="1"/>
          </p:cNvSpPr>
          <p:nvPr>
            <p:ph type="sldNum" sz="quarter" idx="12"/>
          </p:nvPr>
        </p:nvSpPr>
        <p:spPr/>
        <p:txBody>
          <a:bodyPr/>
          <a:lstStyle>
            <a:lvl1pPr>
              <a:defRPr/>
            </a:lvl1pPr>
          </a:lstStyle>
          <a:p>
            <a:fld id="{D3DB944C-9FB6-4B5A-875F-E7013A763414}" type="slidenum">
              <a:rPr lang="en-US" altLang="en-US"/>
              <a:pPr/>
              <a:t>‹#›</a:t>
            </a:fld>
            <a:endParaRPr lang="en-US" altLang="en-US"/>
          </a:p>
        </p:txBody>
      </p:sp>
    </p:spTree>
    <p:extLst>
      <p:ext uri="{BB962C8B-B14F-4D97-AF65-F5344CB8AC3E}">
        <p14:creationId xmlns:p14="http://schemas.microsoft.com/office/powerpoint/2010/main" val="464224342"/>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583515-AD68-4473-B1CB-5091D78D43A2}"/>
              </a:ext>
            </a:extLst>
          </p:cNvPr>
          <p:cNvSpPr>
            <a:spLocks noGrp="1"/>
          </p:cNvSpPr>
          <p:nvPr>
            <p:ph type="dt" sz="half" idx="10"/>
          </p:nvPr>
        </p:nvSpPr>
        <p:spPr/>
        <p:txBody>
          <a:bodyPr/>
          <a:lstStyle>
            <a:lvl1pPr>
              <a:defRPr/>
            </a:lvl1pPr>
          </a:lstStyle>
          <a:p>
            <a:fld id="{247C6D76-F9F2-4A7B-B857-314A081453F5}" type="datetime1">
              <a:rPr lang="en-US" altLang="en-US"/>
              <a:pPr/>
              <a:t>5/9/2019</a:t>
            </a:fld>
            <a:endParaRPr lang="en-US" altLang="en-US"/>
          </a:p>
        </p:txBody>
      </p:sp>
      <p:sp>
        <p:nvSpPr>
          <p:cNvPr id="3" name="Footer Placeholder 2">
            <a:extLst>
              <a:ext uri="{FF2B5EF4-FFF2-40B4-BE49-F238E27FC236}">
                <a16:creationId xmlns:a16="http://schemas.microsoft.com/office/drawing/2014/main" id="{A6711DA2-E374-4D06-B075-EAE87F715C86}"/>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1B4AE519-6786-4EB8-B3DE-CCD68FBFB29F}"/>
              </a:ext>
            </a:extLst>
          </p:cNvPr>
          <p:cNvSpPr>
            <a:spLocks noGrp="1"/>
          </p:cNvSpPr>
          <p:nvPr>
            <p:ph type="sldNum" sz="quarter" idx="12"/>
          </p:nvPr>
        </p:nvSpPr>
        <p:spPr/>
        <p:txBody>
          <a:bodyPr/>
          <a:lstStyle>
            <a:lvl1pPr>
              <a:defRPr/>
            </a:lvl1pPr>
          </a:lstStyle>
          <a:p>
            <a:fld id="{E858E845-8414-45D1-BF11-9F5DF4C48D5D}" type="slidenum">
              <a:rPr lang="en-US" altLang="en-US"/>
              <a:pPr/>
              <a:t>‹#›</a:t>
            </a:fld>
            <a:endParaRPr lang="en-US" altLang="en-US"/>
          </a:p>
        </p:txBody>
      </p:sp>
    </p:spTree>
    <p:extLst>
      <p:ext uri="{BB962C8B-B14F-4D97-AF65-F5344CB8AC3E}">
        <p14:creationId xmlns:p14="http://schemas.microsoft.com/office/powerpoint/2010/main" val="2603143187"/>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69592-2DDA-41CF-B21A-6071F4B41E6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A05216-7D90-4D37-81EE-90B76A12547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7F1E8A-46ED-447B-94B7-6ABA8711C65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ED64BD-FEFF-4D7B-BE51-77A392E7BEDA}"/>
              </a:ext>
            </a:extLst>
          </p:cNvPr>
          <p:cNvSpPr>
            <a:spLocks noGrp="1"/>
          </p:cNvSpPr>
          <p:nvPr>
            <p:ph type="dt" sz="half" idx="10"/>
          </p:nvPr>
        </p:nvSpPr>
        <p:spPr/>
        <p:txBody>
          <a:bodyPr/>
          <a:lstStyle>
            <a:lvl1pPr>
              <a:defRPr/>
            </a:lvl1pPr>
          </a:lstStyle>
          <a:p>
            <a:fld id="{98501263-6318-4FAE-BED8-80CB28E16A4E}" type="datetime1">
              <a:rPr lang="en-US" altLang="en-US"/>
              <a:pPr/>
              <a:t>5/9/2019</a:t>
            </a:fld>
            <a:endParaRPr lang="en-US" altLang="en-US"/>
          </a:p>
        </p:txBody>
      </p:sp>
      <p:sp>
        <p:nvSpPr>
          <p:cNvPr id="6" name="Footer Placeholder 5">
            <a:extLst>
              <a:ext uri="{FF2B5EF4-FFF2-40B4-BE49-F238E27FC236}">
                <a16:creationId xmlns:a16="http://schemas.microsoft.com/office/drawing/2014/main" id="{56CA0A76-F002-4DFA-BEB8-5F64E63F868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ADCCEE-EE2F-4212-BB60-C5A684548414}"/>
              </a:ext>
            </a:extLst>
          </p:cNvPr>
          <p:cNvSpPr>
            <a:spLocks noGrp="1"/>
          </p:cNvSpPr>
          <p:nvPr>
            <p:ph type="sldNum" sz="quarter" idx="12"/>
          </p:nvPr>
        </p:nvSpPr>
        <p:spPr/>
        <p:txBody>
          <a:bodyPr/>
          <a:lstStyle>
            <a:lvl1pPr>
              <a:defRPr/>
            </a:lvl1pPr>
          </a:lstStyle>
          <a:p>
            <a:fld id="{41D99844-1FE1-4474-9F8C-9A46103CF091}" type="slidenum">
              <a:rPr lang="en-US" altLang="en-US"/>
              <a:pPr/>
              <a:t>‹#›</a:t>
            </a:fld>
            <a:endParaRPr lang="en-US" altLang="en-US"/>
          </a:p>
        </p:txBody>
      </p:sp>
    </p:spTree>
    <p:extLst>
      <p:ext uri="{BB962C8B-B14F-4D97-AF65-F5344CB8AC3E}">
        <p14:creationId xmlns:p14="http://schemas.microsoft.com/office/powerpoint/2010/main" val="266776918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B3522-849C-439D-AA30-5DBDE21B7CE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9F16E41-923A-4363-B625-86FAF0BC72E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4B472C-3FEC-4BDF-9011-D749952ED3D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A1914F-849A-4545-BFDB-A9915C10AE6E}"/>
              </a:ext>
            </a:extLst>
          </p:cNvPr>
          <p:cNvSpPr>
            <a:spLocks noGrp="1"/>
          </p:cNvSpPr>
          <p:nvPr>
            <p:ph type="dt" sz="half" idx="10"/>
          </p:nvPr>
        </p:nvSpPr>
        <p:spPr/>
        <p:txBody>
          <a:bodyPr/>
          <a:lstStyle>
            <a:lvl1pPr>
              <a:defRPr/>
            </a:lvl1pPr>
          </a:lstStyle>
          <a:p>
            <a:fld id="{02051064-4260-454E-BE5A-DFB2B4DDF9B9}" type="datetime1">
              <a:rPr lang="en-US" altLang="en-US"/>
              <a:pPr/>
              <a:t>5/9/2019</a:t>
            </a:fld>
            <a:endParaRPr lang="en-US" altLang="en-US"/>
          </a:p>
        </p:txBody>
      </p:sp>
      <p:sp>
        <p:nvSpPr>
          <p:cNvPr id="6" name="Footer Placeholder 5">
            <a:extLst>
              <a:ext uri="{FF2B5EF4-FFF2-40B4-BE49-F238E27FC236}">
                <a16:creationId xmlns:a16="http://schemas.microsoft.com/office/drawing/2014/main" id="{062D7EA9-575B-4774-9528-C46C3A6CB76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97A6256-2577-4803-9F55-908C19A50AA1}"/>
              </a:ext>
            </a:extLst>
          </p:cNvPr>
          <p:cNvSpPr>
            <a:spLocks noGrp="1"/>
          </p:cNvSpPr>
          <p:nvPr>
            <p:ph type="sldNum" sz="quarter" idx="12"/>
          </p:nvPr>
        </p:nvSpPr>
        <p:spPr/>
        <p:txBody>
          <a:bodyPr/>
          <a:lstStyle>
            <a:lvl1pPr>
              <a:defRPr/>
            </a:lvl1pPr>
          </a:lstStyle>
          <a:p>
            <a:fld id="{E5173D6C-6752-4651-8289-6789AFF4E046}" type="slidenum">
              <a:rPr lang="en-US" altLang="en-US"/>
              <a:pPr/>
              <a:t>‹#›</a:t>
            </a:fld>
            <a:endParaRPr lang="en-US" altLang="en-US"/>
          </a:p>
        </p:txBody>
      </p:sp>
    </p:spTree>
    <p:extLst>
      <p:ext uri="{BB962C8B-B14F-4D97-AF65-F5344CB8AC3E}">
        <p14:creationId xmlns:p14="http://schemas.microsoft.com/office/powerpoint/2010/main" val="192771419"/>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94AAC-1052-4194-B902-F2C90F0830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3A568B-0BC8-4EE1-95CB-4C0876955A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483A10-159B-45D6-8B9E-D0C6F77D9400}"/>
              </a:ext>
            </a:extLst>
          </p:cNvPr>
          <p:cNvSpPr>
            <a:spLocks noGrp="1"/>
          </p:cNvSpPr>
          <p:nvPr>
            <p:ph type="dt" sz="half" idx="10"/>
          </p:nvPr>
        </p:nvSpPr>
        <p:spPr/>
        <p:txBody>
          <a:bodyPr/>
          <a:lstStyle>
            <a:lvl1pPr>
              <a:defRPr/>
            </a:lvl1pPr>
          </a:lstStyle>
          <a:p>
            <a:fld id="{88551E5B-7616-4D0D-8EBD-927135D221EE}" type="datetime1">
              <a:rPr lang="en-US" altLang="en-US"/>
              <a:pPr/>
              <a:t>5/9/2019</a:t>
            </a:fld>
            <a:endParaRPr lang="en-US" altLang="en-US"/>
          </a:p>
        </p:txBody>
      </p:sp>
      <p:sp>
        <p:nvSpPr>
          <p:cNvPr id="5" name="Footer Placeholder 4">
            <a:extLst>
              <a:ext uri="{FF2B5EF4-FFF2-40B4-BE49-F238E27FC236}">
                <a16:creationId xmlns:a16="http://schemas.microsoft.com/office/drawing/2014/main" id="{1EC1A2FE-9FB1-4430-AB2C-B89E8631823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2F9333E-595D-4B52-9D42-3C98E18A8BAB}"/>
              </a:ext>
            </a:extLst>
          </p:cNvPr>
          <p:cNvSpPr>
            <a:spLocks noGrp="1"/>
          </p:cNvSpPr>
          <p:nvPr>
            <p:ph type="sldNum" sz="quarter" idx="12"/>
          </p:nvPr>
        </p:nvSpPr>
        <p:spPr/>
        <p:txBody>
          <a:bodyPr/>
          <a:lstStyle>
            <a:lvl1pPr>
              <a:defRPr/>
            </a:lvl1pPr>
          </a:lstStyle>
          <a:p>
            <a:fld id="{D975D43B-8500-4F7B-A2D2-CA50BC4709B7}" type="slidenum">
              <a:rPr lang="en-US" altLang="en-US"/>
              <a:pPr/>
              <a:t>‹#›</a:t>
            </a:fld>
            <a:endParaRPr lang="en-US" altLang="en-US"/>
          </a:p>
        </p:txBody>
      </p:sp>
    </p:spTree>
    <p:extLst>
      <p:ext uri="{BB962C8B-B14F-4D97-AF65-F5344CB8AC3E}">
        <p14:creationId xmlns:p14="http://schemas.microsoft.com/office/powerpoint/2010/main" val="1397980430"/>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26380A-AB28-45E7-8D0A-3D00AD6FFCDD}"/>
              </a:ext>
            </a:extLst>
          </p:cNvPr>
          <p:cNvSpPr>
            <a:spLocks noGrp="1"/>
          </p:cNvSpPr>
          <p:nvPr>
            <p:ph type="title" orient="vert"/>
          </p:nvPr>
        </p:nvSpPr>
        <p:spPr>
          <a:xfrm>
            <a:off x="6515100" y="533400"/>
            <a:ext cx="1943100" cy="55626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D3BCFA-2B17-48C8-AC8C-F43A36CC62D6}"/>
              </a:ext>
            </a:extLst>
          </p:cNvPr>
          <p:cNvSpPr>
            <a:spLocks noGrp="1"/>
          </p:cNvSpPr>
          <p:nvPr>
            <p:ph type="body" orient="vert" idx="1"/>
          </p:nvPr>
        </p:nvSpPr>
        <p:spPr>
          <a:xfrm>
            <a:off x="685800" y="533400"/>
            <a:ext cx="5676900"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97CF8-0D97-4D40-B76C-95746B6EA6A2}"/>
              </a:ext>
            </a:extLst>
          </p:cNvPr>
          <p:cNvSpPr>
            <a:spLocks noGrp="1"/>
          </p:cNvSpPr>
          <p:nvPr>
            <p:ph type="dt" sz="half" idx="10"/>
          </p:nvPr>
        </p:nvSpPr>
        <p:spPr/>
        <p:txBody>
          <a:bodyPr/>
          <a:lstStyle>
            <a:lvl1pPr>
              <a:defRPr/>
            </a:lvl1pPr>
          </a:lstStyle>
          <a:p>
            <a:fld id="{1D130E21-A0D9-4C9C-AF63-3DBAF008AD8E}" type="datetime1">
              <a:rPr lang="en-US" altLang="en-US"/>
              <a:pPr/>
              <a:t>5/9/2019</a:t>
            </a:fld>
            <a:endParaRPr lang="en-US" altLang="en-US"/>
          </a:p>
        </p:txBody>
      </p:sp>
      <p:sp>
        <p:nvSpPr>
          <p:cNvPr id="5" name="Footer Placeholder 4">
            <a:extLst>
              <a:ext uri="{FF2B5EF4-FFF2-40B4-BE49-F238E27FC236}">
                <a16:creationId xmlns:a16="http://schemas.microsoft.com/office/drawing/2014/main" id="{C0094852-F7F6-449E-B0F8-0C5D4B31CC9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512E947-6296-4867-8832-5FEB43542C3F}"/>
              </a:ext>
            </a:extLst>
          </p:cNvPr>
          <p:cNvSpPr>
            <a:spLocks noGrp="1"/>
          </p:cNvSpPr>
          <p:nvPr>
            <p:ph type="sldNum" sz="quarter" idx="12"/>
          </p:nvPr>
        </p:nvSpPr>
        <p:spPr/>
        <p:txBody>
          <a:bodyPr/>
          <a:lstStyle>
            <a:lvl1pPr>
              <a:defRPr/>
            </a:lvl1pPr>
          </a:lstStyle>
          <a:p>
            <a:fld id="{0AC136B5-27DB-422F-836D-5E6376FB104A}" type="slidenum">
              <a:rPr lang="en-US" altLang="en-US"/>
              <a:pPr/>
              <a:t>‹#›</a:t>
            </a:fld>
            <a:endParaRPr lang="en-US" altLang="en-US"/>
          </a:p>
        </p:txBody>
      </p:sp>
    </p:spTree>
    <p:extLst>
      <p:ext uri="{BB962C8B-B14F-4D97-AF65-F5344CB8AC3E}">
        <p14:creationId xmlns:p14="http://schemas.microsoft.com/office/powerpoint/2010/main" val="196858385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64C1F52-ACC5-4AF6-AF5C-14F353197F58}"/>
              </a:ext>
            </a:extLst>
          </p:cNvPr>
          <p:cNvSpPr>
            <a:spLocks noGrp="1" noChangeArrowheads="1"/>
          </p:cNvSpPr>
          <p:nvPr>
            <p:ph type="title"/>
          </p:nvPr>
        </p:nvSpPr>
        <p:spPr bwMode="auto">
          <a:xfrm>
            <a:off x="685800" y="533400"/>
            <a:ext cx="7772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EF86872-129D-43CF-A44B-0FD2A833FF18}"/>
              </a:ext>
            </a:extLst>
          </p:cNvPr>
          <p:cNvSpPr>
            <a:spLocks noGrp="1" noChangeArrowheads="1"/>
          </p:cNvSpPr>
          <p:nvPr>
            <p:ph type="body" idx="1"/>
          </p:nvPr>
        </p:nvSpPr>
        <p:spPr bwMode="auto">
          <a:xfrm>
            <a:off x="685800" y="2514600"/>
            <a:ext cx="7772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0AC26A9-2E48-49AB-B3CA-2A02837E6274}"/>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solidFill>
                  <a:srgbClr val="E9C794"/>
                </a:solidFill>
              </a:defRPr>
            </a:lvl1pPr>
          </a:lstStyle>
          <a:p>
            <a:fld id="{FA303F61-7A66-465A-B7FD-3ADBF290A376}" type="datetime1">
              <a:rPr lang="en-US" altLang="en-US"/>
              <a:pPr/>
              <a:t>5/9/2019</a:t>
            </a:fld>
            <a:endParaRPr lang="en-US" altLang="en-US"/>
          </a:p>
        </p:txBody>
      </p:sp>
      <p:sp>
        <p:nvSpPr>
          <p:cNvPr id="1029" name="Rectangle 5">
            <a:extLst>
              <a:ext uri="{FF2B5EF4-FFF2-40B4-BE49-F238E27FC236}">
                <a16:creationId xmlns:a16="http://schemas.microsoft.com/office/drawing/2014/main" id="{A631B7EB-B989-4C5B-85B1-732E087BCF0B}"/>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solidFill>
                  <a:srgbClr val="E9C794"/>
                </a:solidFill>
              </a:defRPr>
            </a:lvl1pPr>
          </a:lstStyle>
          <a:p>
            <a:endParaRPr lang="en-US" altLang="en-US"/>
          </a:p>
        </p:txBody>
      </p:sp>
      <p:sp>
        <p:nvSpPr>
          <p:cNvPr id="1030" name="Rectangle 6">
            <a:extLst>
              <a:ext uri="{FF2B5EF4-FFF2-40B4-BE49-F238E27FC236}">
                <a16:creationId xmlns:a16="http://schemas.microsoft.com/office/drawing/2014/main" id="{37044227-DD87-4673-9C00-86BF32177737}"/>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solidFill>
                  <a:srgbClr val="E9C794"/>
                </a:solidFill>
              </a:defRPr>
            </a:lvl1pPr>
          </a:lstStyle>
          <a:p>
            <a:fld id="{5220EDC2-7626-4F68-AF7D-5E7DBD2E20B8}" type="slidenum">
              <a:rPr lang="en-US" altLang="en-US"/>
              <a:pPr/>
              <a:t>‹#›</a:t>
            </a:fld>
            <a:endParaRPr lang="en-US" altLang="en-US"/>
          </a:p>
        </p:txBody>
      </p:sp>
      <p:sp>
        <p:nvSpPr>
          <p:cNvPr id="1044" name="FormatShape" descr="SKIING" hidden="1">
            <a:extLst>
              <a:ext uri="{FF2B5EF4-FFF2-40B4-BE49-F238E27FC236}">
                <a16:creationId xmlns:a16="http://schemas.microsoft.com/office/drawing/2014/main" id="{1D43292B-1533-40B3-B8B0-A5D68FCE2DA3}"/>
              </a:ext>
            </a:extLst>
          </p:cNvPr>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ffectLst/>
          <a:extLst>
            <a:ext uri="{909E8E84-426E-40DD-AFC4-6F175D3DCCD1}">
              <a14:hiddenFill xmlns:a14="http://schemas.microsoft.com/office/drawing/2010/main">
                <a:blipFill dpi="0" rotWithShape="0">
                  <a:blip r:embed="rId14"/>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E9C794"/>
              </a:solidFill>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rtl="0" fontAlgn="base">
        <a:spcBef>
          <a:spcPct val="0"/>
        </a:spcBef>
        <a:spcAft>
          <a:spcPct val="0"/>
        </a:spcAft>
        <a:defRPr sz="4400" kern="1200">
          <a:solidFill>
            <a:srgbClr val="E9C794"/>
          </a:solidFill>
          <a:latin typeface="+mj-lt"/>
          <a:ea typeface="+mj-ea"/>
          <a:cs typeface="+mj-cs"/>
        </a:defRPr>
      </a:lvl1pPr>
      <a:lvl2pPr algn="ctr" rtl="0" fontAlgn="base">
        <a:spcBef>
          <a:spcPct val="0"/>
        </a:spcBef>
        <a:spcAft>
          <a:spcPct val="0"/>
        </a:spcAft>
        <a:defRPr sz="4400">
          <a:solidFill>
            <a:srgbClr val="E9C794"/>
          </a:solidFill>
          <a:latin typeface="Arial" panose="020B0604020202020204" pitchFamily="34" charset="0"/>
        </a:defRPr>
      </a:lvl2pPr>
      <a:lvl3pPr algn="ctr" rtl="0" fontAlgn="base">
        <a:spcBef>
          <a:spcPct val="0"/>
        </a:spcBef>
        <a:spcAft>
          <a:spcPct val="0"/>
        </a:spcAft>
        <a:defRPr sz="4400">
          <a:solidFill>
            <a:srgbClr val="E9C794"/>
          </a:solidFill>
          <a:latin typeface="Arial" panose="020B0604020202020204" pitchFamily="34" charset="0"/>
        </a:defRPr>
      </a:lvl3pPr>
      <a:lvl4pPr algn="ctr" rtl="0" fontAlgn="base">
        <a:spcBef>
          <a:spcPct val="0"/>
        </a:spcBef>
        <a:spcAft>
          <a:spcPct val="0"/>
        </a:spcAft>
        <a:defRPr sz="4400">
          <a:solidFill>
            <a:srgbClr val="E9C794"/>
          </a:solidFill>
          <a:latin typeface="Arial" panose="020B0604020202020204" pitchFamily="34" charset="0"/>
        </a:defRPr>
      </a:lvl4pPr>
      <a:lvl5pPr algn="ctr" rtl="0" fontAlgn="base">
        <a:spcBef>
          <a:spcPct val="0"/>
        </a:spcBef>
        <a:spcAft>
          <a:spcPct val="0"/>
        </a:spcAft>
        <a:defRPr sz="4400">
          <a:solidFill>
            <a:srgbClr val="E9C794"/>
          </a:solidFill>
          <a:latin typeface="Arial" panose="020B0604020202020204" pitchFamily="34" charset="0"/>
        </a:defRPr>
      </a:lvl5pPr>
      <a:lvl6pPr marL="457200" algn="ctr" rtl="0" fontAlgn="base">
        <a:spcBef>
          <a:spcPct val="0"/>
        </a:spcBef>
        <a:spcAft>
          <a:spcPct val="0"/>
        </a:spcAft>
        <a:defRPr sz="4400">
          <a:solidFill>
            <a:srgbClr val="E9C794"/>
          </a:solidFill>
          <a:latin typeface="Arial" panose="020B0604020202020204" pitchFamily="34" charset="0"/>
        </a:defRPr>
      </a:lvl6pPr>
      <a:lvl7pPr marL="914400" algn="ctr" rtl="0" fontAlgn="base">
        <a:spcBef>
          <a:spcPct val="0"/>
        </a:spcBef>
        <a:spcAft>
          <a:spcPct val="0"/>
        </a:spcAft>
        <a:defRPr sz="4400">
          <a:solidFill>
            <a:srgbClr val="E9C794"/>
          </a:solidFill>
          <a:latin typeface="Arial" panose="020B0604020202020204" pitchFamily="34" charset="0"/>
        </a:defRPr>
      </a:lvl7pPr>
      <a:lvl8pPr marL="1371600" algn="ctr" rtl="0" fontAlgn="base">
        <a:spcBef>
          <a:spcPct val="0"/>
        </a:spcBef>
        <a:spcAft>
          <a:spcPct val="0"/>
        </a:spcAft>
        <a:defRPr sz="4400">
          <a:solidFill>
            <a:srgbClr val="E9C794"/>
          </a:solidFill>
          <a:latin typeface="Arial" panose="020B0604020202020204" pitchFamily="34" charset="0"/>
        </a:defRPr>
      </a:lvl8pPr>
      <a:lvl9pPr marL="1828800" algn="ctr" rtl="0" fontAlgn="base">
        <a:spcBef>
          <a:spcPct val="0"/>
        </a:spcBef>
        <a:spcAft>
          <a:spcPct val="0"/>
        </a:spcAft>
        <a:defRPr sz="4400">
          <a:solidFill>
            <a:srgbClr val="E9C794"/>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rgbClr val="E9C794"/>
          </a:solidFill>
          <a:latin typeface="+mn-lt"/>
          <a:ea typeface="+mn-ea"/>
          <a:cs typeface="+mn-cs"/>
        </a:defRPr>
      </a:lvl1pPr>
      <a:lvl2pPr marL="742950" indent="-285750" algn="l" rtl="0" fontAlgn="base">
        <a:spcBef>
          <a:spcPct val="20000"/>
        </a:spcBef>
        <a:spcAft>
          <a:spcPct val="0"/>
        </a:spcAft>
        <a:buChar char="–"/>
        <a:defRPr sz="2800" kern="1200">
          <a:solidFill>
            <a:srgbClr val="E9C794"/>
          </a:solidFill>
          <a:latin typeface="+mn-lt"/>
          <a:ea typeface="+mn-ea"/>
          <a:cs typeface="+mn-cs"/>
        </a:defRPr>
      </a:lvl2pPr>
      <a:lvl3pPr marL="1143000" indent="-228600" algn="l" rtl="0" fontAlgn="base">
        <a:spcBef>
          <a:spcPct val="20000"/>
        </a:spcBef>
        <a:spcAft>
          <a:spcPct val="0"/>
        </a:spcAft>
        <a:buChar char="•"/>
        <a:defRPr sz="2400" kern="1200">
          <a:solidFill>
            <a:srgbClr val="E9C794"/>
          </a:solidFill>
          <a:latin typeface="+mn-lt"/>
          <a:ea typeface="+mn-ea"/>
          <a:cs typeface="+mn-cs"/>
        </a:defRPr>
      </a:lvl3pPr>
      <a:lvl4pPr marL="1600200" indent="-228600" algn="l" rtl="0" fontAlgn="base">
        <a:spcBef>
          <a:spcPct val="20000"/>
        </a:spcBef>
        <a:spcAft>
          <a:spcPct val="0"/>
        </a:spcAft>
        <a:buChar char="–"/>
        <a:defRPr sz="2000" kern="1200">
          <a:solidFill>
            <a:srgbClr val="E9C794"/>
          </a:solidFill>
          <a:latin typeface="+mn-lt"/>
          <a:ea typeface="+mn-ea"/>
          <a:cs typeface="+mn-cs"/>
        </a:defRPr>
      </a:lvl4pPr>
      <a:lvl5pPr marL="2057400" indent="-228600" algn="l" rtl="0" fontAlgn="base">
        <a:spcBef>
          <a:spcPct val="20000"/>
        </a:spcBef>
        <a:spcAft>
          <a:spcPct val="0"/>
        </a:spcAft>
        <a:buChar char="»"/>
        <a:defRPr sz="2000" kern="1200">
          <a:solidFill>
            <a:srgbClr val="E9C79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Text Box 6">
            <a:extLst>
              <a:ext uri="{FF2B5EF4-FFF2-40B4-BE49-F238E27FC236}">
                <a16:creationId xmlns:a16="http://schemas.microsoft.com/office/drawing/2014/main" id="{44496D3D-F7E0-4773-B6AE-6C6D42E03A30}"/>
              </a:ext>
            </a:extLst>
          </p:cNvPr>
          <p:cNvSpPr txBox="1">
            <a:spLocks noChangeArrowheads="1"/>
          </p:cNvSpPr>
          <p:nvPr/>
        </p:nvSpPr>
        <p:spPr bwMode="auto">
          <a:xfrm>
            <a:off x="304800" y="533400"/>
            <a:ext cx="8610600" cy="560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Char char="§"/>
            </a:pPr>
            <a:r>
              <a:rPr lang="en-US" altLang="en-US" sz="2800" b="1" dirty="0"/>
              <a:t> No Christian is without relationships to others</a:t>
            </a:r>
          </a:p>
          <a:p>
            <a:pPr>
              <a:spcBef>
                <a:spcPct val="50000"/>
              </a:spcBef>
              <a:buFont typeface="Wingdings" panose="05000000000000000000" pitchFamily="2" charset="2"/>
              <a:buNone/>
            </a:pPr>
            <a:endParaRPr lang="en-US" altLang="en-US" sz="1200" b="1" dirty="0"/>
          </a:p>
          <a:p>
            <a:pPr>
              <a:spcBef>
                <a:spcPct val="50000"/>
              </a:spcBef>
              <a:buFont typeface="Wingdings" panose="05000000000000000000" pitchFamily="2" charset="2"/>
              <a:buChar char="§"/>
            </a:pPr>
            <a:r>
              <a:rPr lang="en-US" altLang="en-US" sz="2800" b="1" dirty="0"/>
              <a:t> Every Christian has an “attitude” toward others</a:t>
            </a:r>
            <a:endParaRPr lang="en-US" altLang="en-US" sz="2800" b="1" dirty="0">
              <a:solidFill>
                <a:srgbClr val="F8F8F8"/>
              </a:solidFill>
            </a:endParaRPr>
          </a:p>
          <a:p>
            <a:pPr lvl="1">
              <a:spcBef>
                <a:spcPct val="50000"/>
              </a:spcBef>
              <a:buFont typeface="Wingdings" panose="05000000000000000000" pitchFamily="2" charset="2"/>
              <a:buChar char="ü"/>
            </a:pPr>
            <a:r>
              <a:rPr lang="en-US" altLang="en-US" sz="2800" b="1" dirty="0">
                <a:solidFill>
                  <a:srgbClr val="F8F8F8"/>
                </a:solidFill>
              </a:rPr>
              <a:t> </a:t>
            </a:r>
            <a:r>
              <a:rPr lang="en-US" altLang="en-US" b="1" i="1" dirty="0">
                <a:solidFill>
                  <a:srgbClr val="F8F8F8"/>
                </a:solidFill>
              </a:rPr>
              <a:t>May be good &amp; right</a:t>
            </a:r>
          </a:p>
          <a:p>
            <a:pPr lvl="1">
              <a:spcBef>
                <a:spcPct val="50000"/>
              </a:spcBef>
              <a:buFont typeface="Wingdings" panose="05000000000000000000" pitchFamily="2" charset="2"/>
              <a:buChar char="ü"/>
            </a:pPr>
            <a:r>
              <a:rPr lang="en-US" altLang="en-US" b="1" i="1" dirty="0">
                <a:solidFill>
                  <a:srgbClr val="F8F8F8"/>
                </a:solidFill>
              </a:rPr>
              <a:t> May be bad &amp; wrong</a:t>
            </a:r>
          </a:p>
          <a:p>
            <a:pPr lvl="1">
              <a:spcBef>
                <a:spcPct val="50000"/>
              </a:spcBef>
              <a:buFont typeface="Wingdings" panose="05000000000000000000" pitchFamily="2" charset="2"/>
              <a:buNone/>
            </a:pPr>
            <a:endParaRPr lang="en-US" altLang="en-US" sz="1200" b="1" i="1" dirty="0">
              <a:solidFill>
                <a:srgbClr val="F8F8F8"/>
              </a:solidFill>
            </a:endParaRPr>
          </a:p>
          <a:p>
            <a:pPr>
              <a:spcBef>
                <a:spcPct val="50000"/>
              </a:spcBef>
              <a:buFont typeface="Wingdings" panose="05000000000000000000" pitchFamily="2" charset="2"/>
              <a:buChar char="§"/>
            </a:pPr>
            <a:r>
              <a:rPr lang="en-US" altLang="en-US" sz="2800" b="1" dirty="0"/>
              <a:t> “Others” = Brethren, neighbors, or peers</a:t>
            </a:r>
          </a:p>
          <a:p>
            <a:pPr>
              <a:spcBef>
                <a:spcPct val="50000"/>
              </a:spcBef>
              <a:buFont typeface="Wingdings" panose="05000000000000000000" pitchFamily="2" charset="2"/>
              <a:buChar char="§"/>
            </a:pPr>
            <a:endParaRPr lang="en-US" altLang="en-US" sz="1200" b="1" dirty="0"/>
          </a:p>
          <a:p>
            <a:pPr marL="457200" indent="-457200">
              <a:spcBef>
                <a:spcPct val="50000"/>
              </a:spcBef>
              <a:buFont typeface="Wingdings" panose="05000000000000000000" pitchFamily="2" charset="2"/>
              <a:buChar char="§"/>
            </a:pPr>
            <a:r>
              <a:rPr lang="en-US" altLang="en-US" sz="2800" b="1" dirty="0"/>
              <a:t> Attitudes form the basis on how we treat them</a:t>
            </a:r>
            <a:endParaRPr lang="en-US" altLang="en-US" b="1" i="1" dirty="0">
              <a:solidFill>
                <a:srgbClr val="F8F8F8"/>
              </a:solidFill>
            </a:endParaRPr>
          </a:p>
          <a:p>
            <a:pPr lvl="1">
              <a:spcBef>
                <a:spcPct val="50000"/>
              </a:spcBef>
              <a:buFont typeface="Wingdings" panose="05000000000000000000" pitchFamily="2" charset="2"/>
              <a:buChar char="ü"/>
            </a:pPr>
            <a:r>
              <a:rPr lang="en-US" altLang="en-US" b="1" i="1" dirty="0">
                <a:solidFill>
                  <a:srgbClr val="F8F8F8"/>
                </a:solidFill>
              </a:rPr>
              <a:t> Matt. 15:19 – actions come from the heart</a:t>
            </a:r>
          </a:p>
          <a:p>
            <a:pPr lvl="1">
              <a:spcBef>
                <a:spcPct val="50000"/>
              </a:spcBef>
              <a:buFont typeface="Wingdings" panose="05000000000000000000" pitchFamily="2" charset="2"/>
              <a:buChar char="ü"/>
            </a:pPr>
            <a:r>
              <a:rPr lang="en-US" altLang="en-US" b="1" i="1" dirty="0">
                <a:solidFill>
                  <a:srgbClr val="F8F8F8"/>
                </a:solidFill>
              </a:rPr>
              <a:t> Talk about, slander, avoid, ostracize, etc.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1750">
                                            <p:txEl>
                                              <p:pRg st="2" end="2"/>
                                            </p:txEl>
                                          </p:spTgt>
                                        </p:tgtEl>
                                        <p:attrNameLst>
                                          <p:attrName>style.visibility</p:attrName>
                                        </p:attrNameLst>
                                      </p:cBhvr>
                                      <p:to>
                                        <p:strVal val="visible"/>
                                      </p:to>
                                    </p:set>
                                    <p:animEffect transition="in" filter="fade">
                                      <p:cBhvr>
                                        <p:cTn id="7" dur="500"/>
                                        <p:tgtEl>
                                          <p:spTgt spid="31750">
                                            <p:txEl>
                                              <p:pRg st="2" end="2"/>
                                            </p:txEl>
                                          </p:spTgt>
                                        </p:tgtEl>
                                      </p:cBhvr>
                                    </p:animEffect>
                                    <p:anim calcmode="lin" valueType="num">
                                      <p:cBhvr>
                                        <p:cTn id="8" dur="500" fill="hold"/>
                                        <p:tgtEl>
                                          <p:spTgt spid="31750">
                                            <p:txEl>
                                              <p:pRg st="2" end="2"/>
                                            </p:txEl>
                                          </p:spTgt>
                                        </p:tgtEl>
                                        <p:attrNameLst>
                                          <p:attrName>ppt_x</p:attrName>
                                        </p:attrNameLst>
                                      </p:cBhvr>
                                      <p:tavLst>
                                        <p:tav tm="0">
                                          <p:val>
                                            <p:strVal val="#ppt_x-.1"/>
                                          </p:val>
                                        </p:tav>
                                        <p:tav tm="100000">
                                          <p:val>
                                            <p:strVal val="#ppt_x"/>
                                          </p:val>
                                        </p:tav>
                                      </p:tavLst>
                                    </p:anim>
                                    <p:anim calcmode="lin" valueType="num">
                                      <p:cBhvr>
                                        <p:cTn id="9" dur="500" fill="hold"/>
                                        <p:tgtEl>
                                          <p:spTgt spid="31750">
                                            <p:txEl>
                                              <p:pRg st="2" end="2"/>
                                            </p:txEl>
                                          </p:spTgt>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31750">
                                            <p:txEl>
                                              <p:pRg st="3" end="3"/>
                                            </p:txEl>
                                          </p:spTgt>
                                        </p:tgtEl>
                                        <p:attrNameLst>
                                          <p:attrName>style.visibility</p:attrName>
                                        </p:attrNameLst>
                                      </p:cBhvr>
                                      <p:to>
                                        <p:strVal val="visible"/>
                                      </p:to>
                                    </p:set>
                                    <p:animEffect transition="in" filter="fade">
                                      <p:cBhvr>
                                        <p:cTn id="12" dur="500"/>
                                        <p:tgtEl>
                                          <p:spTgt spid="31750">
                                            <p:txEl>
                                              <p:pRg st="3" end="3"/>
                                            </p:txEl>
                                          </p:spTgt>
                                        </p:tgtEl>
                                      </p:cBhvr>
                                    </p:animEffect>
                                    <p:anim calcmode="lin" valueType="num">
                                      <p:cBhvr>
                                        <p:cTn id="13" dur="500" fill="hold"/>
                                        <p:tgtEl>
                                          <p:spTgt spid="31750">
                                            <p:txEl>
                                              <p:pRg st="3" end="3"/>
                                            </p:txEl>
                                          </p:spTgt>
                                        </p:tgtEl>
                                        <p:attrNameLst>
                                          <p:attrName>ppt_x</p:attrName>
                                        </p:attrNameLst>
                                      </p:cBhvr>
                                      <p:tavLst>
                                        <p:tav tm="0">
                                          <p:val>
                                            <p:strVal val="#ppt_x-.1"/>
                                          </p:val>
                                        </p:tav>
                                        <p:tav tm="100000">
                                          <p:val>
                                            <p:strVal val="#ppt_x"/>
                                          </p:val>
                                        </p:tav>
                                      </p:tavLst>
                                    </p:anim>
                                    <p:anim calcmode="lin" valueType="num">
                                      <p:cBhvr>
                                        <p:cTn id="14" dur="500" fill="hold"/>
                                        <p:tgtEl>
                                          <p:spTgt spid="31750">
                                            <p:txEl>
                                              <p:pRg st="3" end="3"/>
                                            </p:txEl>
                                          </p:spTgt>
                                        </p:tgtEl>
                                        <p:attrNameLst>
                                          <p:attrName>ppt_y</p:attrName>
                                        </p:attrNameLst>
                                      </p:cBhvr>
                                      <p:tavLst>
                                        <p:tav tm="0">
                                          <p:val>
                                            <p:strVal val="#ppt_y"/>
                                          </p:val>
                                        </p:tav>
                                        <p:tav tm="100000">
                                          <p:val>
                                            <p:strVal val="#ppt_y"/>
                                          </p:val>
                                        </p:tav>
                                      </p:tavLst>
                                    </p:anim>
                                  </p:childTnLst>
                                </p:cTn>
                              </p:par>
                              <p:par>
                                <p:cTn id="15" presetID="40" presetClass="entr" presetSubtype="0" fill="hold" grpId="0" nodeType="withEffect">
                                  <p:stCondLst>
                                    <p:cond delay="0"/>
                                  </p:stCondLst>
                                  <p:iterate type="lt">
                                    <p:tmPct val="10000"/>
                                  </p:iterate>
                                  <p:childTnLst>
                                    <p:set>
                                      <p:cBhvr>
                                        <p:cTn id="16" dur="1" fill="hold">
                                          <p:stCondLst>
                                            <p:cond delay="0"/>
                                          </p:stCondLst>
                                        </p:cTn>
                                        <p:tgtEl>
                                          <p:spTgt spid="31750">
                                            <p:txEl>
                                              <p:pRg st="4" end="4"/>
                                            </p:txEl>
                                          </p:spTgt>
                                        </p:tgtEl>
                                        <p:attrNameLst>
                                          <p:attrName>style.visibility</p:attrName>
                                        </p:attrNameLst>
                                      </p:cBhvr>
                                      <p:to>
                                        <p:strVal val="visible"/>
                                      </p:to>
                                    </p:set>
                                    <p:animEffect transition="in" filter="fade">
                                      <p:cBhvr>
                                        <p:cTn id="17" dur="500"/>
                                        <p:tgtEl>
                                          <p:spTgt spid="31750">
                                            <p:txEl>
                                              <p:pRg st="4" end="4"/>
                                            </p:txEl>
                                          </p:spTgt>
                                        </p:tgtEl>
                                      </p:cBhvr>
                                    </p:animEffect>
                                    <p:anim calcmode="lin" valueType="num">
                                      <p:cBhvr>
                                        <p:cTn id="18" dur="500" fill="hold"/>
                                        <p:tgtEl>
                                          <p:spTgt spid="31750">
                                            <p:txEl>
                                              <p:pRg st="4" end="4"/>
                                            </p:txEl>
                                          </p:spTgt>
                                        </p:tgtEl>
                                        <p:attrNameLst>
                                          <p:attrName>ppt_x</p:attrName>
                                        </p:attrNameLst>
                                      </p:cBhvr>
                                      <p:tavLst>
                                        <p:tav tm="0">
                                          <p:val>
                                            <p:strVal val="#ppt_x-.1"/>
                                          </p:val>
                                        </p:tav>
                                        <p:tav tm="100000">
                                          <p:val>
                                            <p:strVal val="#ppt_x"/>
                                          </p:val>
                                        </p:tav>
                                      </p:tavLst>
                                    </p:anim>
                                    <p:anim calcmode="lin" valueType="num">
                                      <p:cBhvr>
                                        <p:cTn id="19" dur="500" fill="hold"/>
                                        <p:tgtEl>
                                          <p:spTgt spid="3175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0" presetClass="entr" presetSubtype="0" fill="hold" grpId="0" nodeType="clickEffect">
                                  <p:stCondLst>
                                    <p:cond delay="0"/>
                                  </p:stCondLst>
                                  <p:iterate type="lt">
                                    <p:tmPct val="10000"/>
                                  </p:iterate>
                                  <p:childTnLst>
                                    <p:set>
                                      <p:cBhvr>
                                        <p:cTn id="23" dur="1" fill="hold">
                                          <p:stCondLst>
                                            <p:cond delay="0"/>
                                          </p:stCondLst>
                                        </p:cTn>
                                        <p:tgtEl>
                                          <p:spTgt spid="31750">
                                            <p:txEl>
                                              <p:pRg st="6" end="6"/>
                                            </p:txEl>
                                          </p:spTgt>
                                        </p:tgtEl>
                                        <p:attrNameLst>
                                          <p:attrName>style.visibility</p:attrName>
                                        </p:attrNameLst>
                                      </p:cBhvr>
                                      <p:to>
                                        <p:strVal val="visible"/>
                                      </p:to>
                                    </p:set>
                                    <p:animEffect transition="in" filter="fade">
                                      <p:cBhvr>
                                        <p:cTn id="24" dur="500"/>
                                        <p:tgtEl>
                                          <p:spTgt spid="31750">
                                            <p:txEl>
                                              <p:pRg st="6" end="6"/>
                                            </p:txEl>
                                          </p:spTgt>
                                        </p:tgtEl>
                                      </p:cBhvr>
                                    </p:animEffect>
                                    <p:anim calcmode="lin" valueType="num">
                                      <p:cBhvr>
                                        <p:cTn id="25" dur="500" fill="hold"/>
                                        <p:tgtEl>
                                          <p:spTgt spid="31750">
                                            <p:txEl>
                                              <p:pRg st="6" end="6"/>
                                            </p:txEl>
                                          </p:spTgt>
                                        </p:tgtEl>
                                        <p:attrNameLst>
                                          <p:attrName>ppt_x</p:attrName>
                                        </p:attrNameLst>
                                      </p:cBhvr>
                                      <p:tavLst>
                                        <p:tav tm="0">
                                          <p:val>
                                            <p:strVal val="#ppt_x-.1"/>
                                          </p:val>
                                        </p:tav>
                                        <p:tav tm="100000">
                                          <p:val>
                                            <p:strVal val="#ppt_x"/>
                                          </p:val>
                                        </p:tav>
                                      </p:tavLst>
                                    </p:anim>
                                    <p:anim calcmode="lin" valueType="num">
                                      <p:cBhvr>
                                        <p:cTn id="26" dur="500" fill="hold"/>
                                        <p:tgtEl>
                                          <p:spTgt spid="3175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0" presetClass="entr" presetSubtype="0" fill="hold" grpId="0" nodeType="clickEffect">
                                  <p:stCondLst>
                                    <p:cond delay="0"/>
                                  </p:stCondLst>
                                  <p:iterate type="lt">
                                    <p:tmPct val="10000"/>
                                  </p:iterate>
                                  <p:childTnLst>
                                    <p:set>
                                      <p:cBhvr>
                                        <p:cTn id="30" dur="1" fill="hold">
                                          <p:stCondLst>
                                            <p:cond delay="0"/>
                                          </p:stCondLst>
                                        </p:cTn>
                                        <p:tgtEl>
                                          <p:spTgt spid="31750">
                                            <p:txEl>
                                              <p:pRg st="8" end="8"/>
                                            </p:txEl>
                                          </p:spTgt>
                                        </p:tgtEl>
                                        <p:attrNameLst>
                                          <p:attrName>style.visibility</p:attrName>
                                        </p:attrNameLst>
                                      </p:cBhvr>
                                      <p:to>
                                        <p:strVal val="visible"/>
                                      </p:to>
                                    </p:set>
                                    <p:animEffect transition="in" filter="fade">
                                      <p:cBhvr>
                                        <p:cTn id="31" dur="500"/>
                                        <p:tgtEl>
                                          <p:spTgt spid="31750">
                                            <p:txEl>
                                              <p:pRg st="8" end="8"/>
                                            </p:txEl>
                                          </p:spTgt>
                                        </p:tgtEl>
                                      </p:cBhvr>
                                    </p:animEffect>
                                    <p:anim calcmode="lin" valueType="num">
                                      <p:cBhvr>
                                        <p:cTn id="32" dur="500" fill="hold"/>
                                        <p:tgtEl>
                                          <p:spTgt spid="31750">
                                            <p:txEl>
                                              <p:pRg st="8" end="8"/>
                                            </p:txEl>
                                          </p:spTgt>
                                        </p:tgtEl>
                                        <p:attrNameLst>
                                          <p:attrName>ppt_x</p:attrName>
                                        </p:attrNameLst>
                                      </p:cBhvr>
                                      <p:tavLst>
                                        <p:tav tm="0">
                                          <p:val>
                                            <p:strVal val="#ppt_x-.1"/>
                                          </p:val>
                                        </p:tav>
                                        <p:tav tm="100000">
                                          <p:val>
                                            <p:strVal val="#ppt_x"/>
                                          </p:val>
                                        </p:tav>
                                      </p:tavLst>
                                    </p:anim>
                                    <p:anim calcmode="lin" valueType="num">
                                      <p:cBhvr>
                                        <p:cTn id="33" dur="500" fill="hold"/>
                                        <p:tgtEl>
                                          <p:spTgt spid="31750">
                                            <p:txEl>
                                              <p:pRg st="8" end="8"/>
                                            </p:txEl>
                                          </p:spTgt>
                                        </p:tgtEl>
                                        <p:attrNameLst>
                                          <p:attrName>ppt_y</p:attrName>
                                        </p:attrNameLst>
                                      </p:cBhvr>
                                      <p:tavLst>
                                        <p:tav tm="0">
                                          <p:val>
                                            <p:strVal val="#ppt_y"/>
                                          </p:val>
                                        </p:tav>
                                        <p:tav tm="100000">
                                          <p:val>
                                            <p:strVal val="#ppt_y"/>
                                          </p:val>
                                        </p:tav>
                                      </p:tavLst>
                                    </p:anim>
                                  </p:childTnLst>
                                </p:cTn>
                              </p:par>
                              <p:par>
                                <p:cTn id="34" presetID="40" presetClass="entr" presetSubtype="0" fill="hold" grpId="0" nodeType="withEffect">
                                  <p:stCondLst>
                                    <p:cond delay="0"/>
                                  </p:stCondLst>
                                  <p:iterate type="lt">
                                    <p:tmPct val="10000"/>
                                  </p:iterate>
                                  <p:childTnLst>
                                    <p:set>
                                      <p:cBhvr>
                                        <p:cTn id="35" dur="1" fill="hold">
                                          <p:stCondLst>
                                            <p:cond delay="0"/>
                                          </p:stCondLst>
                                        </p:cTn>
                                        <p:tgtEl>
                                          <p:spTgt spid="31750">
                                            <p:txEl>
                                              <p:pRg st="9" end="9"/>
                                            </p:txEl>
                                          </p:spTgt>
                                        </p:tgtEl>
                                        <p:attrNameLst>
                                          <p:attrName>style.visibility</p:attrName>
                                        </p:attrNameLst>
                                      </p:cBhvr>
                                      <p:to>
                                        <p:strVal val="visible"/>
                                      </p:to>
                                    </p:set>
                                    <p:animEffect transition="in" filter="fade">
                                      <p:cBhvr>
                                        <p:cTn id="36" dur="500"/>
                                        <p:tgtEl>
                                          <p:spTgt spid="31750">
                                            <p:txEl>
                                              <p:pRg st="9" end="9"/>
                                            </p:txEl>
                                          </p:spTgt>
                                        </p:tgtEl>
                                      </p:cBhvr>
                                    </p:animEffect>
                                    <p:anim calcmode="lin" valueType="num">
                                      <p:cBhvr>
                                        <p:cTn id="37" dur="500" fill="hold"/>
                                        <p:tgtEl>
                                          <p:spTgt spid="31750">
                                            <p:txEl>
                                              <p:pRg st="9" end="9"/>
                                            </p:txEl>
                                          </p:spTgt>
                                        </p:tgtEl>
                                        <p:attrNameLst>
                                          <p:attrName>ppt_x</p:attrName>
                                        </p:attrNameLst>
                                      </p:cBhvr>
                                      <p:tavLst>
                                        <p:tav tm="0">
                                          <p:val>
                                            <p:strVal val="#ppt_x-.1"/>
                                          </p:val>
                                        </p:tav>
                                        <p:tav tm="100000">
                                          <p:val>
                                            <p:strVal val="#ppt_x"/>
                                          </p:val>
                                        </p:tav>
                                      </p:tavLst>
                                    </p:anim>
                                    <p:anim calcmode="lin" valueType="num">
                                      <p:cBhvr>
                                        <p:cTn id="38" dur="500" fill="hold"/>
                                        <p:tgtEl>
                                          <p:spTgt spid="31750">
                                            <p:txEl>
                                              <p:pRg st="9" end="9"/>
                                            </p:txEl>
                                          </p:spTgt>
                                        </p:tgtEl>
                                        <p:attrNameLst>
                                          <p:attrName>ppt_y</p:attrName>
                                        </p:attrNameLst>
                                      </p:cBhvr>
                                      <p:tavLst>
                                        <p:tav tm="0">
                                          <p:val>
                                            <p:strVal val="#ppt_y"/>
                                          </p:val>
                                        </p:tav>
                                        <p:tav tm="100000">
                                          <p:val>
                                            <p:strVal val="#ppt_y"/>
                                          </p:val>
                                        </p:tav>
                                      </p:tavLst>
                                    </p:anim>
                                  </p:childTnLst>
                                </p:cTn>
                              </p:par>
                              <p:par>
                                <p:cTn id="39" presetID="40" presetClass="entr" presetSubtype="0" fill="hold" grpId="0" nodeType="withEffect">
                                  <p:stCondLst>
                                    <p:cond delay="0"/>
                                  </p:stCondLst>
                                  <p:iterate type="lt">
                                    <p:tmPct val="10000"/>
                                  </p:iterate>
                                  <p:childTnLst>
                                    <p:set>
                                      <p:cBhvr>
                                        <p:cTn id="40" dur="1" fill="hold">
                                          <p:stCondLst>
                                            <p:cond delay="0"/>
                                          </p:stCondLst>
                                        </p:cTn>
                                        <p:tgtEl>
                                          <p:spTgt spid="31750">
                                            <p:txEl>
                                              <p:pRg st="10" end="10"/>
                                            </p:txEl>
                                          </p:spTgt>
                                        </p:tgtEl>
                                        <p:attrNameLst>
                                          <p:attrName>style.visibility</p:attrName>
                                        </p:attrNameLst>
                                      </p:cBhvr>
                                      <p:to>
                                        <p:strVal val="visible"/>
                                      </p:to>
                                    </p:set>
                                    <p:animEffect transition="in" filter="fade">
                                      <p:cBhvr>
                                        <p:cTn id="41" dur="500"/>
                                        <p:tgtEl>
                                          <p:spTgt spid="31750">
                                            <p:txEl>
                                              <p:pRg st="10" end="10"/>
                                            </p:txEl>
                                          </p:spTgt>
                                        </p:tgtEl>
                                      </p:cBhvr>
                                    </p:animEffect>
                                    <p:anim calcmode="lin" valueType="num">
                                      <p:cBhvr>
                                        <p:cTn id="42" dur="500" fill="hold"/>
                                        <p:tgtEl>
                                          <p:spTgt spid="31750">
                                            <p:txEl>
                                              <p:pRg st="10" end="10"/>
                                            </p:txEl>
                                          </p:spTgt>
                                        </p:tgtEl>
                                        <p:attrNameLst>
                                          <p:attrName>ppt_x</p:attrName>
                                        </p:attrNameLst>
                                      </p:cBhvr>
                                      <p:tavLst>
                                        <p:tav tm="0">
                                          <p:val>
                                            <p:strVal val="#ppt_x-.1"/>
                                          </p:val>
                                        </p:tav>
                                        <p:tav tm="100000">
                                          <p:val>
                                            <p:strVal val="#ppt_x"/>
                                          </p:val>
                                        </p:tav>
                                      </p:tavLst>
                                    </p:anim>
                                    <p:anim calcmode="lin" valueType="num">
                                      <p:cBhvr>
                                        <p:cTn id="43" dur="500" fill="hold"/>
                                        <p:tgtEl>
                                          <p:spTgt spid="31750">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a:extLst>
              <a:ext uri="{FF2B5EF4-FFF2-40B4-BE49-F238E27FC236}">
                <a16:creationId xmlns:a16="http://schemas.microsoft.com/office/drawing/2014/main" id="{34ACEFC7-7CB7-4DC7-B32D-1E53B47F6003}"/>
              </a:ext>
            </a:extLst>
          </p:cNvPr>
          <p:cNvSpPr txBox="1">
            <a:spLocks noChangeArrowheads="1"/>
          </p:cNvSpPr>
          <p:nvPr/>
        </p:nvSpPr>
        <p:spPr bwMode="auto">
          <a:xfrm>
            <a:off x="2514600" y="1752600"/>
            <a:ext cx="4284663" cy="1431925"/>
          </a:xfrm>
          <a:prstGeom prst="rect">
            <a:avLst/>
          </a:prstGeom>
          <a:noFill/>
          <a:ln>
            <a:noFill/>
          </a:ln>
          <a:effectLst>
            <a:outerShdw dist="53882" dir="2700000" algn="ctr" rotWithShape="0">
              <a:srgbClr val="333333">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altLang="en-US" sz="4400" b="1">
                <a:latin typeface="Comic Sans MS" panose="030F0702030302020204" pitchFamily="66" charset="0"/>
              </a:rPr>
              <a:t>Our Attitude</a:t>
            </a:r>
          </a:p>
          <a:p>
            <a:pPr algn="ctr"/>
            <a:r>
              <a:rPr lang="en-US" altLang="en-US" sz="4400" b="1">
                <a:latin typeface="Comic Sans MS" panose="030F0702030302020204" pitchFamily="66" charset="0"/>
              </a:rPr>
              <a:t>Toward Others</a:t>
            </a:r>
          </a:p>
        </p:txBody>
      </p:sp>
      <p:sp>
        <p:nvSpPr>
          <p:cNvPr id="37891" name="Text Box 3">
            <a:extLst>
              <a:ext uri="{FF2B5EF4-FFF2-40B4-BE49-F238E27FC236}">
                <a16:creationId xmlns:a16="http://schemas.microsoft.com/office/drawing/2014/main" id="{74EADA1D-6CCB-43FB-A660-B9AD99CED3F4}"/>
              </a:ext>
            </a:extLst>
          </p:cNvPr>
          <p:cNvSpPr txBox="1">
            <a:spLocks noChangeArrowheads="1"/>
          </p:cNvSpPr>
          <p:nvPr/>
        </p:nvSpPr>
        <p:spPr bwMode="auto">
          <a:xfrm>
            <a:off x="457200" y="3886200"/>
            <a:ext cx="8162925" cy="175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30000"/>
              </a:lnSpc>
            </a:pPr>
            <a:r>
              <a:rPr lang="en-US" altLang="en-US" sz="2800" b="1">
                <a:latin typeface="Comic Sans MS" panose="030F0702030302020204" pitchFamily="66" charset="0"/>
              </a:rPr>
              <a:t>I. </a:t>
            </a:r>
            <a:r>
              <a:rPr lang="en-US" altLang="en-US" sz="2800" b="1" u="sng">
                <a:solidFill>
                  <a:srgbClr val="F8F8F8"/>
                </a:solidFill>
                <a:latin typeface="Comic Sans MS" panose="030F0702030302020204" pitchFamily="66" charset="0"/>
              </a:rPr>
              <a:t>Who</a:t>
            </a:r>
            <a:r>
              <a:rPr lang="en-US" altLang="en-US" sz="2800" b="1">
                <a:latin typeface="Comic Sans MS" panose="030F0702030302020204" pitchFamily="66" charset="0"/>
              </a:rPr>
              <a:t> – One Responsible for Right Attitude</a:t>
            </a:r>
          </a:p>
          <a:p>
            <a:pPr>
              <a:lnSpc>
                <a:spcPct val="130000"/>
              </a:lnSpc>
            </a:pPr>
            <a:r>
              <a:rPr lang="en-US" altLang="en-US" sz="2800" b="1">
                <a:latin typeface="Comic Sans MS" panose="030F0702030302020204" pitchFamily="66" charset="0"/>
              </a:rPr>
              <a:t>II. </a:t>
            </a:r>
            <a:r>
              <a:rPr lang="en-US" altLang="en-US" sz="2800" b="1" u="sng">
                <a:solidFill>
                  <a:srgbClr val="F8F8F8"/>
                </a:solidFill>
                <a:latin typeface="Comic Sans MS" panose="030F0702030302020204" pitchFamily="66" charset="0"/>
              </a:rPr>
              <a:t>What</a:t>
            </a:r>
            <a:r>
              <a:rPr lang="en-US" altLang="en-US" sz="2800" b="1">
                <a:latin typeface="Comic Sans MS" panose="030F0702030302020204" pitchFamily="66" charset="0"/>
              </a:rPr>
              <a:t> – Attitudes We Should Have</a:t>
            </a:r>
          </a:p>
          <a:p>
            <a:pPr>
              <a:lnSpc>
                <a:spcPct val="130000"/>
              </a:lnSpc>
            </a:pPr>
            <a:r>
              <a:rPr lang="en-US" altLang="en-US" sz="2800" b="1">
                <a:latin typeface="Comic Sans MS" panose="030F0702030302020204" pitchFamily="66" charset="0"/>
              </a:rPr>
              <a:t>III. </a:t>
            </a:r>
            <a:r>
              <a:rPr lang="en-US" altLang="en-US" sz="2800" b="1" u="sng">
                <a:solidFill>
                  <a:srgbClr val="F8F8F8"/>
                </a:solidFill>
                <a:latin typeface="Comic Sans MS" panose="030F0702030302020204" pitchFamily="66" charset="0"/>
              </a:rPr>
              <a:t>Why</a:t>
            </a:r>
            <a:r>
              <a:rPr lang="en-US" altLang="en-US" sz="2800" b="1">
                <a:latin typeface="Comic Sans MS" panose="030F0702030302020204" pitchFamily="66" charset="0"/>
              </a:rPr>
              <a:t> – Importance of the Right Attitude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30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a16="http://schemas.microsoft.com/office/drawing/2014/main" id="{151A7F22-8C0C-46FE-8507-E29563808AEB}"/>
              </a:ext>
            </a:extLst>
          </p:cNvPr>
          <p:cNvSpPr txBox="1">
            <a:spLocks noChangeArrowheads="1"/>
          </p:cNvSpPr>
          <p:nvPr/>
        </p:nvSpPr>
        <p:spPr bwMode="auto">
          <a:xfrm>
            <a:off x="2514600" y="1752600"/>
            <a:ext cx="4284663" cy="1431925"/>
          </a:xfrm>
          <a:prstGeom prst="rect">
            <a:avLst/>
          </a:prstGeom>
          <a:noFill/>
          <a:ln>
            <a:noFill/>
          </a:ln>
          <a:effectLst>
            <a:outerShdw dist="53882" dir="2700000" algn="ctr" rotWithShape="0">
              <a:srgbClr val="333333">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altLang="en-US" sz="4400" b="1">
                <a:latin typeface="Comic Sans MS" panose="030F0702030302020204" pitchFamily="66" charset="0"/>
              </a:rPr>
              <a:t>Our Attitude</a:t>
            </a:r>
          </a:p>
          <a:p>
            <a:pPr algn="ctr"/>
            <a:r>
              <a:rPr lang="en-US" altLang="en-US" sz="4400" b="1">
                <a:latin typeface="Comic Sans MS" panose="030F0702030302020204" pitchFamily="66" charset="0"/>
              </a:rPr>
              <a:t>Toward Others</a:t>
            </a:r>
          </a:p>
        </p:txBody>
      </p:sp>
      <p:sp>
        <p:nvSpPr>
          <p:cNvPr id="39939" name="Text Box 3">
            <a:extLst>
              <a:ext uri="{FF2B5EF4-FFF2-40B4-BE49-F238E27FC236}">
                <a16:creationId xmlns:a16="http://schemas.microsoft.com/office/drawing/2014/main" id="{A409CEFC-95C2-417F-9F6F-A7AFC8F5CA28}"/>
              </a:ext>
            </a:extLst>
          </p:cNvPr>
          <p:cNvSpPr txBox="1">
            <a:spLocks noChangeArrowheads="1"/>
          </p:cNvSpPr>
          <p:nvPr/>
        </p:nvSpPr>
        <p:spPr bwMode="auto">
          <a:xfrm>
            <a:off x="457200" y="3886200"/>
            <a:ext cx="8162925" cy="175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30000"/>
              </a:lnSpc>
            </a:pPr>
            <a:r>
              <a:rPr lang="en-US" altLang="en-US" sz="2800" b="1">
                <a:latin typeface="Comic Sans MS" panose="030F0702030302020204" pitchFamily="66" charset="0"/>
              </a:rPr>
              <a:t>I. </a:t>
            </a:r>
            <a:r>
              <a:rPr lang="en-US" altLang="en-US" sz="2800" b="1" u="sng">
                <a:solidFill>
                  <a:srgbClr val="F8F8F8"/>
                </a:solidFill>
                <a:latin typeface="Comic Sans MS" panose="030F0702030302020204" pitchFamily="66" charset="0"/>
              </a:rPr>
              <a:t>Who</a:t>
            </a:r>
            <a:r>
              <a:rPr lang="en-US" altLang="en-US" sz="2800" b="1">
                <a:latin typeface="Comic Sans MS" panose="030F0702030302020204" pitchFamily="66" charset="0"/>
              </a:rPr>
              <a:t> – One Responsible for Right Attitude</a:t>
            </a:r>
          </a:p>
          <a:p>
            <a:pPr>
              <a:lnSpc>
                <a:spcPct val="130000"/>
              </a:lnSpc>
            </a:pPr>
            <a:r>
              <a:rPr lang="en-US" altLang="en-US" sz="2800" b="1">
                <a:solidFill>
                  <a:srgbClr val="333333"/>
                </a:solidFill>
                <a:latin typeface="Comic Sans MS" panose="030F0702030302020204" pitchFamily="66" charset="0"/>
              </a:rPr>
              <a:t>II. </a:t>
            </a:r>
            <a:r>
              <a:rPr lang="en-US" altLang="en-US" sz="2800" b="1" u="sng">
                <a:solidFill>
                  <a:srgbClr val="333333"/>
                </a:solidFill>
                <a:latin typeface="Comic Sans MS" panose="030F0702030302020204" pitchFamily="66" charset="0"/>
              </a:rPr>
              <a:t>What</a:t>
            </a:r>
            <a:r>
              <a:rPr lang="en-US" altLang="en-US" sz="2800" b="1">
                <a:solidFill>
                  <a:srgbClr val="333333"/>
                </a:solidFill>
                <a:latin typeface="Comic Sans MS" panose="030F0702030302020204" pitchFamily="66" charset="0"/>
              </a:rPr>
              <a:t> – Attitudes We Should Have</a:t>
            </a:r>
          </a:p>
          <a:p>
            <a:pPr>
              <a:lnSpc>
                <a:spcPct val="130000"/>
              </a:lnSpc>
            </a:pPr>
            <a:r>
              <a:rPr lang="en-US" altLang="en-US" sz="2800" b="1">
                <a:solidFill>
                  <a:srgbClr val="333333"/>
                </a:solidFill>
                <a:latin typeface="Comic Sans MS" panose="030F0702030302020204" pitchFamily="66" charset="0"/>
              </a:rPr>
              <a:t>III. </a:t>
            </a:r>
            <a:r>
              <a:rPr lang="en-US" altLang="en-US" sz="2800" b="1" u="sng">
                <a:solidFill>
                  <a:srgbClr val="333333"/>
                </a:solidFill>
                <a:latin typeface="Comic Sans MS" panose="030F0702030302020204" pitchFamily="66" charset="0"/>
              </a:rPr>
              <a:t>Why</a:t>
            </a:r>
            <a:r>
              <a:rPr lang="en-US" altLang="en-US" sz="2800" b="1">
                <a:solidFill>
                  <a:srgbClr val="333333"/>
                </a:solidFill>
                <a:latin typeface="Comic Sans MS" panose="030F0702030302020204" pitchFamily="66" charset="0"/>
              </a:rPr>
              <a:t> – Importance of the Right Attitude</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2" name="Object 4">
            <a:extLst>
              <a:ext uri="{FF2B5EF4-FFF2-40B4-BE49-F238E27FC236}">
                <a16:creationId xmlns:a16="http://schemas.microsoft.com/office/drawing/2014/main" id="{4D6A7AF9-067C-41E0-BDAD-0402C6EC6CF2}"/>
              </a:ext>
            </a:extLst>
          </p:cNvPr>
          <p:cNvGraphicFramePr>
            <a:graphicFrameLocks noChangeAspect="1"/>
          </p:cNvGraphicFramePr>
          <p:nvPr/>
        </p:nvGraphicFramePr>
        <p:xfrm>
          <a:off x="381000" y="2362200"/>
          <a:ext cx="1638300" cy="2133600"/>
        </p:xfrm>
        <a:graphic>
          <a:graphicData uri="http://schemas.openxmlformats.org/presentationml/2006/ole">
            <mc:AlternateContent xmlns:mc="http://schemas.openxmlformats.org/markup-compatibility/2006">
              <mc:Choice xmlns:v="urn:schemas-microsoft-com:vml" Requires="v">
                <p:oleObj spid="_x0000_s48151" name="GALLERY" r:id="rId3" imgW="6768360" imgH="8819280" progId="GALLERYClipart">
                  <p:embed/>
                </p:oleObj>
              </mc:Choice>
              <mc:Fallback>
                <p:oleObj name="GALLERY" r:id="rId3" imgW="6768360" imgH="8819280" progId="GALLERYClipart">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362200"/>
                        <a:ext cx="1638300" cy="2133600"/>
                      </a:xfrm>
                      <a:prstGeom prst="rect">
                        <a:avLst/>
                      </a:prstGeom>
                      <a:solidFill>
                        <a:srgbClr val="F8F8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3" name="Object 5">
            <a:extLst>
              <a:ext uri="{FF2B5EF4-FFF2-40B4-BE49-F238E27FC236}">
                <a16:creationId xmlns:a16="http://schemas.microsoft.com/office/drawing/2014/main" id="{80510170-9659-4B26-9A9B-B587293D3DFB}"/>
              </a:ext>
            </a:extLst>
          </p:cNvPr>
          <p:cNvGraphicFramePr>
            <a:graphicFrameLocks noChangeAspect="1"/>
          </p:cNvGraphicFramePr>
          <p:nvPr/>
        </p:nvGraphicFramePr>
        <p:xfrm>
          <a:off x="6911975" y="2362200"/>
          <a:ext cx="1851025" cy="2133600"/>
        </p:xfrm>
        <a:graphic>
          <a:graphicData uri="http://schemas.openxmlformats.org/presentationml/2006/ole">
            <mc:AlternateContent xmlns:mc="http://schemas.openxmlformats.org/markup-compatibility/2006">
              <mc:Choice xmlns:v="urn:schemas-microsoft-com:vml" Requires="v">
                <p:oleObj spid="_x0000_s48152" name="GALLERY" r:id="rId5" imgW="7022520" imgH="8099640" progId="GALLERYClipart">
                  <p:embed/>
                </p:oleObj>
              </mc:Choice>
              <mc:Fallback>
                <p:oleObj name="GALLERY" r:id="rId5" imgW="7022520" imgH="8099640" progId="GALLERYClipart">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1975" y="2362200"/>
                        <a:ext cx="1851025" cy="2133600"/>
                      </a:xfrm>
                      <a:prstGeom prst="rect">
                        <a:avLst/>
                      </a:prstGeom>
                      <a:solidFill>
                        <a:srgbClr val="F8F8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35" name="Text Box 7">
            <a:extLst>
              <a:ext uri="{FF2B5EF4-FFF2-40B4-BE49-F238E27FC236}">
                <a16:creationId xmlns:a16="http://schemas.microsoft.com/office/drawing/2014/main" id="{0534C404-5FA3-41BC-A6B2-B03A78D5DF21}"/>
              </a:ext>
            </a:extLst>
          </p:cNvPr>
          <p:cNvSpPr txBox="1">
            <a:spLocks noChangeArrowheads="1"/>
          </p:cNvSpPr>
          <p:nvPr/>
        </p:nvSpPr>
        <p:spPr bwMode="auto">
          <a:xfrm>
            <a:off x="685800" y="1600200"/>
            <a:ext cx="7696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b="1" u="sng">
                <a:solidFill>
                  <a:srgbClr val="F8F8F8"/>
                </a:solidFill>
              </a:rPr>
              <a:t>Common Problem</a:t>
            </a:r>
            <a:r>
              <a:rPr lang="en-US" altLang="en-US" sz="2800">
                <a:solidFill>
                  <a:srgbClr val="F8F8F8"/>
                </a:solidFill>
              </a:rPr>
              <a:t>:</a:t>
            </a:r>
          </a:p>
        </p:txBody>
      </p:sp>
      <p:sp>
        <p:nvSpPr>
          <p:cNvPr id="48136" name="Text Box 8">
            <a:extLst>
              <a:ext uri="{FF2B5EF4-FFF2-40B4-BE49-F238E27FC236}">
                <a16:creationId xmlns:a16="http://schemas.microsoft.com/office/drawing/2014/main" id="{8BC9BA69-F83C-447A-840C-5401FF4F86F8}"/>
              </a:ext>
            </a:extLst>
          </p:cNvPr>
          <p:cNvSpPr txBox="1">
            <a:spLocks noChangeArrowheads="1"/>
          </p:cNvSpPr>
          <p:nvPr/>
        </p:nvSpPr>
        <p:spPr bwMode="auto">
          <a:xfrm>
            <a:off x="2057400" y="2819400"/>
            <a:ext cx="4800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F8F8F8"/>
                </a:solidFill>
              </a:rPr>
              <a:t>Often think that others should have the right attitude toward us,</a:t>
            </a:r>
          </a:p>
        </p:txBody>
      </p:sp>
      <p:sp>
        <p:nvSpPr>
          <p:cNvPr id="48141" name="AutoShape 13">
            <a:extLst>
              <a:ext uri="{FF2B5EF4-FFF2-40B4-BE49-F238E27FC236}">
                <a16:creationId xmlns:a16="http://schemas.microsoft.com/office/drawing/2014/main" id="{9A25CF7B-781A-4C7B-B0BC-4B7B2D47EC9A}"/>
              </a:ext>
            </a:extLst>
          </p:cNvPr>
          <p:cNvSpPr>
            <a:spLocks noChangeArrowheads="1"/>
          </p:cNvSpPr>
          <p:nvPr/>
        </p:nvSpPr>
        <p:spPr bwMode="auto">
          <a:xfrm flipH="1">
            <a:off x="2209800" y="2590800"/>
            <a:ext cx="4343400" cy="304800"/>
          </a:xfrm>
          <a:prstGeom prst="notchedRightArrow">
            <a:avLst>
              <a:gd name="adj1" fmla="val 50000"/>
              <a:gd name="adj2" fmla="val 35625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48142" name="Object 14">
            <a:extLst>
              <a:ext uri="{FF2B5EF4-FFF2-40B4-BE49-F238E27FC236}">
                <a16:creationId xmlns:a16="http://schemas.microsoft.com/office/drawing/2014/main" id="{A2B190BA-54E7-496C-96D6-5D907178C070}"/>
              </a:ext>
            </a:extLst>
          </p:cNvPr>
          <p:cNvGraphicFramePr>
            <a:graphicFrameLocks noChangeAspect="1"/>
          </p:cNvGraphicFramePr>
          <p:nvPr/>
        </p:nvGraphicFramePr>
        <p:xfrm>
          <a:off x="381000" y="2362200"/>
          <a:ext cx="1676400" cy="2159000"/>
        </p:xfrm>
        <a:graphic>
          <a:graphicData uri="http://schemas.openxmlformats.org/presentationml/2006/ole">
            <mc:AlternateContent xmlns:mc="http://schemas.openxmlformats.org/markup-compatibility/2006">
              <mc:Choice xmlns:v="urn:schemas-microsoft-com:vml" Requires="v">
                <p:oleObj spid="_x0000_s48153" name="GALLERY" r:id="rId7" imgW="6103440" imgH="8575200" progId="GALLERYClipart">
                  <p:embed/>
                </p:oleObj>
              </mc:Choice>
              <mc:Fallback>
                <p:oleObj name="GALLERY" r:id="rId7" imgW="6103440" imgH="8575200" progId="GALLERYClipart">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2362200"/>
                        <a:ext cx="1676400" cy="2159000"/>
                      </a:xfrm>
                      <a:prstGeom prst="rect">
                        <a:avLst/>
                      </a:prstGeom>
                      <a:solidFill>
                        <a:srgbClr val="F8F8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8144" name="Group 16">
            <a:extLst>
              <a:ext uri="{FF2B5EF4-FFF2-40B4-BE49-F238E27FC236}">
                <a16:creationId xmlns:a16="http://schemas.microsoft.com/office/drawing/2014/main" id="{666DD2D0-EA0F-4AEC-9CAF-962186244A14}"/>
              </a:ext>
            </a:extLst>
          </p:cNvPr>
          <p:cNvGrpSpPr>
            <a:grpSpLocks/>
          </p:cNvGrpSpPr>
          <p:nvPr/>
        </p:nvGrpSpPr>
        <p:grpSpPr bwMode="auto">
          <a:xfrm>
            <a:off x="2057400" y="3962400"/>
            <a:ext cx="4800600" cy="1447800"/>
            <a:chOff x="1728" y="3024"/>
            <a:chExt cx="3024" cy="912"/>
          </a:xfrm>
        </p:grpSpPr>
        <p:sp>
          <p:nvSpPr>
            <p:cNvPr id="48140" name="AutoShape 12">
              <a:extLst>
                <a:ext uri="{FF2B5EF4-FFF2-40B4-BE49-F238E27FC236}">
                  <a16:creationId xmlns:a16="http://schemas.microsoft.com/office/drawing/2014/main" id="{B1C74B51-904B-40B5-9F9C-F5FFE4CAF6F2}"/>
                </a:ext>
              </a:extLst>
            </p:cNvPr>
            <p:cNvSpPr>
              <a:spLocks noChangeArrowheads="1"/>
            </p:cNvSpPr>
            <p:nvPr/>
          </p:nvSpPr>
          <p:spPr bwMode="auto">
            <a:xfrm>
              <a:off x="1872" y="3024"/>
              <a:ext cx="2736" cy="192"/>
            </a:xfrm>
            <a:prstGeom prst="notchedRightArrow">
              <a:avLst>
                <a:gd name="adj1" fmla="val 50000"/>
                <a:gd name="adj2" fmla="val 35625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43" name="Text Box 15">
              <a:extLst>
                <a:ext uri="{FF2B5EF4-FFF2-40B4-BE49-F238E27FC236}">
                  <a16:creationId xmlns:a16="http://schemas.microsoft.com/office/drawing/2014/main" id="{937C1FA7-616B-4DBC-B0D4-36685C356232}"/>
                </a:ext>
              </a:extLst>
            </p:cNvPr>
            <p:cNvSpPr txBox="1">
              <a:spLocks noChangeArrowheads="1"/>
            </p:cNvSpPr>
            <p:nvPr/>
          </p:nvSpPr>
          <p:spPr bwMode="auto">
            <a:xfrm>
              <a:off x="1728" y="3188"/>
              <a:ext cx="3024"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F8F8F8"/>
                  </a:solidFill>
                </a:rPr>
                <a:t>but do little thinking about whether we have the right attitude toward others</a:t>
              </a:r>
            </a:p>
          </p:txBody>
        </p:sp>
      </p:grpSp>
      <p:graphicFrame>
        <p:nvGraphicFramePr>
          <p:cNvPr id="48145" name="Object 17">
            <a:extLst>
              <a:ext uri="{FF2B5EF4-FFF2-40B4-BE49-F238E27FC236}">
                <a16:creationId xmlns:a16="http://schemas.microsoft.com/office/drawing/2014/main" id="{BC9FEC67-2F1A-4C36-B559-61375CEF01D9}"/>
              </a:ext>
            </a:extLst>
          </p:cNvPr>
          <p:cNvGraphicFramePr>
            <a:graphicFrameLocks noChangeAspect="1"/>
          </p:cNvGraphicFramePr>
          <p:nvPr>
            <p:extLst>
              <p:ext uri="{D42A27DB-BD31-4B8C-83A1-F6EECF244321}">
                <p14:modId xmlns:p14="http://schemas.microsoft.com/office/powerpoint/2010/main" val="963187397"/>
              </p:ext>
            </p:extLst>
          </p:nvPr>
        </p:nvGraphicFramePr>
        <p:xfrm>
          <a:off x="6896100" y="2362200"/>
          <a:ext cx="1866900" cy="2286000"/>
        </p:xfrm>
        <a:graphic>
          <a:graphicData uri="http://schemas.openxmlformats.org/presentationml/2006/ole">
            <mc:AlternateContent xmlns:mc="http://schemas.openxmlformats.org/markup-compatibility/2006">
              <mc:Choice xmlns:v="urn:schemas-microsoft-com:vml" Requires="v">
                <p:oleObj spid="_x0000_s48154" name="GALLERY" r:id="rId9" imgW="6150240" imgH="8392320" progId="GALLERYClipart">
                  <p:embed/>
                </p:oleObj>
              </mc:Choice>
              <mc:Fallback>
                <p:oleObj name="GALLERY" r:id="rId9" imgW="6150240" imgH="8392320" progId="GALLERYClipart">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96100" y="2362200"/>
                        <a:ext cx="1866900" cy="2286000"/>
                      </a:xfrm>
                      <a:prstGeom prst="rect">
                        <a:avLst/>
                      </a:prstGeom>
                      <a:solidFill>
                        <a:srgbClr val="F8F8F8"/>
                      </a:solidFill>
                      <a:ln>
                        <a:noFill/>
                      </a:ln>
                      <a:effectLst/>
                    </p:spPr>
                  </p:pic>
                </p:oleObj>
              </mc:Fallback>
            </mc:AlternateContent>
          </a:graphicData>
        </a:graphic>
      </p:graphicFrame>
      <p:sp>
        <p:nvSpPr>
          <p:cNvPr id="48146" name="AutoShape 18">
            <a:extLst>
              <a:ext uri="{FF2B5EF4-FFF2-40B4-BE49-F238E27FC236}">
                <a16:creationId xmlns:a16="http://schemas.microsoft.com/office/drawing/2014/main" id="{9F0CEF71-412C-456A-B41F-B640C3113F3C}"/>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a:solidFill>
                  <a:srgbClr val="F8F8F8"/>
                </a:solidFill>
                <a:effectLst>
                  <a:outerShdw blurRad="38100" dist="38100" dir="2700000" algn="tl">
                    <a:srgbClr val="000000"/>
                  </a:outerShdw>
                </a:effectLst>
                <a:latin typeface="Comic Sans MS" panose="030F0702030302020204" pitchFamily="66" charset="0"/>
              </a:rPr>
              <a:t>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Who</a:t>
            </a:r>
            <a:r>
              <a:rPr lang="en-US" altLang="en-US" sz="2800" b="1">
                <a:effectLst>
                  <a:outerShdw blurRad="38100" dist="38100" dir="2700000" algn="tl">
                    <a:srgbClr val="000000"/>
                  </a:outerShdw>
                </a:effectLst>
                <a:latin typeface="Comic Sans MS" panose="030F0702030302020204" pitchFamily="66" charset="0"/>
              </a:rPr>
              <a:t> – One Responsible for Right Attitude</a:t>
            </a:r>
            <a:r>
              <a:rPr lang="en-US" altLang="en-US" sz="2800">
                <a:solidFill>
                  <a:srgbClr val="F8F8F8"/>
                </a:solidFill>
                <a:effectLst>
                  <a:outerShdw blurRad="38100" dist="38100" dir="2700000" algn="tl">
                    <a:srgbClr val="000000"/>
                  </a:outerShdw>
                </a:effectLst>
                <a:latin typeface="Comic Sans MS" panose="030F0702030302020204" pitchFamily="66" charset="0"/>
              </a:rPr>
              <a:t>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8144"/>
                                        </p:tgtEl>
                                        <p:attrNameLst>
                                          <p:attrName>style.visibility</p:attrName>
                                        </p:attrNameLst>
                                      </p:cBhvr>
                                      <p:to>
                                        <p:strVal val="visible"/>
                                      </p:to>
                                    </p:set>
                                    <p:animEffect transition="in" filter="wipe(left)">
                                      <p:cBhvr>
                                        <p:cTn id="7" dur="500"/>
                                        <p:tgtEl>
                                          <p:spTgt spid="481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8142"/>
                                        </p:tgtEl>
                                        <p:attrNameLst>
                                          <p:attrName>style.visibility</p:attrName>
                                        </p:attrNameLst>
                                      </p:cBhvr>
                                      <p:to>
                                        <p:strVal val="visible"/>
                                      </p:to>
                                    </p:set>
                                    <p:animEffect transition="in" filter="fade">
                                      <p:cBhvr>
                                        <p:cTn id="12" dur="2000"/>
                                        <p:tgtEl>
                                          <p:spTgt spid="48142"/>
                                        </p:tgtEl>
                                      </p:cBhvr>
                                    </p:animEffect>
                                  </p:childTnLst>
                                </p:cTn>
                              </p:par>
                              <p:par>
                                <p:cTn id="13" presetID="10" presetClass="entr" presetSubtype="0" fill="hold" nodeType="withEffect">
                                  <p:stCondLst>
                                    <p:cond delay="0"/>
                                  </p:stCondLst>
                                  <p:childTnLst>
                                    <p:set>
                                      <p:cBhvr>
                                        <p:cTn id="14" dur="1" fill="hold">
                                          <p:stCondLst>
                                            <p:cond delay="0"/>
                                          </p:stCondLst>
                                        </p:cTn>
                                        <p:tgtEl>
                                          <p:spTgt spid="48145"/>
                                        </p:tgtEl>
                                        <p:attrNameLst>
                                          <p:attrName>style.visibility</p:attrName>
                                        </p:attrNameLst>
                                      </p:cBhvr>
                                      <p:to>
                                        <p:strVal val="visible"/>
                                      </p:to>
                                    </p:set>
                                    <p:animEffect transition="in" filter="fade">
                                      <p:cBhvr>
                                        <p:cTn id="15" dur="2000"/>
                                        <p:tgtEl>
                                          <p:spTgt spid="48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AutoShape 4">
            <a:extLst>
              <a:ext uri="{FF2B5EF4-FFF2-40B4-BE49-F238E27FC236}">
                <a16:creationId xmlns:a16="http://schemas.microsoft.com/office/drawing/2014/main" id="{6D6A5FB4-C274-41C5-BBB2-0B94ED480837}"/>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a:solidFill>
                  <a:srgbClr val="F8F8F8"/>
                </a:solidFill>
                <a:effectLst>
                  <a:outerShdw blurRad="38100" dist="38100" dir="2700000" algn="tl">
                    <a:srgbClr val="000000"/>
                  </a:outerShdw>
                </a:effectLst>
                <a:latin typeface="Comic Sans MS" panose="030F0702030302020204" pitchFamily="66" charset="0"/>
              </a:rPr>
              <a:t>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Who</a:t>
            </a:r>
            <a:r>
              <a:rPr lang="en-US" altLang="en-US" sz="2800" b="1">
                <a:effectLst>
                  <a:outerShdw blurRad="38100" dist="38100" dir="2700000" algn="tl">
                    <a:srgbClr val="000000"/>
                  </a:outerShdw>
                </a:effectLst>
                <a:latin typeface="Comic Sans MS" panose="030F0702030302020204" pitchFamily="66" charset="0"/>
              </a:rPr>
              <a:t> – One Responsible for Right Attitude</a:t>
            </a:r>
            <a:r>
              <a:rPr lang="en-US" altLang="en-US" sz="2800">
                <a:solidFill>
                  <a:srgbClr val="F8F8F8"/>
                </a:solidFill>
                <a:effectLst>
                  <a:outerShdw blurRad="38100" dist="38100" dir="2700000" algn="tl">
                    <a:srgbClr val="000000"/>
                  </a:outerShdw>
                </a:effectLst>
                <a:latin typeface="Comic Sans MS" panose="030F0702030302020204" pitchFamily="66" charset="0"/>
              </a:rPr>
              <a:t> </a:t>
            </a:r>
          </a:p>
        </p:txBody>
      </p:sp>
      <p:sp>
        <p:nvSpPr>
          <p:cNvPr id="44037" name="Text Box 5">
            <a:extLst>
              <a:ext uri="{FF2B5EF4-FFF2-40B4-BE49-F238E27FC236}">
                <a16:creationId xmlns:a16="http://schemas.microsoft.com/office/drawing/2014/main" id="{DE89B794-9878-421C-9D79-33E63C5BF230}"/>
              </a:ext>
            </a:extLst>
          </p:cNvPr>
          <p:cNvSpPr txBox="1">
            <a:spLocks noChangeArrowheads="1"/>
          </p:cNvSpPr>
          <p:nvPr/>
        </p:nvSpPr>
        <p:spPr bwMode="auto">
          <a:xfrm>
            <a:off x="838200" y="1752600"/>
            <a:ext cx="7467600" cy="1593850"/>
          </a:xfrm>
          <a:prstGeom prst="rect">
            <a:avLst/>
          </a:prstGeom>
          <a:solidFill>
            <a:srgbClr val="F8F8F8"/>
          </a:solidFill>
          <a:ln w="38100" cmpd="dbl">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b="1" u="sng">
                <a:solidFill>
                  <a:schemeClr val="bg1"/>
                </a:solidFill>
                <a:latin typeface="Times New Roman" panose="02020603050405020304" pitchFamily="18" charset="0"/>
              </a:rPr>
              <a:t>Rom 12:18</a:t>
            </a:r>
          </a:p>
          <a:p>
            <a:pPr algn="ctr"/>
            <a:endParaRPr lang="en-US" altLang="en-US" sz="1200">
              <a:solidFill>
                <a:schemeClr val="bg1"/>
              </a:solidFill>
              <a:latin typeface="Times New Roman" panose="02020603050405020304" pitchFamily="18" charset="0"/>
            </a:endParaRPr>
          </a:p>
          <a:p>
            <a:pPr algn="ctr"/>
            <a:r>
              <a:rPr lang="en-US" altLang="en-US" sz="2800">
                <a:solidFill>
                  <a:schemeClr val="bg1"/>
                </a:solidFill>
                <a:latin typeface="Times New Roman" panose="02020603050405020304" pitchFamily="18" charset="0"/>
              </a:rPr>
              <a:t>“If it is possible, as much as depends on you, live peaceably with all men.” </a:t>
            </a:r>
          </a:p>
        </p:txBody>
      </p:sp>
      <p:sp>
        <p:nvSpPr>
          <p:cNvPr id="44038" name="Text Box 6">
            <a:extLst>
              <a:ext uri="{FF2B5EF4-FFF2-40B4-BE49-F238E27FC236}">
                <a16:creationId xmlns:a16="http://schemas.microsoft.com/office/drawing/2014/main" id="{A1A7B802-9603-4DE0-B9A4-FEAEC2453832}"/>
              </a:ext>
            </a:extLst>
          </p:cNvPr>
          <p:cNvSpPr txBox="1">
            <a:spLocks noChangeArrowheads="1"/>
          </p:cNvSpPr>
          <p:nvPr/>
        </p:nvSpPr>
        <p:spPr bwMode="auto">
          <a:xfrm>
            <a:off x="609600" y="3581400"/>
            <a:ext cx="7391400" cy="280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Do your part</a:t>
            </a:r>
            <a:endParaRPr lang="en-US" altLang="en-US"/>
          </a:p>
          <a:p>
            <a:pPr>
              <a:lnSpc>
                <a:spcPct val="80000"/>
              </a:lnSpc>
              <a:spcBef>
                <a:spcPct val="50000"/>
              </a:spcBef>
            </a:pPr>
            <a:r>
              <a:rPr lang="en-US" altLang="en-US">
                <a:solidFill>
                  <a:srgbClr val="F8F8F8"/>
                </a:solidFill>
              </a:rPr>
              <a:t>	1. Work </a:t>
            </a:r>
            <a:r>
              <a:rPr lang="en-US" altLang="en-US" u="sng">
                <a:solidFill>
                  <a:srgbClr val="F8F8F8"/>
                </a:solidFill>
              </a:rPr>
              <a:t>hard</a:t>
            </a:r>
            <a:r>
              <a:rPr lang="en-US" altLang="en-US">
                <a:solidFill>
                  <a:srgbClr val="F8F8F8"/>
                </a:solidFill>
              </a:rPr>
              <a:t> toward a good relationship</a:t>
            </a:r>
          </a:p>
          <a:p>
            <a:pPr>
              <a:lnSpc>
                <a:spcPct val="80000"/>
              </a:lnSpc>
              <a:spcBef>
                <a:spcPct val="50000"/>
              </a:spcBef>
            </a:pPr>
            <a:r>
              <a:rPr lang="en-US" altLang="en-US">
                <a:solidFill>
                  <a:srgbClr val="F8F8F8"/>
                </a:solidFill>
              </a:rPr>
              <a:t>	2. </a:t>
            </a:r>
            <a:r>
              <a:rPr lang="en-US" altLang="en-US" u="sng">
                <a:solidFill>
                  <a:srgbClr val="F8F8F8"/>
                </a:solidFill>
              </a:rPr>
              <a:t>Try</a:t>
            </a:r>
            <a:r>
              <a:rPr lang="en-US" altLang="en-US">
                <a:solidFill>
                  <a:srgbClr val="F8F8F8"/>
                </a:solidFill>
              </a:rPr>
              <a:t> – requires effort on your part</a:t>
            </a:r>
          </a:p>
          <a:p>
            <a:pPr>
              <a:lnSpc>
                <a:spcPct val="80000"/>
              </a:lnSpc>
              <a:spcBef>
                <a:spcPct val="50000"/>
              </a:spcBef>
            </a:pPr>
            <a:r>
              <a:rPr lang="en-US" altLang="en-US">
                <a:solidFill>
                  <a:srgbClr val="F8F8F8"/>
                </a:solidFill>
              </a:rPr>
              <a:t>	3. Make sure that no one can blame you</a:t>
            </a:r>
          </a:p>
          <a:p>
            <a:pPr>
              <a:lnSpc>
                <a:spcPct val="80000"/>
              </a:lnSpc>
              <a:spcBef>
                <a:spcPct val="50000"/>
              </a:spcBef>
            </a:pPr>
            <a:r>
              <a:rPr lang="en-US" altLang="en-US">
                <a:solidFill>
                  <a:srgbClr val="F8F8F8"/>
                </a:solidFill>
              </a:rPr>
              <a:t>	4. Required by any passage on relationships</a:t>
            </a:r>
          </a:p>
          <a:p>
            <a:pPr>
              <a:lnSpc>
                <a:spcPct val="80000"/>
              </a:lnSpc>
              <a:spcBef>
                <a:spcPct val="50000"/>
              </a:spcBef>
            </a:pPr>
            <a:r>
              <a:rPr lang="en-US" altLang="en-US">
                <a:solidFill>
                  <a:srgbClr val="F8F8F8"/>
                </a:solidFill>
              </a:rPr>
              <a:t>	5. May require a change in attitude</a:t>
            </a:r>
            <a:endParaRPr lang="en-US" altLang="en-US" sz="2800" b="1" u="sng">
              <a:solidFill>
                <a:srgbClr val="F8F8F8"/>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4038">
                                            <p:txEl>
                                              <p:pRg st="0" end="0"/>
                                            </p:txEl>
                                          </p:spTgt>
                                        </p:tgtEl>
                                        <p:attrNameLst>
                                          <p:attrName>style.visibility</p:attrName>
                                        </p:attrNameLst>
                                      </p:cBhvr>
                                      <p:to>
                                        <p:strVal val="visible"/>
                                      </p:to>
                                    </p:set>
                                    <p:anim calcmode="lin" valueType="num">
                                      <p:cBhvr>
                                        <p:cTn id="7" dur="1000" fill="hold"/>
                                        <p:tgtEl>
                                          <p:spTgt spid="4403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403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4038">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4038">
                                            <p:txEl>
                                              <p:pRg st="1" end="1"/>
                                            </p:txEl>
                                          </p:spTgt>
                                        </p:tgtEl>
                                        <p:attrNameLst>
                                          <p:attrName>style.visibility</p:attrName>
                                        </p:attrNameLst>
                                      </p:cBhvr>
                                      <p:to>
                                        <p:strVal val="visible"/>
                                      </p:to>
                                    </p:set>
                                    <p:anim calcmode="lin" valueType="num">
                                      <p:cBhvr>
                                        <p:cTn id="14" dur="1000" fill="hold"/>
                                        <p:tgtEl>
                                          <p:spTgt spid="44038">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4038">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4038">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4038">
                                            <p:txEl>
                                              <p:pRg st="2" end="2"/>
                                            </p:txEl>
                                          </p:spTgt>
                                        </p:tgtEl>
                                        <p:attrNameLst>
                                          <p:attrName>style.visibility</p:attrName>
                                        </p:attrNameLst>
                                      </p:cBhvr>
                                      <p:to>
                                        <p:strVal val="visible"/>
                                      </p:to>
                                    </p:set>
                                    <p:anim calcmode="lin" valueType="num">
                                      <p:cBhvr>
                                        <p:cTn id="21" dur="1000" fill="hold"/>
                                        <p:tgtEl>
                                          <p:spTgt spid="44038">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4038">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4038">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4038">
                                            <p:txEl>
                                              <p:pRg st="3" end="3"/>
                                            </p:txEl>
                                          </p:spTgt>
                                        </p:tgtEl>
                                        <p:attrNameLst>
                                          <p:attrName>style.visibility</p:attrName>
                                        </p:attrNameLst>
                                      </p:cBhvr>
                                      <p:to>
                                        <p:strVal val="visible"/>
                                      </p:to>
                                    </p:set>
                                    <p:anim calcmode="lin" valueType="num">
                                      <p:cBhvr>
                                        <p:cTn id="28" dur="1000" fill="hold"/>
                                        <p:tgtEl>
                                          <p:spTgt spid="44038">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4038">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4038">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4038">
                                            <p:txEl>
                                              <p:pRg st="4" end="4"/>
                                            </p:txEl>
                                          </p:spTgt>
                                        </p:tgtEl>
                                        <p:attrNameLst>
                                          <p:attrName>style.visibility</p:attrName>
                                        </p:attrNameLst>
                                      </p:cBhvr>
                                      <p:to>
                                        <p:strVal val="visible"/>
                                      </p:to>
                                    </p:set>
                                    <p:anim calcmode="lin" valueType="num">
                                      <p:cBhvr>
                                        <p:cTn id="35" dur="1000" fill="hold"/>
                                        <p:tgtEl>
                                          <p:spTgt spid="44038">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4038">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4038">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4038">
                                            <p:txEl>
                                              <p:pRg st="5" end="5"/>
                                            </p:txEl>
                                          </p:spTgt>
                                        </p:tgtEl>
                                        <p:attrNameLst>
                                          <p:attrName>style.visibility</p:attrName>
                                        </p:attrNameLst>
                                      </p:cBhvr>
                                      <p:to>
                                        <p:strVal val="visible"/>
                                      </p:to>
                                    </p:set>
                                    <p:anim calcmode="lin" valueType="num">
                                      <p:cBhvr>
                                        <p:cTn id="42" dur="1000" fill="hold"/>
                                        <p:tgtEl>
                                          <p:spTgt spid="44038">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44038">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440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2">
            <a:extLst>
              <a:ext uri="{FF2B5EF4-FFF2-40B4-BE49-F238E27FC236}">
                <a16:creationId xmlns:a16="http://schemas.microsoft.com/office/drawing/2014/main" id="{BD5D77BD-71C1-4CE0-B5C5-7A9099EFB491}"/>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a:solidFill>
                  <a:srgbClr val="F8F8F8"/>
                </a:solidFill>
                <a:effectLst>
                  <a:outerShdw blurRad="38100" dist="38100" dir="2700000" algn="tl">
                    <a:srgbClr val="000000"/>
                  </a:outerShdw>
                </a:effectLst>
                <a:latin typeface="Comic Sans MS" panose="030F0702030302020204" pitchFamily="66" charset="0"/>
              </a:rPr>
              <a:t>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Who</a:t>
            </a:r>
            <a:r>
              <a:rPr lang="en-US" altLang="en-US" sz="2800" b="1">
                <a:effectLst>
                  <a:outerShdw blurRad="38100" dist="38100" dir="2700000" algn="tl">
                    <a:srgbClr val="000000"/>
                  </a:outerShdw>
                </a:effectLst>
                <a:latin typeface="Comic Sans MS" panose="030F0702030302020204" pitchFamily="66" charset="0"/>
              </a:rPr>
              <a:t> – One Responsible for Right Attitude</a:t>
            </a:r>
            <a:r>
              <a:rPr lang="en-US" altLang="en-US" sz="2800">
                <a:solidFill>
                  <a:srgbClr val="F8F8F8"/>
                </a:solidFill>
                <a:effectLst>
                  <a:outerShdw blurRad="38100" dist="38100" dir="2700000" algn="tl">
                    <a:srgbClr val="000000"/>
                  </a:outerShdw>
                </a:effectLst>
                <a:latin typeface="Comic Sans MS" panose="030F0702030302020204" pitchFamily="66" charset="0"/>
              </a:rPr>
              <a:t> </a:t>
            </a:r>
          </a:p>
        </p:txBody>
      </p:sp>
      <p:sp>
        <p:nvSpPr>
          <p:cNvPr id="73731" name="Text Box 3">
            <a:extLst>
              <a:ext uri="{FF2B5EF4-FFF2-40B4-BE49-F238E27FC236}">
                <a16:creationId xmlns:a16="http://schemas.microsoft.com/office/drawing/2014/main" id="{0EC7ECF8-AB5B-45B4-A6D3-B5B4A96861EE}"/>
              </a:ext>
            </a:extLst>
          </p:cNvPr>
          <p:cNvSpPr txBox="1">
            <a:spLocks noChangeArrowheads="1"/>
          </p:cNvSpPr>
          <p:nvPr/>
        </p:nvSpPr>
        <p:spPr bwMode="auto">
          <a:xfrm>
            <a:off x="838200" y="1752600"/>
            <a:ext cx="7467600" cy="1593850"/>
          </a:xfrm>
          <a:prstGeom prst="rect">
            <a:avLst/>
          </a:prstGeom>
          <a:solidFill>
            <a:srgbClr val="F8F8F8"/>
          </a:solidFill>
          <a:ln w="38100" cmpd="dbl">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b="1" u="sng">
                <a:solidFill>
                  <a:schemeClr val="bg1"/>
                </a:solidFill>
                <a:latin typeface="Times New Roman" panose="02020603050405020304" pitchFamily="18" charset="0"/>
              </a:rPr>
              <a:t>Rom 12:18</a:t>
            </a:r>
          </a:p>
          <a:p>
            <a:pPr algn="ctr"/>
            <a:endParaRPr lang="en-US" altLang="en-US" sz="1200">
              <a:solidFill>
                <a:schemeClr val="bg1"/>
              </a:solidFill>
              <a:latin typeface="Times New Roman" panose="02020603050405020304" pitchFamily="18" charset="0"/>
            </a:endParaRPr>
          </a:p>
          <a:p>
            <a:pPr algn="ctr"/>
            <a:r>
              <a:rPr lang="en-US" altLang="en-US" sz="2800">
                <a:solidFill>
                  <a:schemeClr val="bg1"/>
                </a:solidFill>
                <a:latin typeface="Times New Roman" panose="02020603050405020304" pitchFamily="18" charset="0"/>
              </a:rPr>
              <a:t>“If it is possible, as much as depends on you, live peaceably with all men.” </a:t>
            </a:r>
          </a:p>
        </p:txBody>
      </p:sp>
      <p:sp>
        <p:nvSpPr>
          <p:cNvPr id="73732" name="Text Box 4">
            <a:extLst>
              <a:ext uri="{FF2B5EF4-FFF2-40B4-BE49-F238E27FC236}">
                <a16:creationId xmlns:a16="http://schemas.microsoft.com/office/drawing/2014/main" id="{FDD1C338-9BD0-4B7A-A6E9-BF69D7B4B990}"/>
              </a:ext>
            </a:extLst>
          </p:cNvPr>
          <p:cNvSpPr txBox="1">
            <a:spLocks noChangeArrowheads="1"/>
          </p:cNvSpPr>
          <p:nvPr/>
        </p:nvSpPr>
        <p:spPr bwMode="auto">
          <a:xfrm>
            <a:off x="609600" y="3581400"/>
            <a:ext cx="7391400" cy="241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Do your part</a:t>
            </a:r>
            <a:endParaRPr lang="en-US" altLang="en-US" sz="2800" b="1"/>
          </a:p>
          <a:p>
            <a:pPr>
              <a:lnSpc>
                <a:spcPct val="80000"/>
              </a:lnSpc>
              <a:spcBef>
                <a:spcPct val="50000"/>
              </a:spcBef>
            </a:pPr>
            <a:r>
              <a:rPr lang="en-US" altLang="en-US" sz="2800" b="1"/>
              <a:t>B. </a:t>
            </a:r>
            <a:r>
              <a:rPr lang="en-US" altLang="en-US" sz="2800" b="1" u="sng"/>
              <a:t>Even if others don’t</a:t>
            </a:r>
            <a:endParaRPr lang="en-US" altLang="en-US"/>
          </a:p>
          <a:p>
            <a:pPr>
              <a:lnSpc>
                <a:spcPct val="80000"/>
              </a:lnSpc>
              <a:spcBef>
                <a:spcPct val="50000"/>
              </a:spcBef>
            </a:pPr>
            <a:r>
              <a:rPr lang="en-US" altLang="en-US">
                <a:solidFill>
                  <a:srgbClr val="F8F8F8"/>
                </a:solidFill>
              </a:rPr>
              <a:t>	1. Not say “as much as depends on them”</a:t>
            </a:r>
          </a:p>
          <a:p>
            <a:pPr>
              <a:lnSpc>
                <a:spcPct val="80000"/>
              </a:lnSpc>
              <a:spcBef>
                <a:spcPct val="50000"/>
              </a:spcBef>
            </a:pPr>
            <a:r>
              <a:rPr lang="en-US" altLang="en-US">
                <a:solidFill>
                  <a:srgbClr val="F8F8F8"/>
                </a:solidFill>
              </a:rPr>
              <a:t>	2. You are to see “if it is possible” to get along</a:t>
            </a:r>
          </a:p>
          <a:p>
            <a:pPr>
              <a:lnSpc>
                <a:spcPct val="80000"/>
              </a:lnSpc>
              <a:spcBef>
                <a:spcPct val="50000"/>
              </a:spcBef>
            </a:pPr>
            <a:r>
              <a:rPr lang="en-US" altLang="en-US">
                <a:solidFill>
                  <a:srgbClr val="F8F8F8"/>
                </a:solidFill>
              </a:rPr>
              <a:t>	3. We must take the “high road”</a:t>
            </a:r>
            <a:endParaRPr lang="en-US" altLang="en-US" sz="2800" b="1" u="sng">
              <a:solidFill>
                <a:srgbClr val="F8F8F8"/>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3732">
                                            <p:txEl>
                                              <p:pRg st="2" end="2"/>
                                            </p:txEl>
                                          </p:spTgt>
                                        </p:tgtEl>
                                        <p:attrNameLst>
                                          <p:attrName>style.visibility</p:attrName>
                                        </p:attrNameLst>
                                      </p:cBhvr>
                                      <p:to>
                                        <p:strVal val="visible"/>
                                      </p:to>
                                    </p:set>
                                    <p:anim calcmode="lin" valueType="num">
                                      <p:cBhvr>
                                        <p:cTn id="7" dur="1000" fill="hold"/>
                                        <p:tgtEl>
                                          <p:spTgt spid="73732">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73732">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73732">
                                            <p:txEl>
                                              <p:pRg st="2" end="2"/>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3732">
                                            <p:txEl>
                                              <p:pRg st="3" end="3"/>
                                            </p:txEl>
                                          </p:spTgt>
                                        </p:tgtEl>
                                        <p:attrNameLst>
                                          <p:attrName>style.visibility</p:attrName>
                                        </p:attrNameLst>
                                      </p:cBhvr>
                                      <p:to>
                                        <p:strVal val="visible"/>
                                      </p:to>
                                    </p:set>
                                    <p:anim calcmode="lin" valueType="num">
                                      <p:cBhvr>
                                        <p:cTn id="14" dur="1000" fill="hold"/>
                                        <p:tgtEl>
                                          <p:spTgt spid="73732">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73732">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73732">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3732">
                                            <p:txEl>
                                              <p:pRg st="4" end="4"/>
                                            </p:txEl>
                                          </p:spTgt>
                                        </p:tgtEl>
                                        <p:attrNameLst>
                                          <p:attrName>style.visibility</p:attrName>
                                        </p:attrNameLst>
                                      </p:cBhvr>
                                      <p:to>
                                        <p:strVal val="visible"/>
                                      </p:to>
                                    </p:set>
                                    <p:anim calcmode="lin" valueType="num">
                                      <p:cBhvr>
                                        <p:cTn id="21" dur="1000" fill="hold"/>
                                        <p:tgtEl>
                                          <p:spTgt spid="73732">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73732">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737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a:extLst>
              <a:ext uri="{FF2B5EF4-FFF2-40B4-BE49-F238E27FC236}">
                <a16:creationId xmlns:a16="http://schemas.microsoft.com/office/drawing/2014/main" id="{50B59A4B-C9D3-4172-B9B9-ACEB087A94B3}"/>
              </a:ext>
            </a:extLst>
          </p:cNvPr>
          <p:cNvSpPr txBox="1">
            <a:spLocks noChangeArrowheads="1"/>
          </p:cNvSpPr>
          <p:nvPr/>
        </p:nvSpPr>
        <p:spPr bwMode="auto">
          <a:xfrm>
            <a:off x="2514600" y="1752600"/>
            <a:ext cx="4284663" cy="1431925"/>
          </a:xfrm>
          <a:prstGeom prst="rect">
            <a:avLst/>
          </a:prstGeom>
          <a:noFill/>
          <a:ln>
            <a:noFill/>
          </a:ln>
          <a:effectLst>
            <a:outerShdw dist="53882" dir="2700000" algn="ctr" rotWithShape="0">
              <a:srgbClr val="333333">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altLang="en-US" sz="4400" b="1">
                <a:latin typeface="Comic Sans MS" panose="030F0702030302020204" pitchFamily="66" charset="0"/>
              </a:rPr>
              <a:t>Our Attitude</a:t>
            </a:r>
          </a:p>
          <a:p>
            <a:pPr algn="ctr"/>
            <a:r>
              <a:rPr lang="en-US" altLang="en-US" sz="4400" b="1">
                <a:latin typeface="Comic Sans MS" panose="030F0702030302020204" pitchFamily="66" charset="0"/>
              </a:rPr>
              <a:t>Toward Others</a:t>
            </a:r>
          </a:p>
        </p:txBody>
      </p:sp>
      <p:sp>
        <p:nvSpPr>
          <p:cNvPr id="40963" name="Text Box 3">
            <a:extLst>
              <a:ext uri="{FF2B5EF4-FFF2-40B4-BE49-F238E27FC236}">
                <a16:creationId xmlns:a16="http://schemas.microsoft.com/office/drawing/2014/main" id="{2182AA84-C802-4053-B4E1-B9FDF5E5D193}"/>
              </a:ext>
            </a:extLst>
          </p:cNvPr>
          <p:cNvSpPr txBox="1">
            <a:spLocks noChangeArrowheads="1"/>
          </p:cNvSpPr>
          <p:nvPr/>
        </p:nvSpPr>
        <p:spPr bwMode="auto">
          <a:xfrm>
            <a:off x="457200" y="3886200"/>
            <a:ext cx="8162925" cy="175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30000"/>
              </a:lnSpc>
            </a:pPr>
            <a:r>
              <a:rPr lang="en-US" altLang="en-US" sz="2800" b="1">
                <a:solidFill>
                  <a:srgbClr val="333333"/>
                </a:solidFill>
                <a:latin typeface="Comic Sans MS" panose="030F0702030302020204" pitchFamily="66" charset="0"/>
              </a:rPr>
              <a:t>I. </a:t>
            </a:r>
            <a:r>
              <a:rPr lang="en-US" altLang="en-US" sz="2800" b="1" u="sng">
                <a:solidFill>
                  <a:srgbClr val="333333"/>
                </a:solidFill>
                <a:latin typeface="Comic Sans MS" panose="030F0702030302020204" pitchFamily="66" charset="0"/>
              </a:rPr>
              <a:t>Who</a:t>
            </a:r>
            <a:r>
              <a:rPr lang="en-US" altLang="en-US" sz="2800" b="1">
                <a:solidFill>
                  <a:srgbClr val="333333"/>
                </a:solidFill>
                <a:latin typeface="Comic Sans MS" panose="030F0702030302020204" pitchFamily="66" charset="0"/>
              </a:rPr>
              <a:t> – One Responsible for Right Attitude</a:t>
            </a:r>
          </a:p>
          <a:p>
            <a:pPr>
              <a:lnSpc>
                <a:spcPct val="130000"/>
              </a:lnSpc>
            </a:pPr>
            <a:r>
              <a:rPr lang="en-US" altLang="en-US" sz="2800" b="1">
                <a:latin typeface="Comic Sans MS" panose="030F0702030302020204" pitchFamily="66" charset="0"/>
              </a:rPr>
              <a:t>II. </a:t>
            </a:r>
            <a:r>
              <a:rPr lang="en-US" altLang="en-US" sz="2800" b="1" u="sng">
                <a:solidFill>
                  <a:srgbClr val="F8F8F8"/>
                </a:solidFill>
                <a:latin typeface="Comic Sans MS" panose="030F0702030302020204" pitchFamily="66" charset="0"/>
              </a:rPr>
              <a:t>What</a:t>
            </a:r>
            <a:r>
              <a:rPr lang="en-US" altLang="en-US" sz="2800" b="1">
                <a:latin typeface="Comic Sans MS" panose="030F0702030302020204" pitchFamily="66" charset="0"/>
              </a:rPr>
              <a:t> – Attitudes We Should Have</a:t>
            </a:r>
          </a:p>
          <a:p>
            <a:pPr>
              <a:lnSpc>
                <a:spcPct val="130000"/>
              </a:lnSpc>
            </a:pPr>
            <a:r>
              <a:rPr lang="en-US" altLang="en-US" sz="2800" b="1">
                <a:solidFill>
                  <a:srgbClr val="333333"/>
                </a:solidFill>
                <a:latin typeface="Comic Sans MS" panose="030F0702030302020204" pitchFamily="66" charset="0"/>
              </a:rPr>
              <a:t>III. </a:t>
            </a:r>
            <a:r>
              <a:rPr lang="en-US" altLang="en-US" sz="2800" b="1" u="sng">
                <a:solidFill>
                  <a:srgbClr val="333333"/>
                </a:solidFill>
                <a:latin typeface="Comic Sans MS" panose="030F0702030302020204" pitchFamily="66" charset="0"/>
              </a:rPr>
              <a:t>Why</a:t>
            </a:r>
            <a:r>
              <a:rPr lang="en-US" altLang="en-US" sz="2800" b="1">
                <a:solidFill>
                  <a:srgbClr val="333333"/>
                </a:solidFill>
                <a:latin typeface="Comic Sans MS" panose="030F0702030302020204" pitchFamily="66" charset="0"/>
              </a:rPr>
              <a:t> – Importance of the Right Attitude</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a:extLst>
              <a:ext uri="{FF2B5EF4-FFF2-40B4-BE49-F238E27FC236}">
                <a16:creationId xmlns:a16="http://schemas.microsoft.com/office/drawing/2014/main" id="{433013DC-F9E0-4BFE-8BED-FCDCC04F1274}"/>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47107" name="Text Box 3">
            <a:extLst>
              <a:ext uri="{FF2B5EF4-FFF2-40B4-BE49-F238E27FC236}">
                <a16:creationId xmlns:a16="http://schemas.microsoft.com/office/drawing/2014/main" id="{104C0BA3-D814-43F6-BB52-6051E3F94A91}"/>
              </a:ext>
            </a:extLst>
          </p:cNvPr>
          <p:cNvSpPr txBox="1">
            <a:spLocks noChangeArrowheads="1"/>
          </p:cNvSpPr>
          <p:nvPr/>
        </p:nvSpPr>
        <p:spPr bwMode="auto">
          <a:xfrm>
            <a:off x="533400" y="1600200"/>
            <a:ext cx="8305800" cy="214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Show mercy</a:t>
            </a:r>
            <a:r>
              <a:rPr lang="en-US" altLang="en-US" sz="2800" b="1"/>
              <a:t> (Matt. 7:1-11)</a:t>
            </a:r>
            <a:endParaRPr lang="en-US" altLang="en-US"/>
          </a:p>
          <a:p>
            <a:pPr>
              <a:lnSpc>
                <a:spcPct val="80000"/>
              </a:lnSpc>
              <a:spcBef>
                <a:spcPct val="50000"/>
              </a:spcBef>
            </a:pPr>
            <a:r>
              <a:rPr lang="en-US" altLang="en-US">
                <a:solidFill>
                  <a:srgbClr val="F8F8F8"/>
                </a:solidFill>
              </a:rPr>
              <a:t>	1. Deals with judging without mercy (v. 2; cf. Lk. 6:36ff)</a:t>
            </a:r>
          </a:p>
          <a:p>
            <a:pPr>
              <a:lnSpc>
                <a:spcPct val="80000"/>
              </a:lnSpc>
              <a:spcBef>
                <a:spcPct val="50000"/>
              </a:spcBef>
            </a:pPr>
            <a:r>
              <a:rPr lang="en-US" altLang="en-US">
                <a:solidFill>
                  <a:srgbClr val="F8F8F8"/>
                </a:solidFill>
              </a:rPr>
              <a:t>	2. Consider own faults – mercy we need (v. 5)</a:t>
            </a:r>
          </a:p>
          <a:p>
            <a:pPr>
              <a:lnSpc>
                <a:spcPct val="80000"/>
              </a:lnSpc>
              <a:spcBef>
                <a:spcPct val="50000"/>
              </a:spcBef>
            </a:pPr>
            <a:r>
              <a:rPr lang="en-US" altLang="en-US">
                <a:solidFill>
                  <a:srgbClr val="F8F8F8"/>
                </a:solidFill>
              </a:rPr>
              <a:t>	3. Consider how gracious / merciful God has been to us 		(vv. 6-11)</a:t>
            </a:r>
            <a:endParaRPr lang="en-US" altLang="en-US" sz="2800" b="1" u="sng">
              <a:solidFill>
                <a:srgbClr val="F8F8F8"/>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 calcmode="lin" valueType="num">
                                      <p:cBhvr>
                                        <p:cTn id="7" dur="1000" fill="hold"/>
                                        <p:tgtEl>
                                          <p:spTgt spid="4710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710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710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7107">
                                            <p:txEl>
                                              <p:pRg st="1" end="1"/>
                                            </p:txEl>
                                          </p:spTgt>
                                        </p:tgtEl>
                                        <p:attrNameLst>
                                          <p:attrName>style.visibility</p:attrName>
                                        </p:attrNameLst>
                                      </p:cBhvr>
                                      <p:to>
                                        <p:strVal val="visible"/>
                                      </p:to>
                                    </p:set>
                                    <p:anim calcmode="lin" valueType="num">
                                      <p:cBhvr>
                                        <p:cTn id="14" dur="1000" fill="hold"/>
                                        <p:tgtEl>
                                          <p:spTgt spid="4710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710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710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7107">
                                            <p:txEl>
                                              <p:pRg st="2" end="2"/>
                                            </p:txEl>
                                          </p:spTgt>
                                        </p:tgtEl>
                                        <p:attrNameLst>
                                          <p:attrName>style.visibility</p:attrName>
                                        </p:attrNameLst>
                                      </p:cBhvr>
                                      <p:to>
                                        <p:strVal val="visible"/>
                                      </p:to>
                                    </p:set>
                                    <p:anim calcmode="lin" valueType="num">
                                      <p:cBhvr>
                                        <p:cTn id="21" dur="1000" fill="hold"/>
                                        <p:tgtEl>
                                          <p:spTgt spid="4710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710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710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7107">
                                            <p:txEl>
                                              <p:pRg st="3" end="3"/>
                                            </p:txEl>
                                          </p:spTgt>
                                        </p:tgtEl>
                                        <p:attrNameLst>
                                          <p:attrName>style.visibility</p:attrName>
                                        </p:attrNameLst>
                                      </p:cBhvr>
                                      <p:to>
                                        <p:strVal val="visible"/>
                                      </p:to>
                                    </p:set>
                                    <p:anim calcmode="lin" valueType="num">
                                      <p:cBhvr>
                                        <p:cTn id="28" dur="1000" fill="hold"/>
                                        <p:tgtEl>
                                          <p:spTgt spid="4710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710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71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AutoShape 2">
            <a:extLst>
              <a:ext uri="{FF2B5EF4-FFF2-40B4-BE49-F238E27FC236}">
                <a16:creationId xmlns:a16="http://schemas.microsoft.com/office/drawing/2014/main" id="{EFF67EB4-66BB-4129-B673-D7BEA27DE624}"/>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89091" name="Text Box 3">
            <a:extLst>
              <a:ext uri="{FF2B5EF4-FFF2-40B4-BE49-F238E27FC236}">
                <a16:creationId xmlns:a16="http://schemas.microsoft.com/office/drawing/2014/main" id="{B48E25EB-76A5-46D7-B3FF-0627049B1696}"/>
              </a:ext>
            </a:extLst>
          </p:cNvPr>
          <p:cNvSpPr txBox="1">
            <a:spLocks noChangeArrowheads="1"/>
          </p:cNvSpPr>
          <p:nvPr/>
        </p:nvSpPr>
        <p:spPr bwMode="auto">
          <a:xfrm>
            <a:off x="533400" y="1600200"/>
            <a:ext cx="7391400" cy="98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Show mercy</a:t>
            </a:r>
            <a:r>
              <a:rPr lang="en-US" altLang="en-US" sz="2800" b="1"/>
              <a:t> (Matt. 7:1-12)</a:t>
            </a:r>
          </a:p>
          <a:p>
            <a:pPr>
              <a:lnSpc>
                <a:spcPct val="80000"/>
              </a:lnSpc>
              <a:spcBef>
                <a:spcPct val="50000"/>
              </a:spcBef>
            </a:pPr>
            <a:r>
              <a:rPr lang="en-US" altLang="en-US" sz="2800" b="1"/>
              <a:t>B. </a:t>
            </a:r>
            <a:r>
              <a:rPr lang="en-US" altLang="en-US" sz="2800" b="1" u="sng"/>
              <a:t>Treat other way want to be</a:t>
            </a:r>
            <a:r>
              <a:rPr lang="en-US" altLang="en-US" sz="2800" b="1"/>
              <a:t> (Matt. 7:12)</a:t>
            </a:r>
            <a:endParaRPr lang="en-US" altLang="en-US" sz="2800" b="1" u="sng">
              <a:solidFill>
                <a:srgbClr val="F8F8F8"/>
              </a:solidFill>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AutoShape 2">
            <a:extLst>
              <a:ext uri="{FF2B5EF4-FFF2-40B4-BE49-F238E27FC236}">
                <a16:creationId xmlns:a16="http://schemas.microsoft.com/office/drawing/2014/main" id="{0BE6EE7F-757D-488A-BC2E-565481FBDCCC}"/>
              </a:ext>
            </a:extLst>
          </p:cNvPr>
          <p:cNvSpPr>
            <a:spLocks noChangeArrowheads="1"/>
          </p:cNvSpPr>
          <p:nvPr/>
        </p:nvSpPr>
        <p:spPr bwMode="auto">
          <a:xfrm>
            <a:off x="381000" y="381000"/>
            <a:ext cx="8305800" cy="9144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Way You Want To Be Treated</a:t>
            </a:r>
          </a:p>
        </p:txBody>
      </p:sp>
      <p:sp>
        <p:nvSpPr>
          <p:cNvPr id="77827" name="Text Box 3">
            <a:extLst>
              <a:ext uri="{FF2B5EF4-FFF2-40B4-BE49-F238E27FC236}">
                <a16:creationId xmlns:a16="http://schemas.microsoft.com/office/drawing/2014/main" id="{72EDB12C-D485-4031-99DF-C094110FE449}"/>
              </a:ext>
            </a:extLst>
          </p:cNvPr>
          <p:cNvSpPr txBox="1">
            <a:spLocks noChangeArrowheads="1"/>
          </p:cNvSpPr>
          <p:nvPr/>
        </p:nvSpPr>
        <p:spPr bwMode="auto">
          <a:xfrm>
            <a:off x="3352800" y="1371600"/>
            <a:ext cx="20542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3200" b="1">
                <a:solidFill>
                  <a:srgbClr val="FF3300"/>
                </a:solidFill>
              </a:rPr>
              <a:t>Matt. 7:12</a:t>
            </a:r>
          </a:p>
        </p:txBody>
      </p:sp>
      <p:sp>
        <p:nvSpPr>
          <p:cNvPr id="77828" name="Text Box 4">
            <a:extLst>
              <a:ext uri="{FF2B5EF4-FFF2-40B4-BE49-F238E27FC236}">
                <a16:creationId xmlns:a16="http://schemas.microsoft.com/office/drawing/2014/main" id="{E6558773-03AE-47E0-8175-3A90C97A175F}"/>
              </a:ext>
            </a:extLst>
          </p:cNvPr>
          <p:cNvSpPr txBox="1">
            <a:spLocks noChangeArrowheads="1"/>
          </p:cNvSpPr>
          <p:nvPr/>
        </p:nvSpPr>
        <p:spPr bwMode="auto">
          <a:xfrm>
            <a:off x="457200" y="2209800"/>
            <a:ext cx="8362950" cy="431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85750" algn="l"/>
              </a:tabLst>
              <a:defRPr sz="2400">
                <a:solidFill>
                  <a:schemeClr val="tx1"/>
                </a:solidFill>
                <a:latin typeface="Arial" panose="020B0604020202020204" pitchFamily="34" charset="0"/>
              </a:defRPr>
            </a:lvl1pPr>
            <a:lvl2pPr>
              <a:tabLst>
                <a:tab pos="285750" algn="l"/>
              </a:tabLst>
              <a:defRPr sz="2400">
                <a:solidFill>
                  <a:schemeClr val="tx1"/>
                </a:solidFill>
                <a:latin typeface="Arial" panose="020B0604020202020204" pitchFamily="34" charset="0"/>
              </a:defRPr>
            </a:lvl2pPr>
            <a:lvl3pPr>
              <a:tabLst>
                <a:tab pos="285750" algn="l"/>
              </a:tabLst>
              <a:defRPr sz="2400">
                <a:solidFill>
                  <a:schemeClr val="tx1"/>
                </a:solidFill>
                <a:latin typeface="Arial" panose="020B0604020202020204" pitchFamily="34" charset="0"/>
              </a:defRPr>
            </a:lvl3pPr>
            <a:lvl4pPr>
              <a:tabLst>
                <a:tab pos="285750" algn="l"/>
              </a:tabLst>
              <a:defRPr sz="2400">
                <a:solidFill>
                  <a:schemeClr val="tx1"/>
                </a:solidFill>
                <a:latin typeface="Arial" panose="020B0604020202020204" pitchFamily="34" charset="0"/>
              </a:defRPr>
            </a:lvl4pPr>
            <a:lvl5pPr>
              <a:tabLst>
                <a:tab pos="285750" algn="l"/>
              </a:tabLst>
              <a:defRPr sz="2400">
                <a:solidFill>
                  <a:schemeClr val="tx1"/>
                </a:solidFill>
                <a:latin typeface="Arial" panose="020B0604020202020204" pitchFamily="34" charset="0"/>
              </a:defRPr>
            </a:lvl5pPr>
            <a:lvl6pPr fontAlgn="base">
              <a:spcBef>
                <a:spcPct val="0"/>
              </a:spcBef>
              <a:spcAft>
                <a:spcPct val="0"/>
              </a:spcAft>
              <a:tabLst>
                <a:tab pos="285750" algn="l"/>
              </a:tabLst>
              <a:defRPr sz="2400">
                <a:solidFill>
                  <a:schemeClr val="tx1"/>
                </a:solidFill>
                <a:latin typeface="Arial" panose="020B0604020202020204" pitchFamily="34" charset="0"/>
              </a:defRPr>
            </a:lvl6pPr>
            <a:lvl7pPr fontAlgn="base">
              <a:spcBef>
                <a:spcPct val="0"/>
              </a:spcBef>
              <a:spcAft>
                <a:spcPct val="0"/>
              </a:spcAft>
              <a:tabLst>
                <a:tab pos="285750" algn="l"/>
              </a:tabLst>
              <a:defRPr sz="2400">
                <a:solidFill>
                  <a:schemeClr val="tx1"/>
                </a:solidFill>
                <a:latin typeface="Arial" panose="020B0604020202020204" pitchFamily="34" charset="0"/>
              </a:defRPr>
            </a:lvl7pPr>
            <a:lvl8pPr fontAlgn="base">
              <a:spcBef>
                <a:spcPct val="0"/>
              </a:spcBef>
              <a:spcAft>
                <a:spcPct val="0"/>
              </a:spcAft>
              <a:tabLst>
                <a:tab pos="285750" algn="l"/>
              </a:tabLst>
              <a:defRPr sz="2400">
                <a:solidFill>
                  <a:schemeClr val="tx1"/>
                </a:solidFill>
                <a:latin typeface="Arial" panose="020B0604020202020204" pitchFamily="34" charset="0"/>
              </a:defRPr>
            </a:lvl8pPr>
            <a:lvl9pPr fontAlgn="base">
              <a:spcBef>
                <a:spcPct val="0"/>
              </a:spcBef>
              <a:spcAft>
                <a:spcPct val="0"/>
              </a:spcAft>
              <a:tabLst>
                <a:tab pos="285750" algn="l"/>
              </a:tabLst>
              <a:defRPr sz="2400">
                <a:solidFill>
                  <a:schemeClr val="tx1"/>
                </a:solidFill>
                <a:latin typeface="Arial" panose="020B0604020202020204" pitchFamily="34" charset="0"/>
              </a:defRPr>
            </a:lvl9pPr>
          </a:lstStyle>
          <a:p>
            <a:pPr eaLnBrk="0" hangingPunct="0">
              <a:lnSpc>
                <a:spcPct val="90000"/>
              </a:lnSpc>
              <a:buFontTx/>
              <a:buChar char="•"/>
            </a:pPr>
            <a:r>
              <a:rPr lang="en-US" altLang="en-US" sz="2800" dirty="0">
                <a:solidFill>
                  <a:srgbClr val="F8F8F8"/>
                </a:solidFill>
              </a:rPr>
              <a:t> </a:t>
            </a:r>
            <a:r>
              <a:rPr lang="en-US" altLang="en-US" sz="2800" b="1" dirty="0">
                <a:solidFill>
                  <a:srgbClr val="F8F8F8"/>
                </a:solidFill>
              </a:rPr>
              <a:t>Golden Rule Says</a:t>
            </a:r>
            <a:r>
              <a:rPr lang="en-US" altLang="en-US" sz="2800" dirty="0">
                <a:solidFill>
                  <a:srgbClr val="F8F8F8"/>
                </a:solidFill>
              </a:rPr>
              <a:t>:</a:t>
            </a:r>
            <a:r>
              <a:rPr lang="en-US" altLang="en-US" sz="2800" dirty="0"/>
              <a:t> Treat others way you want to 	be treated</a:t>
            </a:r>
          </a:p>
          <a:p>
            <a:pPr eaLnBrk="0" hangingPunct="0">
              <a:lnSpc>
                <a:spcPct val="90000"/>
              </a:lnSpc>
              <a:buFontTx/>
              <a:buChar char="•"/>
            </a:pPr>
            <a:endParaRPr lang="en-US" altLang="en-US" sz="2800" dirty="0"/>
          </a:p>
          <a:p>
            <a:pPr eaLnBrk="0" hangingPunct="0">
              <a:lnSpc>
                <a:spcPct val="90000"/>
              </a:lnSpc>
              <a:buFontTx/>
              <a:buChar char="•"/>
            </a:pPr>
            <a:r>
              <a:rPr lang="en-US" altLang="en-US" sz="2800" b="1" dirty="0">
                <a:solidFill>
                  <a:srgbClr val="F8F8F8"/>
                </a:solidFill>
              </a:rPr>
              <a:t> Means</a:t>
            </a:r>
            <a:r>
              <a:rPr lang="en-US" altLang="en-US" sz="2800" dirty="0">
                <a:solidFill>
                  <a:srgbClr val="F8F8F8"/>
                </a:solidFill>
              </a:rPr>
              <a:t>:</a:t>
            </a:r>
            <a:r>
              <a:rPr lang="en-US" altLang="en-US" sz="2800" dirty="0"/>
              <a:t> “…we are as much obliged to them as 	they are to us” - Matthew Henry</a:t>
            </a:r>
          </a:p>
          <a:p>
            <a:pPr eaLnBrk="0" hangingPunct="0">
              <a:lnSpc>
                <a:spcPct val="90000"/>
              </a:lnSpc>
              <a:buFontTx/>
              <a:buChar char="•"/>
            </a:pPr>
            <a:endParaRPr lang="en-US" altLang="en-US" sz="2800" dirty="0">
              <a:solidFill>
                <a:schemeClr val="accent2"/>
              </a:solidFill>
            </a:endParaRPr>
          </a:p>
          <a:p>
            <a:pPr eaLnBrk="0" hangingPunct="0">
              <a:lnSpc>
                <a:spcPct val="90000"/>
              </a:lnSpc>
              <a:buFontTx/>
              <a:buChar char="•"/>
            </a:pPr>
            <a:r>
              <a:rPr lang="en-US" altLang="en-US" sz="2800" b="1" dirty="0">
                <a:solidFill>
                  <a:srgbClr val="F8F8F8"/>
                </a:solidFill>
              </a:rPr>
              <a:t> Forces Us To Think About</a:t>
            </a:r>
            <a:r>
              <a:rPr lang="en-US" altLang="en-US" sz="2800" dirty="0">
                <a:solidFill>
                  <a:srgbClr val="F8F8F8"/>
                </a:solidFill>
              </a:rPr>
              <a:t>:</a:t>
            </a:r>
          </a:p>
          <a:p>
            <a:pPr marL="914400" lvl="1" indent="-457200" eaLnBrk="0" hangingPunct="0">
              <a:lnSpc>
                <a:spcPct val="90000"/>
              </a:lnSpc>
              <a:buFont typeface="Wingdings" panose="05000000000000000000" pitchFamily="2" charset="2"/>
              <a:buChar char="Ø"/>
            </a:pPr>
            <a:r>
              <a:rPr lang="en-US" altLang="en-US" sz="2800" dirty="0"/>
              <a:t> </a:t>
            </a:r>
            <a:r>
              <a:rPr lang="en-US" altLang="en-US" sz="2800" i="1" dirty="0"/>
              <a:t>Way I want to be treated</a:t>
            </a:r>
          </a:p>
          <a:p>
            <a:pPr marL="914400" lvl="1" indent="-457200" eaLnBrk="0" hangingPunct="0">
              <a:lnSpc>
                <a:spcPct val="90000"/>
              </a:lnSpc>
              <a:buFont typeface="Wingdings" panose="05000000000000000000" pitchFamily="2" charset="2"/>
              <a:buChar char="Ø"/>
            </a:pPr>
            <a:r>
              <a:rPr lang="en-US" altLang="en-US" sz="2800" i="1" dirty="0"/>
              <a:t> Way I treat Others</a:t>
            </a:r>
          </a:p>
          <a:p>
            <a:pPr marL="914400" lvl="1" indent="-457200" eaLnBrk="0" hangingPunct="0">
              <a:lnSpc>
                <a:spcPct val="90000"/>
              </a:lnSpc>
              <a:buFont typeface="Wingdings" panose="05000000000000000000" pitchFamily="2" charset="2"/>
              <a:buChar char="Ø"/>
            </a:pPr>
            <a:r>
              <a:rPr lang="en-US" altLang="en-US" sz="2800" i="1" dirty="0"/>
              <a:t> Compare the two</a:t>
            </a:r>
          </a:p>
          <a:p>
            <a:pPr marL="914400" lvl="1" indent="-457200" eaLnBrk="0" hangingPunct="0">
              <a:lnSpc>
                <a:spcPct val="90000"/>
              </a:lnSpc>
              <a:buFont typeface="Wingdings" panose="05000000000000000000" pitchFamily="2" charset="2"/>
              <a:buChar char="Ø"/>
            </a:pPr>
            <a:r>
              <a:rPr lang="en-US" altLang="en-US" sz="2800" i="1" dirty="0"/>
              <a:t> More than how others treat me!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7828">
                                            <p:txEl>
                                              <p:pRg st="0" end="0"/>
                                            </p:txEl>
                                          </p:spTgt>
                                        </p:tgtEl>
                                        <p:attrNameLst>
                                          <p:attrName>style.visibility</p:attrName>
                                        </p:attrNameLst>
                                      </p:cBhvr>
                                      <p:to>
                                        <p:strVal val="visible"/>
                                      </p:to>
                                    </p:set>
                                    <p:anim calcmode="lin" valueType="num">
                                      <p:cBhvr additive="base">
                                        <p:cTn id="7" dur="500" fill="hold"/>
                                        <p:tgtEl>
                                          <p:spTgt spid="7782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78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7828">
                                            <p:txEl>
                                              <p:pRg st="2" end="2"/>
                                            </p:txEl>
                                          </p:spTgt>
                                        </p:tgtEl>
                                        <p:attrNameLst>
                                          <p:attrName>style.visibility</p:attrName>
                                        </p:attrNameLst>
                                      </p:cBhvr>
                                      <p:to>
                                        <p:strVal val="visible"/>
                                      </p:to>
                                    </p:set>
                                    <p:anim calcmode="lin" valueType="num">
                                      <p:cBhvr additive="base">
                                        <p:cTn id="13" dur="500" fill="hold"/>
                                        <p:tgtEl>
                                          <p:spTgt spid="7782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782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7828">
                                            <p:txEl>
                                              <p:pRg st="4" end="4"/>
                                            </p:txEl>
                                          </p:spTgt>
                                        </p:tgtEl>
                                        <p:attrNameLst>
                                          <p:attrName>style.visibility</p:attrName>
                                        </p:attrNameLst>
                                      </p:cBhvr>
                                      <p:to>
                                        <p:strVal val="visible"/>
                                      </p:to>
                                    </p:set>
                                    <p:anim calcmode="lin" valueType="num">
                                      <p:cBhvr additive="base">
                                        <p:cTn id="19" dur="500" fill="hold"/>
                                        <p:tgtEl>
                                          <p:spTgt spid="77828">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782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7828">
                                            <p:txEl>
                                              <p:pRg st="5" end="5"/>
                                            </p:txEl>
                                          </p:spTgt>
                                        </p:tgtEl>
                                        <p:attrNameLst>
                                          <p:attrName>style.visibility</p:attrName>
                                        </p:attrNameLst>
                                      </p:cBhvr>
                                      <p:to>
                                        <p:strVal val="visible"/>
                                      </p:to>
                                    </p:set>
                                    <p:anim calcmode="lin" valueType="num">
                                      <p:cBhvr additive="base">
                                        <p:cTn id="25" dur="500" fill="hold"/>
                                        <p:tgtEl>
                                          <p:spTgt spid="77828">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782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7828">
                                            <p:txEl>
                                              <p:pRg st="6" end="6"/>
                                            </p:txEl>
                                          </p:spTgt>
                                        </p:tgtEl>
                                        <p:attrNameLst>
                                          <p:attrName>style.visibility</p:attrName>
                                        </p:attrNameLst>
                                      </p:cBhvr>
                                      <p:to>
                                        <p:strVal val="visible"/>
                                      </p:to>
                                    </p:set>
                                    <p:anim calcmode="lin" valueType="num">
                                      <p:cBhvr additive="base">
                                        <p:cTn id="31" dur="500" fill="hold"/>
                                        <p:tgtEl>
                                          <p:spTgt spid="77828">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782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7828">
                                            <p:txEl>
                                              <p:pRg st="7" end="7"/>
                                            </p:txEl>
                                          </p:spTgt>
                                        </p:tgtEl>
                                        <p:attrNameLst>
                                          <p:attrName>style.visibility</p:attrName>
                                        </p:attrNameLst>
                                      </p:cBhvr>
                                      <p:to>
                                        <p:strVal val="visible"/>
                                      </p:to>
                                    </p:set>
                                    <p:anim calcmode="lin" valueType="num">
                                      <p:cBhvr additive="base">
                                        <p:cTn id="37" dur="500" fill="hold"/>
                                        <p:tgtEl>
                                          <p:spTgt spid="77828">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7828">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7828">
                                            <p:txEl>
                                              <p:pRg st="8" end="8"/>
                                            </p:txEl>
                                          </p:spTgt>
                                        </p:tgtEl>
                                        <p:attrNameLst>
                                          <p:attrName>style.visibility</p:attrName>
                                        </p:attrNameLst>
                                      </p:cBhvr>
                                      <p:to>
                                        <p:strVal val="visible"/>
                                      </p:to>
                                    </p:set>
                                    <p:anim calcmode="lin" valueType="num">
                                      <p:cBhvr additive="base">
                                        <p:cTn id="43" dur="500" fill="hold"/>
                                        <p:tgtEl>
                                          <p:spTgt spid="77828">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7828">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8" grpId="0" build="p" bldLvl="2"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AutoShape 2">
            <a:extLst>
              <a:ext uri="{FF2B5EF4-FFF2-40B4-BE49-F238E27FC236}">
                <a16:creationId xmlns:a16="http://schemas.microsoft.com/office/drawing/2014/main" id="{6DA4CA26-C908-4D84-B59D-D93B611743A2}"/>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90115" name="Text Box 3">
            <a:extLst>
              <a:ext uri="{FF2B5EF4-FFF2-40B4-BE49-F238E27FC236}">
                <a16:creationId xmlns:a16="http://schemas.microsoft.com/office/drawing/2014/main" id="{23246307-678E-4425-BD30-025FAF2DB1F8}"/>
              </a:ext>
            </a:extLst>
          </p:cNvPr>
          <p:cNvSpPr txBox="1">
            <a:spLocks noChangeArrowheads="1"/>
          </p:cNvSpPr>
          <p:nvPr/>
        </p:nvSpPr>
        <p:spPr bwMode="auto">
          <a:xfrm>
            <a:off x="533400" y="1600200"/>
            <a:ext cx="7391400" cy="154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Show mercy</a:t>
            </a:r>
            <a:r>
              <a:rPr lang="en-US" altLang="en-US" sz="2800" b="1"/>
              <a:t> (Matt. 7:1-12)</a:t>
            </a:r>
          </a:p>
          <a:p>
            <a:pPr>
              <a:lnSpc>
                <a:spcPct val="80000"/>
              </a:lnSpc>
              <a:spcBef>
                <a:spcPct val="50000"/>
              </a:spcBef>
            </a:pPr>
            <a:r>
              <a:rPr lang="en-US" altLang="en-US" sz="2800" b="1"/>
              <a:t>B. </a:t>
            </a:r>
            <a:r>
              <a:rPr lang="en-US" altLang="en-US" sz="2800" b="1" u="sng"/>
              <a:t>Treat other way want to be</a:t>
            </a:r>
            <a:r>
              <a:rPr lang="en-US" altLang="en-US" sz="2800" b="1"/>
              <a:t> (Matt. 7:12)</a:t>
            </a:r>
          </a:p>
          <a:p>
            <a:pPr>
              <a:lnSpc>
                <a:spcPct val="80000"/>
              </a:lnSpc>
              <a:spcBef>
                <a:spcPct val="50000"/>
              </a:spcBef>
            </a:pPr>
            <a:r>
              <a:rPr lang="en-US" altLang="en-US" sz="2800" b="1"/>
              <a:t>C. </a:t>
            </a:r>
            <a:r>
              <a:rPr lang="en-US" altLang="en-US" sz="2800" b="1" u="sng"/>
              <a:t>Be humble</a:t>
            </a:r>
            <a:r>
              <a:rPr lang="en-US" altLang="en-US" sz="2800" b="1"/>
              <a:t> (Eph. 4:2)</a:t>
            </a:r>
            <a:endParaRPr lang="en-US" altLang="en-US" sz="2800" b="1" u="sng">
              <a:solidFill>
                <a:srgbClr val="F8F8F8"/>
              </a:solidFill>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utoShape 2">
            <a:extLst>
              <a:ext uri="{FF2B5EF4-FFF2-40B4-BE49-F238E27FC236}">
                <a16:creationId xmlns:a16="http://schemas.microsoft.com/office/drawing/2014/main" id="{03F6B888-F2E1-44D5-A67A-5A54E4D3884B}"/>
              </a:ext>
            </a:extLst>
          </p:cNvPr>
          <p:cNvSpPr>
            <a:spLocks noChangeArrowheads="1"/>
          </p:cNvSpPr>
          <p:nvPr/>
        </p:nvSpPr>
        <p:spPr bwMode="auto">
          <a:xfrm>
            <a:off x="381000" y="381000"/>
            <a:ext cx="8305800" cy="7620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Be Humble</a:t>
            </a:r>
          </a:p>
        </p:txBody>
      </p:sp>
      <p:sp>
        <p:nvSpPr>
          <p:cNvPr id="78851" name="Text Box 3">
            <a:extLst>
              <a:ext uri="{FF2B5EF4-FFF2-40B4-BE49-F238E27FC236}">
                <a16:creationId xmlns:a16="http://schemas.microsoft.com/office/drawing/2014/main" id="{954F97F6-4D53-48B8-95C8-905FF6A432F9}"/>
              </a:ext>
            </a:extLst>
          </p:cNvPr>
          <p:cNvSpPr txBox="1">
            <a:spLocks noChangeArrowheads="1"/>
          </p:cNvSpPr>
          <p:nvPr/>
        </p:nvSpPr>
        <p:spPr bwMode="auto">
          <a:xfrm>
            <a:off x="609600" y="2209800"/>
            <a:ext cx="7924800" cy="393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00050">
              <a:defRPr sz="2400">
                <a:solidFill>
                  <a:schemeClr val="tx1"/>
                </a:solidFill>
                <a:latin typeface="Arial" panose="020B0604020202020204" pitchFamily="34" charset="0"/>
              </a:defRPr>
            </a:lvl1pPr>
            <a:lvl2pPr defTabSz="400050">
              <a:defRPr sz="2400">
                <a:solidFill>
                  <a:schemeClr val="tx1"/>
                </a:solidFill>
                <a:latin typeface="Arial" panose="020B0604020202020204" pitchFamily="34" charset="0"/>
              </a:defRPr>
            </a:lvl2pPr>
            <a:lvl3pPr defTabSz="400050">
              <a:defRPr sz="2400">
                <a:solidFill>
                  <a:schemeClr val="tx1"/>
                </a:solidFill>
                <a:latin typeface="Arial" panose="020B0604020202020204" pitchFamily="34" charset="0"/>
              </a:defRPr>
            </a:lvl3pPr>
            <a:lvl4pPr defTabSz="400050">
              <a:defRPr sz="2400">
                <a:solidFill>
                  <a:schemeClr val="tx1"/>
                </a:solidFill>
                <a:latin typeface="Arial" panose="020B0604020202020204" pitchFamily="34" charset="0"/>
              </a:defRPr>
            </a:lvl4pPr>
            <a:lvl5pPr defTabSz="400050">
              <a:defRPr sz="2400">
                <a:solidFill>
                  <a:schemeClr val="tx1"/>
                </a:solidFill>
                <a:latin typeface="Arial" panose="020B0604020202020204" pitchFamily="34" charset="0"/>
              </a:defRPr>
            </a:lvl5pPr>
            <a:lvl6pPr defTabSz="400050" fontAlgn="base">
              <a:spcBef>
                <a:spcPct val="0"/>
              </a:spcBef>
              <a:spcAft>
                <a:spcPct val="0"/>
              </a:spcAft>
              <a:defRPr sz="2400">
                <a:solidFill>
                  <a:schemeClr val="tx1"/>
                </a:solidFill>
                <a:latin typeface="Arial" panose="020B0604020202020204" pitchFamily="34" charset="0"/>
              </a:defRPr>
            </a:lvl6pPr>
            <a:lvl7pPr defTabSz="400050" fontAlgn="base">
              <a:spcBef>
                <a:spcPct val="0"/>
              </a:spcBef>
              <a:spcAft>
                <a:spcPct val="0"/>
              </a:spcAft>
              <a:defRPr sz="2400">
                <a:solidFill>
                  <a:schemeClr val="tx1"/>
                </a:solidFill>
                <a:latin typeface="Arial" panose="020B0604020202020204" pitchFamily="34" charset="0"/>
              </a:defRPr>
            </a:lvl7pPr>
            <a:lvl8pPr defTabSz="400050" fontAlgn="base">
              <a:spcBef>
                <a:spcPct val="0"/>
              </a:spcBef>
              <a:spcAft>
                <a:spcPct val="0"/>
              </a:spcAft>
              <a:defRPr sz="2400">
                <a:solidFill>
                  <a:schemeClr val="tx1"/>
                </a:solidFill>
                <a:latin typeface="Arial" panose="020B0604020202020204" pitchFamily="34" charset="0"/>
              </a:defRPr>
            </a:lvl8pPr>
            <a:lvl9pPr defTabSz="400050" fontAlgn="base">
              <a:spcBef>
                <a:spcPct val="0"/>
              </a:spcBef>
              <a:spcAft>
                <a:spcPct val="0"/>
              </a:spcAft>
              <a:defRPr sz="2400">
                <a:solidFill>
                  <a:schemeClr val="tx1"/>
                </a:solidFill>
                <a:latin typeface="Arial" panose="020B0604020202020204" pitchFamily="34" charset="0"/>
              </a:defRPr>
            </a:lvl9pPr>
          </a:lstStyle>
          <a:p>
            <a:pPr eaLnBrk="0" hangingPunct="0">
              <a:buFontTx/>
              <a:buChar char="•"/>
            </a:pPr>
            <a:r>
              <a:rPr lang="en-US" altLang="en-US" sz="2800"/>
              <a:t> Lowliness - NKJV</a:t>
            </a:r>
          </a:p>
          <a:p>
            <a:pPr eaLnBrk="0" hangingPunct="0">
              <a:buFontTx/>
              <a:buChar char="•"/>
            </a:pPr>
            <a:r>
              <a:rPr lang="en-US" altLang="en-US" sz="2800"/>
              <a:t> Deep sense of our own smallness - 						unworthiness.</a:t>
            </a:r>
          </a:p>
          <a:p>
            <a:pPr eaLnBrk="0" hangingPunct="0">
              <a:buFontTx/>
              <a:buChar char="•"/>
            </a:pPr>
            <a:r>
              <a:rPr lang="en-US" altLang="en-US" sz="2800"/>
              <a:t> Preference to others - Phil. 2:3 (same word 			trans. “Humility”)</a:t>
            </a:r>
          </a:p>
          <a:p>
            <a:pPr eaLnBrk="0" hangingPunct="0">
              <a:buFontTx/>
              <a:buChar char="•"/>
            </a:pPr>
            <a:r>
              <a:rPr lang="en-US" altLang="en-US" sz="2800"/>
              <a:t> Takes humility to recognize and admit “I was 		wrong” (Luke 18:10-13)</a:t>
            </a:r>
          </a:p>
          <a:p>
            <a:pPr eaLnBrk="0" hangingPunct="0">
              <a:buFontTx/>
              <a:buChar char="•"/>
            </a:pPr>
            <a:r>
              <a:rPr lang="en-US" altLang="en-US" sz="2800"/>
              <a:t> Realize how good God has been to me when I 	was not worthy – so I need to be to others.</a:t>
            </a:r>
          </a:p>
        </p:txBody>
      </p:sp>
      <p:sp>
        <p:nvSpPr>
          <p:cNvPr id="78852" name="Text Box 4">
            <a:extLst>
              <a:ext uri="{FF2B5EF4-FFF2-40B4-BE49-F238E27FC236}">
                <a16:creationId xmlns:a16="http://schemas.microsoft.com/office/drawing/2014/main" id="{7D34F7CB-691A-4BE4-8D69-40D4E3A68250}"/>
              </a:ext>
            </a:extLst>
          </p:cNvPr>
          <p:cNvSpPr txBox="1">
            <a:spLocks noChangeArrowheads="1"/>
          </p:cNvSpPr>
          <p:nvPr/>
        </p:nvSpPr>
        <p:spPr bwMode="auto">
          <a:xfrm>
            <a:off x="3733800" y="1295400"/>
            <a:ext cx="1568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b="1">
                <a:solidFill>
                  <a:srgbClr val="FF3300"/>
                </a:solidFill>
              </a:rPr>
              <a:t>Eph. 4:2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dissolve">
                                      <p:cBhvr>
                                        <p:cTn id="7" dur="500"/>
                                        <p:tgtEl>
                                          <p:spTgt spid="788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8851">
                                            <p:txEl>
                                              <p:pRg st="1" end="1"/>
                                            </p:txEl>
                                          </p:spTgt>
                                        </p:tgtEl>
                                        <p:attrNameLst>
                                          <p:attrName>style.visibility</p:attrName>
                                        </p:attrNameLst>
                                      </p:cBhvr>
                                      <p:to>
                                        <p:strVal val="visible"/>
                                      </p:to>
                                    </p:set>
                                    <p:animEffect transition="in" filter="dissolve">
                                      <p:cBhvr>
                                        <p:cTn id="12" dur="500"/>
                                        <p:tgtEl>
                                          <p:spTgt spid="788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8851">
                                            <p:txEl>
                                              <p:pRg st="2" end="2"/>
                                            </p:txEl>
                                          </p:spTgt>
                                        </p:tgtEl>
                                        <p:attrNameLst>
                                          <p:attrName>style.visibility</p:attrName>
                                        </p:attrNameLst>
                                      </p:cBhvr>
                                      <p:to>
                                        <p:strVal val="visible"/>
                                      </p:to>
                                    </p:set>
                                    <p:animEffect transition="in" filter="dissolve">
                                      <p:cBhvr>
                                        <p:cTn id="17" dur="500"/>
                                        <p:tgtEl>
                                          <p:spTgt spid="788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8851">
                                            <p:txEl>
                                              <p:pRg st="3" end="3"/>
                                            </p:txEl>
                                          </p:spTgt>
                                        </p:tgtEl>
                                        <p:attrNameLst>
                                          <p:attrName>style.visibility</p:attrName>
                                        </p:attrNameLst>
                                      </p:cBhvr>
                                      <p:to>
                                        <p:strVal val="visible"/>
                                      </p:to>
                                    </p:set>
                                    <p:animEffect transition="in" filter="dissolve">
                                      <p:cBhvr>
                                        <p:cTn id="22" dur="500"/>
                                        <p:tgtEl>
                                          <p:spTgt spid="788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8851">
                                            <p:txEl>
                                              <p:pRg st="4" end="4"/>
                                            </p:txEl>
                                          </p:spTgt>
                                        </p:tgtEl>
                                        <p:attrNameLst>
                                          <p:attrName>style.visibility</p:attrName>
                                        </p:attrNameLst>
                                      </p:cBhvr>
                                      <p:to>
                                        <p:strVal val="visible"/>
                                      </p:to>
                                    </p:set>
                                    <p:animEffect transition="in" filter="dissolve">
                                      <p:cBhvr>
                                        <p:cTn id="27" dur="500"/>
                                        <p:tgtEl>
                                          <p:spTgt spid="788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AutoShape 2">
            <a:extLst>
              <a:ext uri="{FF2B5EF4-FFF2-40B4-BE49-F238E27FC236}">
                <a16:creationId xmlns:a16="http://schemas.microsoft.com/office/drawing/2014/main" id="{7368E050-F077-43F8-8650-A6AC3B9FF366}"/>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91139" name="Text Box 3">
            <a:extLst>
              <a:ext uri="{FF2B5EF4-FFF2-40B4-BE49-F238E27FC236}">
                <a16:creationId xmlns:a16="http://schemas.microsoft.com/office/drawing/2014/main" id="{5FC36356-B3AD-4C1D-9FD8-5E30DB4F080C}"/>
              </a:ext>
            </a:extLst>
          </p:cNvPr>
          <p:cNvSpPr txBox="1">
            <a:spLocks noChangeArrowheads="1"/>
          </p:cNvSpPr>
          <p:nvPr/>
        </p:nvSpPr>
        <p:spPr bwMode="auto">
          <a:xfrm>
            <a:off x="533400" y="1600200"/>
            <a:ext cx="7391400"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Show mercy</a:t>
            </a:r>
            <a:r>
              <a:rPr lang="en-US" altLang="en-US" sz="2800" b="1"/>
              <a:t> (Matt. 7:1-12)</a:t>
            </a:r>
          </a:p>
          <a:p>
            <a:pPr>
              <a:lnSpc>
                <a:spcPct val="80000"/>
              </a:lnSpc>
              <a:spcBef>
                <a:spcPct val="50000"/>
              </a:spcBef>
            </a:pPr>
            <a:r>
              <a:rPr lang="en-US" altLang="en-US" sz="2800" b="1"/>
              <a:t>B. </a:t>
            </a:r>
            <a:r>
              <a:rPr lang="en-US" altLang="en-US" sz="2800" b="1" u="sng"/>
              <a:t>Treat other way want to be</a:t>
            </a:r>
            <a:r>
              <a:rPr lang="en-US" altLang="en-US" sz="2800" b="1"/>
              <a:t> (Matt. 7:12)</a:t>
            </a:r>
          </a:p>
          <a:p>
            <a:pPr>
              <a:lnSpc>
                <a:spcPct val="80000"/>
              </a:lnSpc>
              <a:spcBef>
                <a:spcPct val="50000"/>
              </a:spcBef>
            </a:pPr>
            <a:r>
              <a:rPr lang="en-US" altLang="en-US" sz="2800" b="1"/>
              <a:t>C. </a:t>
            </a:r>
            <a:r>
              <a:rPr lang="en-US" altLang="en-US" sz="2800" b="1" u="sng"/>
              <a:t>Be humble</a:t>
            </a:r>
            <a:r>
              <a:rPr lang="en-US" altLang="en-US" sz="2800" b="1"/>
              <a:t> (Eph. 4:2)</a:t>
            </a:r>
          </a:p>
          <a:p>
            <a:pPr>
              <a:lnSpc>
                <a:spcPct val="80000"/>
              </a:lnSpc>
              <a:spcBef>
                <a:spcPct val="50000"/>
              </a:spcBef>
            </a:pPr>
            <a:r>
              <a:rPr lang="en-US" altLang="en-US" sz="2800" b="1"/>
              <a:t>D. </a:t>
            </a:r>
            <a:r>
              <a:rPr lang="en-US" altLang="en-US" sz="2800" b="1" u="sng"/>
              <a:t>Be meek</a:t>
            </a:r>
            <a:r>
              <a:rPr lang="en-US" altLang="en-US" sz="2800" b="1"/>
              <a:t> (Eph. 4:2)</a:t>
            </a:r>
            <a:endParaRPr lang="en-US" altLang="en-US" sz="2800" b="1" u="sng">
              <a:solidFill>
                <a:srgbClr val="F8F8F8"/>
              </a:solidFill>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AutoShape 2">
            <a:extLst>
              <a:ext uri="{FF2B5EF4-FFF2-40B4-BE49-F238E27FC236}">
                <a16:creationId xmlns:a16="http://schemas.microsoft.com/office/drawing/2014/main" id="{15E61549-6915-4A20-B67A-EA770A9B66E7}"/>
              </a:ext>
            </a:extLst>
          </p:cNvPr>
          <p:cNvSpPr>
            <a:spLocks noChangeArrowheads="1"/>
          </p:cNvSpPr>
          <p:nvPr/>
        </p:nvSpPr>
        <p:spPr bwMode="auto">
          <a:xfrm>
            <a:off x="457200" y="381000"/>
            <a:ext cx="8305800" cy="8382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Be Meek</a:t>
            </a:r>
          </a:p>
        </p:txBody>
      </p:sp>
      <p:sp>
        <p:nvSpPr>
          <p:cNvPr id="79875" name="Text Box 3">
            <a:extLst>
              <a:ext uri="{FF2B5EF4-FFF2-40B4-BE49-F238E27FC236}">
                <a16:creationId xmlns:a16="http://schemas.microsoft.com/office/drawing/2014/main" id="{B03A1C83-9335-4513-8971-85A10CDF99C4}"/>
              </a:ext>
            </a:extLst>
          </p:cNvPr>
          <p:cNvSpPr txBox="1">
            <a:spLocks noChangeArrowheads="1"/>
          </p:cNvSpPr>
          <p:nvPr/>
        </p:nvSpPr>
        <p:spPr bwMode="auto">
          <a:xfrm>
            <a:off x="1066800" y="2133600"/>
            <a:ext cx="7016750" cy="116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42900" algn="l"/>
              </a:tabLst>
              <a:defRPr sz="2400">
                <a:solidFill>
                  <a:schemeClr val="tx1"/>
                </a:solidFill>
                <a:latin typeface="Arial" panose="020B0604020202020204" pitchFamily="34" charset="0"/>
              </a:defRPr>
            </a:lvl1pPr>
            <a:lvl2pPr>
              <a:tabLst>
                <a:tab pos="342900" algn="l"/>
              </a:tabLst>
              <a:defRPr sz="2400">
                <a:solidFill>
                  <a:schemeClr val="tx1"/>
                </a:solidFill>
                <a:latin typeface="Arial" panose="020B0604020202020204" pitchFamily="34" charset="0"/>
              </a:defRPr>
            </a:lvl2pPr>
            <a:lvl3pPr>
              <a:tabLst>
                <a:tab pos="342900" algn="l"/>
              </a:tabLst>
              <a:defRPr sz="2400">
                <a:solidFill>
                  <a:schemeClr val="tx1"/>
                </a:solidFill>
                <a:latin typeface="Arial" panose="020B0604020202020204" pitchFamily="34" charset="0"/>
              </a:defRPr>
            </a:lvl3pPr>
            <a:lvl4pPr>
              <a:tabLst>
                <a:tab pos="342900" algn="l"/>
              </a:tabLst>
              <a:defRPr sz="2400">
                <a:solidFill>
                  <a:schemeClr val="tx1"/>
                </a:solidFill>
                <a:latin typeface="Arial" panose="020B0604020202020204" pitchFamily="34" charset="0"/>
              </a:defRPr>
            </a:lvl4pPr>
            <a:lvl5pPr>
              <a:tabLst>
                <a:tab pos="342900" algn="l"/>
              </a:tabLst>
              <a:defRPr sz="2400">
                <a:solidFill>
                  <a:schemeClr val="tx1"/>
                </a:solidFill>
                <a:latin typeface="Arial" panose="020B0604020202020204" pitchFamily="34" charset="0"/>
              </a:defRPr>
            </a:lvl5pPr>
            <a:lvl6pPr fontAlgn="base">
              <a:spcBef>
                <a:spcPct val="0"/>
              </a:spcBef>
              <a:spcAft>
                <a:spcPct val="0"/>
              </a:spcAft>
              <a:tabLst>
                <a:tab pos="342900" algn="l"/>
              </a:tabLst>
              <a:defRPr sz="2400">
                <a:solidFill>
                  <a:schemeClr val="tx1"/>
                </a:solidFill>
                <a:latin typeface="Arial" panose="020B0604020202020204" pitchFamily="34" charset="0"/>
              </a:defRPr>
            </a:lvl6pPr>
            <a:lvl7pPr fontAlgn="base">
              <a:spcBef>
                <a:spcPct val="0"/>
              </a:spcBef>
              <a:spcAft>
                <a:spcPct val="0"/>
              </a:spcAft>
              <a:tabLst>
                <a:tab pos="342900" algn="l"/>
              </a:tabLst>
              <a:defRPr sz="2400">
                <a:solidFill>
                  <a:schemeClr val="tx1"/>
                </a:solidFill>
                <a:latin typeface="Arial" panose="020B0604020202020204" pitchFamily="34" charset="0"/>
              </a:defRPr>
            </a:lvl7pPr>
            <a:lvl8pPr fontAlgn="base">
              <a:spcBef>
                <a:spcPct val="0"/>
              </a:spcBef>
              <a:spcAft>
                <a:spcPct val="0"/>
              </a:spcAft>
              <a:tabLst>
                <a:tab pos="342900" algn="l"/>
              </a:tabLst>
              <a:defRPr sz="2400">
                <a:solidFill>
                  <a:schemeClr val="tx1"/>
                </a:solidFill>
                <a:latin typeface="Arial" panose="020B0604020202020204" pitchFamily="34" charset="0"/>
              </a:defRPr>
            </a:lvl8pPr>
            <a:lvl9pPr fontAlgn="base">
              <a:spcBef>
                <a:spcPct val="0"/>
              </a:spcBef>
              <a:spcAft>
                <a:spcPct val="0"/>
              </a:spcAft>
              <a:tabLst>
                <a:tab pos="342900" algn="l"/>
              </a:tabLst>
              <a:defRPr sz="2400">
                <a:solidFill>
                  <a:schemeClr val="tx1"/>
                </a:solidFill>
                <a:latin typeface="Arial" panose="020B0604020202020204" pitchFamily="34" charset="0"/>
              </a:defRPr>
            </a:lvl9pPr>
          </a:lstStyle>
          <a:p>
            <a:pPr eaLnBrk="0" hangingPunct="0">
              <a:lnSpc>
                <a:spcPct val="110000"/>
              </a:lnSpc>
              <a:buFontTx/>
              <a:buChar char="•"/>
            </a:pPr>
            <a:r>
              <a:rPr lang="en-US" altLang="en-US" sz="3200"/>
              <a:t> Gentleness (NKJV)</a:t>
            </a:r>
          </a:p>
          <a:p>
            <a:pPr eaLnBrk="0" hangingPunct="0">
              <a:lnSpc>
                <a:spcPct val="110000"/>
              </a:lnSpc>
              <a:buFontTx/>
              <a:buChar char="•"/>
            </a:pPr>
            <a:r>
              <a:rPr lang="en-US" altLang="en-US" sz="3200"/>
              <a:t> How we receive injuries</a:t>
            </a:r>
          </a:p>
        </p:txBody>
      </p:sp>
      <p:sp>
        <p:nvSpPr>
          <p:cNvPr id="79876" name="Text Box 4">
            <a:extLst>
              <a:ext uri="{FF2B5EF4-FFF2-40B4-BE49-F238E27FC236}">
                <a16:creationId xmlns:a16="http://schemas.microsoft.com/office/drawing/2014/main" id="{ADEDEC5C-D6A1-45AC-8964-09138C0AF655}"/>
              </a:ext>
            </a:extLst>
          </p:cNvPr>
          <p:cNvSpPr txBox="1">
            <a:spLocks noChangeArrowheads="1"/>
          </p:cNvSpPr>
          <p:nvPr/>
        </p:nvSpPr>
        <p:spPr bwMode="auto">
          <a:xfrm>
            <a:off x="3733800" y="1600200"/>
            <a:ext cx="1568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b="1">
                <a:solidFill>
                  <a:srgbClr val="FF3300"/>
                </a:solidFill>
              </a:rPr>
              <a:t>Eph. 4:2</a:t>
            </a:r>
            <a:endParaRPr lang="en-US" altLang="en-US" sz="2800" b="1"/>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 calcmode="lin" valueType="num">
                                      <p:cBhvr additive="base">
                                        <p:cTn id="7" dur="500" fill="hold"/>
                                        <p:tgtEl>
                                          <p:spTgt spid="798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8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9875">
                                            <p:txEl>
                                              <p:pRg st="1" end="1"/>
                                            </p:txEl>
                                          </p:spTgt>
                                        </p:tgtEl>
                                        <p:attrNameLst>
                                          <p:attrName>style.visibility</p:attrName>
                                        </p:attrNameLst>
                                      </p:cBhvr>
                                      <p:to>
                                        <p:strVal val="visible"/>
                                      </p:to>
                                    </p:set>
                                    <p:anim calcmode="lin" valueType="num">
                                      <p:cBhvr additive="base">
                                        <p:cTn id="13" dur="500" fill="hold"/>
                                        <p:tgtEl>
                                          <p:spTgt spid="798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987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AutoShape 2">
            <a:extLst>
              <a:ext uri="{FF2B5EF4-FFF2-40B4-BE49-F238E27FC236}">
                <a16:creationId xmlns:a16="http://schemas.microsoft.com/office/drawing/2014/main" id="{51CAB32F-043B-4D09-9A96-7A7BA56F5A72}"/>
              </a:ext>
            </a:extLst>
          </p:cNvPr>
          <p:cNvSpPr>
            <a:spLocks noChangeArrowheads="1"/>
          </p:cNvSpPr>
          <p:nvPr/>
        </p:nvSpPr>
        <p:spPr bwMode="auto">
          <a:xfrm>
            <a:off x="381000" y="533400"/>
            <a:ext cx="8305800" cy="6858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Be Meek</a:t>
            </a:r>
          </a:p>
        </p:txBody>
      </p:sp>
      <p:sp>
        <p:nvSpPr>
          <p:cNvPr id="80899" name="Text Box 3">
            <a:extLst>
              <a:ext uri="{FF2B5EF4-FFF2-40B4-BE49-F238E27FC236}">
                <a16:creationId xmlns:a16="http://schemas.microsoft.com/office/drawing/2014/main" id="{4841A4CE-E7C1-434F-A62D-144568B89B96}"/>
              </a:ext>
            </a:extLst>
          </p:cNvPr>
          <p:cNvSpPr txBox="1">
            <a:spLocks noChangeArrowheads="1"/>
          </p:cNvSpPr>
          <p:nvPr/>
        </p:nvSpPr>
        <p:spPr bwMode="auto">
          <a:xfrm>
            <a:off x="838200" y="2057400"/>
            <a:ext cx="751840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3200">
                <a:latin typeface="Times New Roman" panose="02020603050405020304" pitchFamily="18" charset="0"/>
              </a:rPr>
              <a:t>“Meekness relates to the manner in which we receive injuries. We are to bear them patiently, and not to retaliate, or seek revenge. The meaning here is, that we adorn the gospel when we show its power in enabling us to bear injuries without anger or a desire of revenge, or with a mild and forgiving spirit.” - </a:t>
            </a:r>
            <a:r>
              <a:rPr lang="en-US" altLang="en-US" sz="3200" i="1">
                <a:latin typeface="Times New Roman" panose="02020603050405020304" pitchFamily="18" charset="0"/>
              </a:rPr>
              <a:t>Barnes</a:t>
            </a:r>
          </a:p>
        </p:txBody>
      </p:sp>
      <p:sp>
        <p:nvSpPr>
          <p:cNvPr id="80900" name="Text Box 4">
            <a:extLst>
              <a:ext uri="{FF2B5EF4-FFF2-40B4-BE49-F238E27FC236}">
                <a16:creationId xmlns:a16="http://schemas.microsoft.com/office/drawing/2014/main" id="{BAD2C59A-9545-4335-8AD5-4FB0807F33C2}"/>
              </a:ext>
            </a:extLst>
          </p:cNvPr>
          <p:cNvSpPr txBox="1">
            <a:spLocks noChangeArrowheads="1"/>
          </p:cNvSpPr>
          <p:nvPr/>
        </p:nvSpPr>
        <p:spPr bwMode="auto">
          <a:xfrm>
            <a:off x="3733800" y="1371600"/>
            <a:ext cx="1568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b="1">
                <a:solidFill>
                  <a:srgbClr val="FF3300"/>
                </a:solidFill>
              </a:rPr>
              <a:t>Eph. 4:2</a:t>
            </a: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3">
            <a:extLst>
              <a:ext uri="{FF2B5EF4-FFF2-40B4-BE49-F238E27FC236}">
                <a16:creationId xmlns:a16="http://schemas.microsoft.com/office/drawing/2014/main" id="{BB8E7B12-48BA-47E7-947C-B9ECD9C3E478}"/>
              </a:ext>
            </a:extLst>
          </p:cNvPr>
          <p:cNvSpPr txBox="1">
            <a:spLocks noChangeArrowheads="1"/>
          </p:cNvSpPr>
          <p:nvPr/>
        </p:nvSpPr>
        <p:spPr bwMode="auto">
          <a:xfrm>
            <a:off x="1066800" y="2133600"/>
            <a:ext cx="7016750" cy="170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42900" algn="l"/>
              </a:tabLst>
              <a:defRPr sz="2400">
                <a:solidFill>
                  <a:schemeClr val="tx1"/>
                </a:solidFill>
                <a:latin typeface="Arial" panose="020B0604020202020204" pitchFamily="34" charset="0"/>
              </a:defRPr>
            </a:lvl1pPr>
            <a:lvl2pPr>
              <a:tabLst>
                <a:tab pos="342900" algn="l"/>
              </a:tabLst>
              <a:defRPr sz="2400">
                <a:solidFill>
                  <a:schemeClr val="tx1"/>
                </a:solidFill>
                <a:latin typeface="Arial" panose="020B0604020202020204" pitchFamily="34" charset="0"/>
              </a:defRPr>
            </a:lvl2pPr>
            <a:lvl3pPr>
              <a:tabLst>
                <a:tab pos="342900" algn="l"/>
              </a:tabLst>
              <a:defRPr sz="2400">
                <a:solidFill>
                  <a:schemeClr val="tx1"/>
                </a:solidFill>
                <a:latin typeface="Arial" panose="020B0604020202020204" pitchFamily="34" charset="0"/>
              </a:defRPr>
            </a:lvl3pPr>
            <a:lvl4pPr>
              <a:tabLst>
                <a:tab pos="342900" algn="l"/>
              </a:tabLst>
              <a:defRPr sz="2400">
                <a:solidFill>
                  <a:schemeClr val="tx1"/>
                </a:solidFill>
                <a:latin typeface="Arial" panose="020B0604020202020204" pitchFamily="34" charset="0"/>
              </a:defRPr>
            </a:lvl4pPr>
            <a:lvl5pPr>
              <a:tabLst>
                <a:tab pos="342900" algn="l"/>
              </a:tabLst>
              <a:defRPr sz="2400">
                <a:solidFill>
                  <a:schemeClr val="tx1"/>
                </a:solidFill>
                <a:latin typeface="Arial" panose="020B0604020202020204" pitchFamily="34" charset="0"/>
              </a:defRPr>
            </a:lvl5pPr>
            <a:lvl6pPr fontAlgn="base">
              <a:spcBef>
                <a:spcPct val="0"/>
              </a:spcBef>
              <a:spcAft>
                <a:spcPct val="0"/>
              </a:spcAft>
              <a:tabLst>
                <a:tab pos="342900" algn="l"/>
              </a:tabLst>
              <a:defRPr sz="2400">
                <a:solidFill>
                  <a:schemeClr val="tx1"/>
                </a:solidFill>
                <a:latin typeface="Arial" panose="020B0604020202020204" pitchFamily="34" charset="0"/>
              </a:defRPr>
            </a:lvl6pPr>
            <a:lvl7pPr fontAlgn="base">
              <a:spcBef>
                <a:spcPct val="0"/>
              </a:spcBef>
              <a:spcAft>
                <a:spcPct val="0"/>
              </a:spcAft>
              <a:tabLst>
                <a:tab pos="342900" algn="l"/>
              </a:tabLst>
              <a:defRPr sz="2400">
                <a:solidFill>
                  <a:schemeClr val="tx1"/>
                </a:solidFill>
                <a:latin typeface="Arial" panose="020B0604020202020204" pitchFamily="34" charset="0"/>
              </a:defRPr>
            </a:lvl7pPr>
            <a:lvl8pPr fontAlgn="base">
              <a:spcBef>
                <a:spcPct val="0"/>
              </a:spcBef>
              <a:spcAft>
                <a:spcPct val="0"/>
              </a:spcAft>
              <a:tabLst>
                <a:tab pos="342900" algn="l"/>
              </a:tabLst>
              <a:defRPr sz="2400">
                <a:solidFill>
                  <a:schemeClr val="tx1"/>
                </a:solidFill>
                <a:latin typeface="Arial" panose="020B0604020202020204" pitchFamily="34" charset="0"/>
              </a:defRPr>
            </a:lvl8pPr>
            <a:lvl9pPr fontAlgn="base">
              <a:spcBef>
                <a:spcPct val="0"/>
              </a:spcBef>
              <a:spcAft>
                <a:spcPct val="0"/>
              </a:spcAft>
              <a:tabLst>
                <a:tab pos="342900" algn="l"/>
              </a:tabLst>
              <a:defRPr sz="2400">
                <a:solidFill>
                  <a:schemeClr val="tx1"/>
                </a:solidFill>
                <a:latin typeface="Arial" panose="020B0604020202020204" pitchFamily="34" charset="0"/>
              </a:defRPr>
            </a:lvl9pPr>
          </a:lstStyle>
          <a:p>
            <a:pPr eaLnBrk="0" hangingPunct="0">
              <a:lnSpc>
                <a:spcPct val="110000"/>
              </a:lnSpc>
              <a:buFontTx/>
              <a:buChar char="•"/>
            </a:pPr>
            <a:r>
              <a:rPr lang="en-US" altLang="en-US" sz="3200"/>
              <a:t> Gentleness (NKJV)</a:t>
            </a:r>
          </a:p>
          <a:p>
            <a:pPr eaLnBrk="0" hangingPunct="0">
              <a:lnSpc>
                <a:spcPct val="110000"/>
              </a:lnSpc>
              <a:buFontTx/>
              <a:buChar char="•"/>
            </a:pPr>
            <a:r>
              <a:rPr lang="en-US" altLang="en-US" sz="3200"/>
              <a:t> How we receive injuries</a:t>
            </a:r>
          </a:p>
          <a:p>
            <a:pPr eaLnBrk="0" hangingPunct="0">
              <a:lnSpc>
                <a:spcPct val="110000"/>
              </a:lnSpc>
              <a:buFontTx/>
              <a:buChar char="•"/>
            </a:pPr>
            <a:r>
              <a:rPr lang="en-US" altLang="en-US" sz="3200"/>
              <a:t> Opposite of bitterness - resentment</a:t>
            </a:r>
          </a:p>
        </p:txBody>
      </p:sp>
      <p:sp>
        <p:nvSpPr>
          <p:cNvPr id="81924" name="Text Box 4">
            <a:extLst>
              <a:ext uri="{FF2B5EF4-FFF2-40B4-BE49-F238E27FC236}">
                <a16:creationId xmlns:a16="http://schemas.microsoft.com/office/drawing/2014/main" id="{504BB87C-59FC-471D-8C40-4153161E2321}"/>
              </a:ext>
            </a:extLst>
          </p:cNvPr>
          <p:cNvSpPr txBox="1">
            <a:spLocks noChangeArrowheads="1"/>
          </p:cNvSpPr>
          <p:nvPr/>
        </p:nvSpPr>
        <p:spPr bwMode="auto">
          <a:xfrm>
            <a:off x="1066800" y="3352800"/>
            <a:ext cx="7016750"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42900" algn="l"/>
              </a:tabLst>
              <a:defRPr sz="2400">
                <a:solidFill>
                  <a:schemeClr val="tx1"/>
                </a:solidFill>
                <a:latin typeface="Arial" panose="020B0604020202020204" pitchFamily="34" charset="0"/>
              </a:defRPr>
            </a:lvl1pPr>
            <a:lvl2pPr>
              <a:tabLst>
                <a:tab pos="342900" algn="l"/>
              </a:tabLst>
              <a:defRPr sz="2400">
                <a:solidFill>
                  <a:schemeClr val="tx1"/>
                </a:solidFill>
                <a:latin typeface="Arial" panose="020B0604020202020204" pitchFamily="34" charset="0"/>
              </a:defRPr>
            </a:lvl2pPr>
            <a:lvl3pPr>
              <a:tabLst>
                <a:tab pos="342900" algn="l"/>
              </a:tabLst>
              <a:defRPr sz="2400">
                <a:solidFill>
                  <a:schemeClr val="tx1"/>
                </a:solidFill>
                <a:latin typeface="Arial" panose="020B0604020202020204" pitchFamily="34" charset="0"/>
              </a:defRPr>
            </a:lvl3pPr>
            <a:lvl4pPr>
              <a:tabLst>
                <a:tab pos="342900" algn="l"/>
              </a:tabLst>
              <a:defRPr sz="2400">
                <a:solidFill>
                  <a:schemeClr val="tx1"/>
                </a:solidFill>
                <a:latin typeface="Arial" panose="020B0604020202020204" pitchFamily="34" charset="0"/>
              </a:defRPr>
            </a:lvl4pPr>
            <a:lvl5pPr>
              <a:tabLst>
                <a:tab pos="342900" algn="l"/>
              </a:tabLst>
              <a:defRPr sz="2400">
                <a:solidFill>
                  <a:schemeClr val="tx1"/>
                </a:solidFill>
                <a:latin typeface="Arial" panose="020B0604020202020204" pitchFamily="34" charset="0"/>
              </a:defRPr>
            </a:lvl5pPr>
            <a:lvl6pPr fontAlgn="base">
              <a:spcBef>
                <a:spcPct val="0"/>
              </a:spcBef>
              <a:spcAft>
                <a:spcPct val="0"/>
              </a:spcAft>
              <a:tabLst>
                <a:tab pos="342900" algn="l"/>
              </a:tabLst>
              <a:defRPr sz="2400">
                <a:solidFill>
                  <a:schemeClr val="tx1"/>
                </a:solidFill>
                <a:latin typeface="Arial" panose="020B0604020202020204" pitchFamily="34" charset="0"/>
              </a:defRPr>
            </a:lvl6pPr>
            <a:lvl7pPr fontAlgn="base">
              <a:spcBef>
                <a:spcPct val="0"/>
              </a:spcBef>
              <a:spcAft>
                <a:spcPct val="0"/>
              </a:spcAft>
              <a:tabLst>
                <a:tab pos="342900" algn="l"/>
              </a:tabLst>
              <a:defRPr sz="2400">
                <a:solidFill>
                  <a:schemeClr val="tx1"/>
                </a:solidFill>
                <a:latin typeface="Arial" panose="020B0604020202020204" pitchFamily="34" charset="0"/>
              </a:defRPr>
            </a:lvl7pPr>
            <a:lvl8pPr fontAlgn="base">
              <a:spcBef>
                <a:spcPct val="0"/>
              </a:spcBef>
              <a:spcAft>
                <a:spcPct val="0"/>
              </a:spcAft>
              <a:tabLst>
                <a:tab pos="342900" algn="l"/>
              </a:tabLst>
              <a:defRPr sz="2400">
                <a:solidFill>
                  <a:schemeClr val="tx1"/>
                </a:solidFill>
                <a:latin typeface="Arial" panose="020B0604020202020204" pitchFamily="34" charset="0"/>
              </a:defRPr>
            </a:lvl8pPr>
            <a:lvl9pPr fontAlgn="base">
              <a:spcBef>
                <a:spcPct val="0"/>
              </a:spcBef>
              <a:spcAft>
                <a:spcPct val="0"/>
              </a:spcAft>
              <a:tabLst>
                <a:tab pos="342900" algn="l"/>
              </a:tabLst>
              <a:defRPr sz="2400">
                <a:solidFill>
                  <a:schemeClr val="tx1"/>
                </a:solidFill>
                <a:latin typeface="Arial" panose="020B0604020202020204" pitchFamily="34" charset="0"/>
              </a:defRPr>
            </a:lvl9pPr>
          </a:lstStyle>
          <a:p>
            <a:pPr eaLnBrk="0" hangingPunct="0">
              <a:lnSpc>
                <a:spcPct val="110000"/>
              </a:lnSpc>
              <a:buFontTx/>
              <a:buChar char="•"/>
            </a:pPr>
            <a:endParaRPr lang="en-US" altLang="en-US" sz="3200"/>
          </a:p>
          <a:p>
            <a:pPr eaLnBrk="0" hangingPunct="0">
              <a:lnSpc>
                <a:spcPct val="110000"/>
              </a:lnSpc>
              <a:buFontTx/>
              <a:buChar char="•"/>
            </a:pPr>
            <a:r>
              <a:rPr lang="en-US" altLang="en-US" sz="3200"/>
              <a:t> Control of self - as we deal with 		others:</a:t>
            </a:r>
          </a:p>
          <a:p>
            <a:pPr algn="ctr" eaLnBrk="0" hangingPunct="0">
              <a:lnSpc>
                <a:spcPct val="110000"/>
              </a:lnSpc>
            </a:pPr>
            <a:r>
              <a:rPr lang="en-US" altLang="en-US" sz="3200"/>
              <a:t>  </a:t>
            </a:r>
            <a:r>
              <a:rPr lang="en-US" altLang="en-US" sz="2800" i="1">
                <a:solidFill>
                  <a:srgbClr val="F8F8F8"/>
                </a:solidFill>
              </a:rPr>
              <a:t>Kind - Control - Gentle - not harsh</a:t>
            </a:r>
            <a:endParaRPr lang="en-US" altLang="en-US" sz="3200">
              <a:solidFill>
                <a:srgbClr val="F8F8F8"/>
              </a:solidFill>
            </a:endParaRPr>
          </a:p>
        </p:txBody>
      </p:sp>
      <p:sp>
        <p:nvSpPr>
          <p:cNvPr id="81925" name="Text Box 5">
            <a:extLst>
              <a:ext uri="{FF2B5EF4-FFF2-40B4-BE49-F238E27FC236}">
                <a16:creationId xmlns:a16="http://schemas.microsoft.com/office/drawing/2014/main" id="{BCA2DEBC-CE40-4952-A3BE-284B4D2EB4E0}"/>
              </a:ext>
            </a:extLst>
          </p:cNvPr>
          <p:cNvSpPr txBox="1">
            <a:spLocks noChangeArrowheads="1"/>
          </p:cNvSpPr>
          <p:nvPr/>
        </p:nvSpPr>
        <p:spPr bwMode="auto">
          <a:xfrm>
            <a:off x="3733800" y="1600200"/>
            <a:ext cx="1568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b="1">
                <a:solidFill>
                  <a:srgbClr val="FF3300"/>
                </a:solidFill>
              </a:rPr>
              <a:t>Eph. 4:2</a:t>
            </a:r>
          </a:p>
        </p:txBody>
      </p:sp>
      <p:sp>
        <p:nvSpPr>
          <p:cNvPr id="81926" name="AutoShape 6">
            <a:extLst>
              <a:ext uri="{FF2B5EF4-FFF2-40B4-BE49-F238E27FC236}">
                <a16:creationId xmlns:a16="http://schemas.microsoft.com/office/drawing/2014/main" id="{3E485333-9D8A-46A0-960F-F2089B87AB6C}"/>
              </a:ext>
            </a:extLst>
          </p:cNvPr>
          <p:cNvSpPr>
            <a:spLocks noChangeArrowheads="1"/>
          </p:cNvSpPr>
          <p:nvPr/>
        </p:nvSpPr>
        <p:spPr bwMode="auto">
          <a:xfrm>
            <a:off x="381000" y="533400"/>
            <a:ext cx="8305800" cy="6858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Be Meek</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24">
                                            <p:txEl>
                                              <p:pRg st="1" end="1"/>
                                            </p:txEl>
                                          </p:spTgt>
                                        </p:tgtEl>
                                        <p:attrNameLst>
                                          <p:attrName>style.visibility</p:attrName>
                                        </p:attrNameLst>
                                      </p:cBhvr>
                                      <p:to>
                                        <p:strVal val="visible"/>
                                      </p:to>
                                    </p:set>
                                    <p:anim calcmode="lin" valueType="num">
                                      <p:cBhvr additive="base">
                                        <p:cTn id="7" dur="500" fill="hold"/>
                                        <p:tgtEl>
                                          <p:spTgt spid="8192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24">
                                            <p:txEl>
                                              <p:pRg st="2" end="2"/>
                                            </p:txEl>
                                          </p:spTgt>
                                        </p:tgtEl>
                                        <p:attrNameLst>
                                          <p:attrName>style.visibility</p:attrName>
                                        </p:attrNameLst>
                                      </p:cBhvr>
                                      <p:to>
                                        <p:strVal val="visible"/>
                                      </p:to>
                                    </p:set>
                                    <p:anim calcmode="lin" valueType="num">
                                      <p:cBhvr additive="base">
                                        <p:cTn id="13" dur="500" fill="hold"/>
                                        <p:tgtEl>
                                          <p:spTgt spid="8192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2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4"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AutoShape 2">
            <a:extLst>
              <a:ext uri="{FF2B5EF4-FFF2-40B4-BE49-F238E27FC236}">
                <a16:creationId xmlns:a16="http://schemas.microsoft.com/office/drawing/2014/main" id="{829540A6-F9F5-47A9-96C7-F1BF28D47F8E}"/>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92163" name="Text Box 3">
            <a:extLst>
              <a:ext uri="{FF2B5EF4-FFF2-40B4-BE49-F238E27FC236}">
                <a16:creationId xmlns:a16="http://schemas.microsoft.com/office/drawing/2014/main" id="{1F002C71-B090-48E0-BE0C-E6BD1DD0A20D}"/>
              </a:ext>
            </a:extLst>
          </p:cNvPr>
          <p:cNvSpPr txBox="1">
            <a:spLocks noChangeArrowheads="1"/>
          </p:cNvSpPr>
          <p:nvPr/>
        </p:nvSpPr>
        <p:spPr bwMode="auto">
          <a:xfrm>
            <a:off x="533400" y="1600200"/>
            <a:ext cx="7391400" cy="265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Show mercy</a:t>
            </a:r>
            <a:r>
              <a:rPr lang="en-US" altLang="en-US" sz="2800" b="1"/>
              <a:t> (Matt. 7:1-12)</a:t>
            </a:r>
          </a:p>
          <a:p>
            <a:pPr>
              <a:lnSpc>
                <a:spcPct val="80000"/>
              </a:lnSpc>
              <a:spcBef>
                <a:spcPct val="50000"/>
              </a:spcBef>
            </a:pPr>
            <a:r>
              <a:rPr lang="en-US" altLang="en-US" sz="2800" b="1"/>
              <a:t>B. </a:t>
            </a:r>
            <a:r>
              <a:rPr lang="en-US" altLang="en-US" sz="2800" b="1" u="sng"/>
              <a:t>Treat other way want to be</a:t>
            </a:r>
            <a:r>
              <a:rPr lang="en-US" altLang="en-US" sz="2800" b="1"/>
              <a:t> (Matt. 7:12)</a:t>
            </a:r>
          </a:p>
          <a:p>
            <a:pPr>
              <a:lnSpc>
                <a:spcPct val="80000"/>
              </a:lnSpc>
              <a:spcBef>
                <a:spcPct val="50000"/>
              </a:spcBef>
            </a:pPr>
            <a:r>
              <a:rPr lang="en-US" altLang="en-US" sz="2800" b="1"/>
              <a:t>C. </a:t>
            </a:r>
            <a:r>
              <a:rPr lang="en-US" altLang="en-US" sz="2800" b="1" u="sng"/>
              <a:t>Be humble</a:t>
            </a:r>
            <a:r>
              <a:rPr lang="en-US" altLang="en-US" sz="2800" b="1"/>
              <a:t> (Eph. 4:2)</a:t>
            </a:r>
          </a:p>
          <a:p>
            <a:pPr>
              <a:lnSpc>
                <a:spcPct val="80000"/>
              </a:lnSpc>
              <a:spcBef>
                <a:spcPct val="50000"/>
              </a:spcBef>
            </a:pPr>
            <a:r>
              <a:rPr lang="en-US" altLang="en-US" sz="2800" b="1"/>
              <a:t>D. </a:t>
            </a:r>
            <a:r>
              <a:rPr lang="en-US" altLang="en-US" sz="2800" b="1" u="sng"/>
              <a:t>Be meek</a:t>
            </a:r>
            <a:r>
              <a:rPr lang="en-US" altLang="en-US" sz="2800" b="1"/>
              <a:t> (Eph. 4:2)</a:t>
            </a:r>
          </a:p>
          <a:p>
            <a:pPr>
              <a:lnSpc>
                <a:spcPct val="80000"/>
              </a:lnSpc>
              <a:spcBef>
                <a:spcPct val="50000"/>
              </a:spcBef>
            </a:pPr>
            <a:r>
              <a:rPr lang="en-US" altLang="en-US" sz="2800" b="1"/>
              <a:t>E. </a:t>
            </a:r>
            <a:r>
              <a:rPr lang="en-US" altLang="en-US" sz="2800" b="1" u="sng"/>
              <a:t>Be longsuffering</a:t>
            </a:r>
            <a:r>
              <a:rPr lang="en-US" altLang="en-US" sz="2800" b="1"/>
              <a:t> (Eph. 4:2)</a:t>
            </a:r>
            <a:endParaRPr lang="en-US" altLang="en-US" sz="2800" b="1" u="sng">
              <a:solidFill>
                <a:srgbClr val="F8F8F8"/>
              </a:solidFill>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AutoShape 2">
            <a:extLst>
              <a:ext uri="{FF2B5EF4-FFF2-40B4-BE49-F238E27FC236}">
                <a16:creationId xmlns:a16="http://schemas.microsoft.com/office/drawing/2014/main" id="{BB911CFC-9C77-464D-A4F3-1DE46FB49AAE}"/>
              </a:ext>
            </a:extLst>
          </p:cNvPr>
          <p:cNvSpPr>
            <a:spLocks noChangeArrowheads="1"/>
          </p:cNvSpPr>
          <p:nvPr/>
        </p:nvSpPr>
        <p:spPr bwMode="auto">
          <a:xfrm>
            <a:off x="381000" y="457200"/>
            <a:ext cx="8305800" cy="9144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Be Longsuffering</a:t>
            </a:r>
          </a:p>
        </p:txBody>
      </p:sp>
      <p:sp>
        <p:nvSpPr>
          <p:cNvPr id="82947" name="Text Box 3">
            <a:extLst>
              <a:ext uri="{FF2B5EF4-FFF2-40B4-BE49-F238E27FC236}">
                <a16:creationId xmlns:a16="http://schemas.microsoft.com/office/drawing/2014/main" id="{CBF6423A-7E9E-4883-AE30-1F780C00AE3E}"/>
              </a:ext>
            </a:extLst>
          </p:cNvPr>
          <p:cNvSpPr txBox="1">
            <a:spLocks noChangeArrowheads="1"/>
          </p:cNvSpPr>
          <p:nvPr/>
        </p:nvSpPr>
        <p:spPr bwMode="auto">
          <a:xfrm>
            <a:off x="3733800" y="1447800"/>
            <a:ext cx="1568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b="1">
                <a:solidFill>
                  <a:srgbClr val="FF3300"/>
                </a:solidFill>
              </a:rPr>
              <a:t>Eph. 4:2</a:t>
            </a:r>
          </a:p>
        </p:txBody>
      </p:sp>
      <p:sp>
        <p:nvSpPr>
          <p:cNvPr id="82948" name="Text Box 4">
            <a:extLst>
              <a:ext uri="{FF2B5EF4-FFF2-40B4-BE49-F238E27FC236}">
                <a16:creationId xmlns:a16="http://schemas.microsoft.com/office/drawing/2014/main" id="{71FC2982-2EBE-409F-B849-49D059227024}"/>
              </a:ext>
            </a:extLst>
          </p:cNvPr>
          <p:cNvSpPr txBox="1">
            <a:spLocks noChangeArrowheads="1"/>
          </p:cNvSpPr>
          <p:nvPr/>
        </p:nvSpPr>
        <p:spPr bwMode="auto">
          <a:xfrm>
            <a:off x="533400" y="2286000"/>
            <a:ext cx="7848600" cy="170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42900">
              <a:defRPr sz="2400">
                <a:solidFill>
                  <a:schemeClr val="tx1"/>
                </a:solidFill>
                <a:latin typeface="Arial" panose="020B0604020202020204" pitchFamily="34" charset="0"/>
              </a:defRPr>
            </a:lvl1pPr>
            <a:lvl2pPr defTabSz="342900">
              <a:defRPr sz="2400">
                <a:solidFill>
                  <a:schemeClr val="tx1"/>
                </a:solidFill>
                <a:latin typeface="Arial" panose="020B0604020202020204" pitchFamily="34" charset="0"/>
              </a:defRPr>
            </a:lvl2pPr>
            <a:lvl3pPr defTabSz="342900">
              <a:defRPr sz="2400">
                <a:solidFill>
                  <a:schemeClr val="tx1"/>
                </a:solidFill>
                <a:latin typeface="Arial" panose="020B0604020202020204" pitchFamily="34" charset="0"/>
              </a:defRPr>
            </a:lvl3pPr>
            <a:lvl4pPr defTabSz="342900">
              <a:defRPr sz="2400">
                <a:solidFill>
                  <a:schemeClr val="tx1"/>
                </a:solidFill>
                <a:latin typeface="Arial" panose="020B0604020202020204" pitchFamily="34" charset="0"/>
              </a:defRPr>
            </a:lvl4pPr>
            <a:lvl5pPr defTabSz="342900">
              <a:defRPr sz="2400">
                <a:solidFill>
                  <a:schemeClr val="tx1"/>
                </a:solidFill>
                <a:latin typeface="Arial" panose="020B0604020202020204" pitchFamily="34" charset="0"/>
              </a:defRPr>
            </a:lvl5pPr>
            <a:lvl6pPr defTabSz="342900" fontAlgn="base">
              <a:spcBef>
                <a:spcPct val="0"/>
              </a:spcBef>
              <a:spcAft>
                <a:spcPct val="0"/>
              </a:spcAft>
              <a:defRPr sz="2400">
                <a:solidFill>
                  <a:schemeClr val="tx1"/>
                </a:solidFill>
                <a:latin typeface="Arial" panose="020B0604020202020204" pitchFamily="34" charset="0"/>
              </a:defRPr>
            </a:lvl6pPr>
            <a:lvl7pPr defTabSz="342900" fontAlgn="base">
              <a:spcBef>
                <a:spcPct val="0"/>
              </a:spcBef>
              <a:spcAft>
                <a:spcPct val="0"/>
              </a:spcAft>
              <a:defRPr sz="2400">
                <a:solidFill>
                  <a:schemeClr val="tx1"/>
                </a:solidFill>
                <a:latin typeface="Arial" panose="020B0604020202020204" pitchFamily="34" charset="0"/>
              </a:defRPr>
            </a:lvl7pPr>
            <a:lvl8pPr defTabSz="342900" fontAlgn="base">
              <a:spcBef>
                <a:spcPct val="0"/>
              </a:spcBef>
              <a:spcAft>
                <a:spcPct val="0"/>
              </a:spcAft>
              <a:defRPr sz="2400">
                <a:solidFill>
                  <a:schemeClr val="tx1"/>
                </a:solidFill>
                <a:latin typeface="Arial" panose="020B0604020202020204" pitchFamily="34" charset="0"/>
              </a:defRPr>
            </a:lvl8pPr>
            <a:lvl9pPr defTabSz="342900" fontAlgn="base">
              <a:spcBef>
                <a:spcPct val="0"/>
              </a:spcBef>
              <a:spcAft>
                <a:spcPct val="0"/>
              </a:spcAft>
              <a:defRPr sz="2400">
                <a:solidFill>
                  <a:schemeClr val="tx1"/>
                </a:solidFill>
                <a:latin typeface="Arial" panose="020B0604020202020204" pitchFamily="34" charset="0"/>
              </a:defRPr>
            </a:lvl9pPr>
          </a:lstStyle>
          <a:p>
            <a:pPr eaLnBrk="0" hangingPunct="0">
              <a:lnSpc>
                <a:spcPct val="110000"/>
              </a:lnSpc>
              <a:buFontTx/>
              <a:buChar char="•"/>
            </a:pPr>
            <a:r>
              <a:rPr lang="en-US" altLang="en-US" sz="3200"/>
              <a:t> Literally: Suffer Long</a:t>
            </a:r>
          </a:p>
          <a:p>
            <a:pPr eaLnBrk="0" hangingPunct="0">
              <a:lnSpc>
                <a:spcPct val="110000"/>
              </a:lnSpc>
              <a:buFontTx/>
              <a:buChar char="•"/>
            </a:pPr>
            <a:r>
              <a:rPr lang="en-US" altLang="en-US" sz="3200"/>
              <a:t> Patient - exercise restraint.</a:t>
            </a:r>
          </a:p>
          <a:p>
            <a:pPr eaLnBrk="0" hangingPunct="0">
              <a:lnSpc>
                <a:spcPct val="110000"/>
              </a:lnSpc>
              <a:buFontTx/>
              <a:buChar char="•"/>
            </a:pPr>
            <a:r>
              <a:rPr lang="en-US" altLang="en-US" sz="3200"/>
              <a:t> Suggest - Collision of opinions, differing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948">
                                            <p:txEl>
                                              <p:pRg st="0" end="0"/>
                                            </p:txEl>
                                          </p:spTgt>
                                        </p:tgtEl>
                                        <p:attrNameLst>
                                          <p:attrName>style.visibility</p:attrName>
                                        </p:attrNameLst>
                                      </p:cBhvr>
                                      <p:to>
                                        <p:strVal val="visible"/>
                                      </p:to>
                                    </p:set>
                                    <p:anim calcmode="lin" valueType="num">
                                      <p:cBhvr additive="base">
                                        <p:cTn id="7" dur="500" fill="hold"/>
                                        <p:tgtEl>
                                          <p:spTgt spid="8294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94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948">
                                            <p:txEl>
                                              <p:pRg st="1" end="1"/>
                                            </p:txEl>
                                          </p:spTgt>
                                        </p:tgtEl>
                                        <p:attrNameLst>
                                          <p:attrName>style.visibility</p:attrName>
                                        </p:attrNameLst>
                                      </p:cBhvr>
                                      <p:to>
                                        <p:strVal val="visible"/>
                                      </p:to>
                                    </p:set>
                                    <p:anim calcmode="lin" valueType="num">
                                      <p:cBhvr additive="base">
                                        <p:cTn id="13" dur="500" fill="hold"/>
                                        <p:tgtEl>
                                          <p:spTgt spid="8294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94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948">
                                            <p:txEl>
                                              <p:pRg st="2" end="2"/>
                                            </p:txEl>
                                          </p:spTgt>
                                        </p:tgtEl>
                                        <p:attrNameLst>
                                          <p:attrName>style.visibility</p:attrName>
                                        </p:attrNameLst>
                                      </p:cBhvr>
                                      <p:to>
                                        <p:strVal val="visible"/>
                                      </p:to>
                                    </p:set>
                                    <p:anim calcmode="lin" valueType="num">
                                      <p:cBhvr additive="base">
                                        <p:cTn id="19" dur="500" fill="hold"/>
                                        <p:tgtEl>
                                          <p:spTgt spid="8294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294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8"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a:extLst>
              <a:ext uri="{FF2B5EF4-FFF2-40B4-BE49-F238E27FC236}">
                <a16:creationId xmlns:a16="http://schemas.microsoft.com/office/drawing/2014/main" id="{2ACA4745-612A-473F-AA70-CA8C66872847}"/>
              </a:ext>
            </a:extLst>
          </p:cNvPr>
          <p:cNvSpPr txBox="1">
            <a:spLocks noChangeArrowheads="1"/>
          </p:cNvSpPr>
          <p:nvPr/>
        </p:nvSpPr>
        <p:spPr bwMode="auto">
          <a:xfrm>
            <a:off x="762000" y="990600"/>
            <a:ext cx="7772400" cy="3513138"/>
          </a:xfrm>
          <a:prstGeom prst="rect">
            <a:avLst/>
          </a:prstGeom>
          <a:solidFill>
            <a:srgbClr val="CC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3200">
                <a:solidFill>
                  <a:schemeClr val="bg1"/>
                </a:solidFill>
                <a:latin typeface="Tahoma" panose="020B0604030504040204" pitchFamily="34" charset="0"/>
              </a:rPr>
              <a:t>“No virtue, perhaps, is more frequently demanded in our intercourse with others. We do not go far with any fellow traveler on the journey of life before we find there is great occasion for its exercise. He has a temperament different from our own.” </a:t>
            </a:r>
          </a:p>
          <a:p>
            <a:pPr algn="ctr" eaLnBrk="0" hangingPunct="0"/>
            <a:r>
              <a:rPr lang="en-US" altLang="en-US" sz="3200" i="1">
                <a:solidFill>
                  <a:schemeClr val="bg1"/>
                </a:solidFill>
                <a:latin typeface="Tahoma" panose="020B0604030504040204" pitchFamily="34" charset="0"/>
              </a:rPr>
              <a:t>- Barnes</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a:extLst>
              <a:ext uri="{FF2B5EF4-FFF2-40B4-BE49-F238E27FC236}">
                <a16:creationId xmlns:a16="http://schemas.microsoft.com/office/drawing/2014/main" id="{FBE0A29A-57C4-4FC4-8EE7-DA3E458D4469}"/>
              </a:ext>
            </a:extLst>
          </p:cNvPr>
          <p:cNvSpPr txBox="1">
            <a:spLocks noChangeArrowheads="1"/>
          </p:cNvSpPr>
          <p:nvPr/>
        </p:nvSpPr>
        <p:spPr bwMode="auto">
          <a:xfrm>
            <a:off x="762000" y="914400"/>
            <a:ext cx="7559675" cy="3513138"/>
          </a:xfrm>
          <a:prstGeom prst="rect">
            <a:avLst/>
          </a:prstGeom>
          <a:solidFill>
            <a:srgbClr val="CC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3200">
                <a:solidFill>
                  <a:schemeClr val="bg1"/>
                </a:solidFill>
                <a:latin typeface="Tahoma" panose="020B0604030504040204" pitchFamily="34" charset="0"/>
              </a:rPr>
              <a:t>“He has his own plans and purposes of life, and his own way and time of doing things. He may be naturally irritable, or he may have been so trained that his modes of speech and conduct differ much from ours.” </a:t>
            </a:r>
          </a:p>
          <a:p>
            <a:pPr algn="ctr" eaLnBrk="0" hangingPunct="0"/>
            <a:r>
              <a:rPr lang="en-US" altLang="en-US" sz="3200">
                <a:solidFill>
                  <a:schemeClr val="bg1"/>
                </a:solidFill>
                <a:latin typeface="Tahoma" panose="020B0604030504040204" pitchFamily="34" charset="0"/>
              </a:rPr>
              <a:t>- Barnes</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a:extLst>
              <a:ext uri="{FF2B5EF4-FFF2-40B4-BE49-F238E27FC236}">
                <a16:creationId xmlns:a16="http://schemas.microsoft.com/office/drawing/2014/main" id="{98E82912-43D7-476F-A89A-95AB88718089}"/>
              </a:ext>
            </a:extLst>
          </p:cNvPr>
          <p:cNvSpPr txBox="1">
            <a:spLocks noChangeArrowheads="1"/>
          </p:cNvSpPr>
          <p:nvPr/>
        </p:nvSpPr>
        <p:spPr bwMode="auto">
          <a:xfrm>
            <a:off x="762000" y="1066800"/>
            <a:ext cx="7712075" cy="3025775"/>
          </a:xfrm>
          <a:prstGeom prst="rect">
            <a:avLst/>
          </a:prstGeom>
          <a:solidFill>
            <a:srgbClr val="CC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3200">
                <a:solidFill>
                  <a:schemeClr val="bg1"/>
                </a:solidFill>
                <a:latin typeface="Tahoma" panose="020B0604030504040204" pitchFamily="34" charset="0"/>
              </a:rPr>
              <a:t>“We must indulge the friend that we love in the little peculiarities of saying and doing things which may be important to him, but which may be of little moment to us.” </a:t>
            </a:r>
          </a:p>
          <a:p>
            <a:pPr algn="ctr" eaLnBrk="0" hangingPunct="0"/>
            <a:r>
              <a:rPr lang="en-US" altLang="en-US" sz="3200">
                <a:solidFill>
                  <a:schemeClr val="bg1"/>
                </a:solidFill>
                <a:latin typeface="Tahoma" panose="020B0604030504040204" pitchFamily="34" charset="0"/>
              </a:rPr>
              <a:t>- Barnes</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AutoShape 2">
            <a:extLst>
              <a:ext uri="{FF2B5EF4-FFF2-40B4-BE49-F238E27FC236}">
                <a16:creationId xmlns:a16="http://schemas.microsoft.com/office/drawing/2014/main" id="{6AFA61F1-1B33-43F4-B763-4D1925A82C7C}"/>
              </a:ext>
            </a:extLst>
          </p:cNvPr>
          <p:cNvSpPr>
            <a:spLocks noChangeArrowheads="1"/>
          </p:cNvSpPr>
          <p:nvPr/>
        </p:nvSpPr>
        <p:spPr bwMode="auto">
          <a:xfrm>
            <a:off x="381000" y="457200"/>
            <a:ext cx="8305800" cy="9144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Be Longsuffering</a:t>
            </a:r>
          </a:p>
        </p:txBody>
      </p:sp>
      <p:sp>
        <p:nvSpPr>
          <p:cNvPr id="87043" name="Text Box 3">
            <a:extLst>
              <a:ext uri="{FF2B5EF4-FFF2-40B4-BE49-F238E27FC236}">
                <a16:creationId xmlns:a16="http://schemas.microsoft.com/office/drawing/2014/main" id="{0951F693-4A10-4A5D-9538-3E93FF07D7A8}"/>
              </a:ext>
            </a:extLst>
          </p:cNvPr>
          <p:cNvSpPr txBox="1">
            <a:spLocks noChangeArrowheads="1"/>
          </p:cNvSpPr>
          <p:nvPr/>
        </p:nvSpPr>
        <p:spPr bwMode="auto">
          <a:xfrm>
            <a:off x="3733800" y="1600200"/>
            <a:ext cx="1568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b="1">
                <a:solidFill>
                  <a:srgbClr val="FF3300"/>
                </a:solidFill>
              </a:rPr>
              <a:t>Eph. 4:2</a:t>
            </a:r>
          </a:p>
        </p:txBody>
      </p:sp>
      <p:sp>
        <p:nvSpPr>
          <p:cNvPr id="87044" name="Text Box 4">
            <a:extLst>
              <a:ext uri="{FF2B5EF4-FFF2-40B4-BE49-F238E27FC236}">
                <a16:creationId xmlns:a16="http://schemas.microsoft.com/office/drawing/2014/main" id="{BEA52470-3D8F-4FD1-97C9-E078CEA0AAD0}"/>
              </a:ext>
            </a:extLst>
          </p:cNvPr>
          <p:cNvSpPr txBox="1">
            <a:spLocks noChangeArrowheads="1"/>
          </p:cNvSpPr>
          <p:nvPr/>
        </p:nvSpPr>
        <p:spPr bwMode="auto">
          <a:xfrm>
            <a:off x="533400" y="2286000"/>
            <a:ext cx="7848600"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42900">
              <a:defRPr sz="2400">
                <a:solidFill>
                  <a:schemeClr val="tx1"/>
                </a:solidFill>
                <a:latin typeface="Arial" panose="020B0604020202020204" pitchFamily="34" charset="0"/>
              </a:defRPr>
            </a:lvl1pPr>
            <a:lvl2pPr defTabSz="342900">
              <a:defRPr sz="2400">
                <a:solidFill>
                  <a:schemeClr val="tx1"/>
                </a:solidFill>
                <a:latin typeface="Arial" panose="020B0604020202020204" pitchFamily="34" charset="0"/>
              </a:defRPr>
            </a:lvl2pPr>
            <a:lvl3pPr defTabSz="342900">
              <a:defRPr sz="2400">
                <a:solidFill>
                  <a:schemeClr val="tx1"/>
                </a:solidFill>
                <a:latin typeface="Arial" panose="020B0604020202020204" pitchFamily="34" charset="0"/>
              </a:defRPr>
            </a:lvl3pPr>
            <a:lvl4pPr defTabSz="342900">
              <a:defRPr sz="2400">
                <a:solidFill>
                  <a:schemeClr val="tx1"/>
                </a:solidFill>
                <a:latin typeface="Arial" panose="020B0604020202020204" pitchFamily="34" charset="0"/>
              </a:defRPr>
            </a:lvl4pPr>
            <a:lvl5pPr defTabSz="342900">
              <a:defRPr sz="2400">
                <a:solidFill>
                  <a:schemeClr val="tx1"/>
                </a:solidFill>
                <a:latin typeface="Arial" panose="020B0604020202020204" pitchFamily="34" charset="0"/>
              </a:defRPr>
            </a:lvl5pPr>
            <a:lvl6pPr defTabSz="342900" fontAlgn="base">
              <a:spcBef>
                <a:spcPct val="0"/>
              </a:spcBef>
              <a:spcAft>
                <a:spcPct val="0"/>
              </a:spcAft>
              <a:defRPr sz="2400">
                <a:solidFill>
                  <a:schemeClr val="tx1"/>
                </a:solidFill>
                <a:latin typeface="Arial" panose="020B0604020202020204" pitchFamily="34" charset="0"/>
              </a:defRPr>
            </a:lvl6pPr>
            <a:lvl7pPr defTabSz="342900" fontAlgn="base">
              <a:spcBef>
                <a:spcPct val="0"/>
              </a:spcBef>
              <a:spcAft>
                <a:spcPct val="0"/>
              </a:spcAft>
              <a:defRPr sz="2400">
                <a:solidFill>
                  <a:schemeClr val="tx1"/>
                </a:solidFill>
                <a:latin typeface="Arial" panose="020B0604020202020204" pitchFamily="34" charset="0"/>
              </a:defRPr>
            </a:lvl7pPr>
            <a:lvl8pPr defTabSz="342900" fontAlgn="base">
              <a:spcBef>
                <a:spcPct val="0"/>
              </a:spcBef>
              <a:spcAft>
                <a:spcPct val="0"/>
              </a:spcAft>
              <a:defRPr sz="2400">
                <a:solidFill>
                  <a:schemeClr val="tx1"/>
                </a:solidFill>
                <a:latin typeface="Arial" panose="020B0604020202020204" pitchFamily="34" charset="0"/>
              </a:defRPr>
            </a:lvl8pPr>
            <a:lvl9pPr defTabSz="342900" fontAlgn="base">
              <a:spcBef>
                <a:spcPct val="0"/>
              </a:spcBef>
              <a:spcAft>
                <a:spcPct val="0"/>
              </a:spcAft>
              <a:defRPr sz="2400">
                <a:solidFill>
                  <a:schemeClr val="tx1"/>
                </a:solidFill>
                <a:latin typeface="Arial" panose="020B0604020202020204" pitchFamily="34" charset="0"/>
              </a:defRPr>
            </a:lvl9pPr>
          </a:lstStyle>
          <a:p>
            <a:pPr eaLnBrk="0" hangingPunct="0">
              <a:lnSpc>
                <a:spcPct val="110000"/>
              </a:lnSpc>
              <a:buFontTx/>
              <a:buChar char="•"/>
            </a:pPr>
            <a:r>
              <a:rPr lang="en-US" altLang="en-US" sz="3200"/>
              <a:t> Literally: Suffer Long</a:t>
            </a:r>
          </a:p>
          <a:p>
            <a:pPr eaLnBrk="0" hangingPunct="0">
              <a:lnSpc>
                <a:spcPct val="110000"/>
              </a:lnSpc>
              <a:buFontTx/>
              <a:buChar char="•"/>
            </a:pPr>
            <a:r>
              <a:rPr lang="en-US" altLang="en-US" sz="3200"/>
              <a:t> Patient - exercise restraint.</a:t>
            </a:r>
          </a:p>
          <a:p>
            <a:pPr eaLnBrk="0" hangingPunct="0">
              <a:lnSpc>
                <a:spcPct val="110000"/>
              </a:lnSpc>
              <a:buFontTx/>
              <a:buChar char="•"/>
            </a:pPr>
            <a:r>
              <a:rPr lang="en-US" altLang="en-US" sz="3200"/>
              <a:t> Suggest - Collision of opinions, differing</a:t>
            </a:r>
          </a:p>
          <a:p>
            <a:pPr eaLnBrk="0" hangingPunct="0">
              <a:lnSpc>
                <a:spcPct val="110000"/>
              </a:lnSpc>
              <a:buFontTx/>
              <a:buChar char="•"/>
            </a:pPr>
            <a:r>
              <a:rPr lang="en-US" altLang="en-US" sz="3200"/>
              <a:t> Time for tolerance</a:t>
            </a:r>
          </a:p>
        </p:txBody>
      </p:sp>
      <p:sp>
        <p:nvSpPr>
          <p:cNvPr id="87045" name="Text Box 5">
            <a:extLst>
              <a:ext uri="{FF2B5EF4-FFF2-40B4-BE49-F238E27FC236}">
                <a16:creationId xmlns:a16="http://schemas.microsoft.com/office/drawing/2014/main" id="{985C7DF4-47FC-4864-BCFC-5BB203F4D32F}"/>
              </a:ext>
            </a:extLst>
          </p:cNvPr>
          <p:cNvSpPr txBox="1">
            <a:spLocks noChangeArrowheads="1"/>
          </p:cNvSpPr>
          <p:nvPr/>
        </p:nvSpPr>
        <p:spPr bwMode="auto">
          <a:xfrm>
            <a:off x="1447800" y="5029200"/>
            <a:ext cx="6165850" cy="955675"/>
          </a:xfrm>
          <a:prstGeom prst="rect">
            <a:avLst/>
          </a:prstGeom>
          <a:solidFill>
            <a:srgbClr val="F8F8F8"/>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2800">
                <a:solidFill>
                  <a:schemeClr val="bg1"/>
                </a:solidFill>
              </a:rPr>
              <a:t>“taking whatever comes, putting up with one another in love” - BBE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045"/>
                                        </p:tgtEl>
                                        <p:attrNameLst>
                                          <p:attrName>style.visibility</p:attrName>
                                        </p:attrNameLst>
                                      </p:cBhvr>
                                      <p:to>
                                        <p:strVal val="visible"/>
                                      </p:to>
                                    </p:set>
                                    <p:anim calcmode="lin" valueType="num">
                                      <p:cBhvr additive="base">
                                        <p:cTn id="7" dur="500" fill="hold"/>
                                        <p:tgtEl>
                                          <p:spTgt spid="87045"/>
                                        </p:tgtEl>
                                        <p:attrNameLst>
                                          <p:attrName>ppt_x</p:attrName>
                                        </p:attrNameLst>
                                      </p:cBhvr>
                                      <p:tavLst>
                                        <p:tav tm="0">
                                          <p:val>
                                            <p:strVal val="#ppt_x"/>
                                          </p:val>
                                        </p:tav>
                                        <p:tav tm="100000">
                                          <p:val>
                                            <p:strVal val="#ppt_x"/>
                                          </p:val>
                                        </p:tav>
                                      </p:tavLst>
                                    </p:anim>
                                    <p:anim calcmode="lin" valueType="num">
                                      <p:cBhvr additive="base">
                                        <p:cTn id="8" dur="500" fill="hold"/>
                                        <p:tgtEl>
                                          <p:spTgt spid="870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AutoShape 2">
            <a:extLst>
              <a:ext uri="{FF2B5EF4-FFF2-40B4-BE49-F238E27FC236}">
                <a16:creationId xmlns:a16="http://schemas.microsoft.com/office/drawing/2014/main" id="{529A5E49-7D31-4D2A-98EE-1384FB18C2DF}"/>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93187" name="Text Box 3">
            <a:extLst>
              <a:ext uri="{FF2B5EF4-FFF2-40B4-BE49-F238E27FC236}">
                <a16:creationId xmlns:a16="http://schemas.microsoft.com/office/drawing/2014/main" id="{332F0122-1B16-4A6E-A3E4-E22F201B131B}"/>
              </a:ext>
            </a:extLst>
          </p:cNvPr>
          <p:cNvSpPr txBox="1">
            <a:spLocks noChangeArrowheads="1"/>
          </p:cNvSpPr>
          <p:nvPr/>
        </p:nvSpPr>
        <p:spPr bwMode="auto">
          <a:xfrm>
            <a:off x="533400" y="1600200"/>
            <a:ext cx="7391400" cy="321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Show mercy</a:t>
            </a:r>
            <a:r>
              <a:rPr lang="en-US" altLang="en-US" sz="2800" b="1"/>
              <a:t> (Matt. 7:1-12)</a:t>
            </a:r>
          </a:p>
          <a:p>
            <a:pPr>
              <a:lnSpc>
                <a:spcPct val="80000"/>
              </a:lnSpc>
              <a:spcBef>
                <a:spcPct val="50000"/>
              </a:spcBef>
            </a:pPr>
            <a:r>
              <a:rPr lang="en-US" altLang="en-US" sz="2800" b="1"/>
              <a:t>B. </a:t>
            </a:r>
            <a:r>
              <a:rPr lang="en-US" altLang="en-US" sz="2800" b="1" u="sng"/>
              <a:t>Treat other way want to be</a:t>
            </a:r>
            <a:r>
              <a:rPr lang="en-US" altLang="en-US" sz="2800" b="1"/>
              <a:t> (Matt. 7:12)</a:t>
            </a:r>
          </a:p>
          <a:p>
            <a:pPr>
              <a:lnSpc>
                <a:spcPct val="80000"/>
              </a:lnSpc>
              <a:spcBef>
                <a:spcPct val="50000"/>
              </a:spcBef>
            </a:pPr>
            <a:r>
              <a:rPr lang="en-US" altLang="en-US" sz="2800" b="1"/>
              <a:t>C. </a:t>
            </a:r>
            <a:r>
              <a:rPr lang="en-US" altLang="en-US" sz="2800" b="1" u="sng"/>
              <a:t>Be humble</a:t>
            </a:r>
            <a:r>
              <a:rPr lang="en-US" altLang="en-US" sz="2800" b="1"/>
              <a:t> (Eph. 4:2)</a:t>
            </a:r>
          </a:p>
          <a:p>
            <a:pPr>
              <a:lnSpc>
                <a:spcPct val="80000"/>
              </a:lnSpc>
              <a:spcBef>
                <a:spcPct val="50000"/>
              </a:spcBef>
            </a:pPr>
            <a:r>
              <a:rPr lang="en-US" altLang="en-US" sz="2800" b="1"/>
              <a:t>D. </a:t>
            </a:r>
            <a:r>
              <a:rPr lang="en-US" altLang="en-US" sz="2800" b="1" u="sng"/>
              <a:t>Be meek</a:t>
            </a:r>
            <a:r>
              <a:rPr lang="en-US" altLang="en-US" sz="2800" b="1"/>
              <a:t> (Eph. 4:2)</a:t>
            </a:r>
          </a:p>
          <a:p>
            <a:pPr>
              <a:lnSpc>
                <a:spcPct val="80000"/>
              </a:lnSpc>
              <a:spcBef>
                <a:spcPct val="50000"/>
              </a:spcBef>
            </a:pPr>
            <a:r>
              <a:rPr lang="en-US" altLang="en-US" sz="2800" b="1"/>
              <a:t>E. </a:t>
            </a:r>
            <a:r>
              <a:rPr lang="en-US" altLang="en-US" sz="2800" b="1" u="sng"/>
              <a:t>Be longsuffering</a:t>
            </a:r>
            <a:r>
              <a:rPr lang="en-US" altLang="en-US" sz="2800" b="1"/>
              <a:t> (Eph. 4:2)</a:t>
            </a:r>
          </a:p>
          <a:p>
            <a:pPr>
              <a:lnSpc>
                <a:spcPct val="80000"/>
              </a:lnSpc>
              <a:spcBef>
                <a:spcPct val="50000"/>
              </a:spcBef>
            </a:pPr>
            <a:r>
              <a:rPr lang="en-US" altLang="en-US" sz="2800" b="1"/>
              <a:t>F. </a:t>
            </a:r>
            <a:r>
              <a:rPr lang="en-US" altLang="en-US" sz="2800" b="1" u="sng"/>
              <a:t>Give benefit of the doubt</a:t>
            </a:r>
            <a:r>
              <a:rPr lang="en-US" altLang="en-US" sz="2800" b="1"/>
              <a:t> (1 Cor. 13:7)</a:t>
            </a:r>
            <a:endParaRPr lang="en-US" altLang="en-US" sz="2800" b="1" u="sng">
              <a:solidFill>
                <a:srgbClr val="F8F8F8"/>
              </a:solidFill>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AutoShape 2">
            <a:extLst>
              <a:ext uri="{FF2B5EF4-FFF2-40B4-BE49-F238E27FC236}">
                <a16:creationId xmlns:a16="http://schemas.microsoft.com/office/drawing/2014/main" id="{AFB59621-70A3-48C4-B731-3E1BAC07678F}"/>
              </a:ext>
            </a:extLst>
          </p:cNvPr>
          <p:cNvSpPr>
            <a:spLocks noChangeArrowheads="1"/>
          </p:cNvSpPr>
          <p:nvPr/>
        </p:nvSpPr>
        <p:spPr bwMode="auto">
          <a:xfrm>
            <a:off x="381000" y="457200"/>
            <a:ext cx="8305800" cy="8382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Give The Benefit Of Doubt</a:t>
            </a:r>
          </a:p>
        </p:txBody>
      </p:sp>
      <p:sp>
        <p:nvSpPr>
          <p:cNvPr id="88067" name="Text Box 3">
            <a:extLst>
              <a:ext uri="{FF2B5EF4-FFF2-40B4-BE49-F238E27FC236}">
                <a16:creationId xmlns:a16="http://schemas.microsoft.com/office/drawing/2014/main" id="{9072D5DE-AC77-432D-8428-120CE8AA49FF}"/>
              </a:ext>
            </a:extLst>
          </p:cNvPr>
          <p:cNvSpPr txBox="1">
            <a:spLocks noChangeArrowheads="1"/>
          </p:cNvSpPr>
          <p:nvPr/>
        </p:nvSpPr>
        <p:spPr bwMode="auto">
          <a:xfrm>
            <a:off x="3657600" y="1371600"/>
            <a:ext cx="20050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b="1">
                <a:solidFill>
                  <a:srgbClr val="FF3300"/>
                </a:solidFill>
              </a:rPr>
              <a:t>1 Cor. 13:7</a:t>
            </a:r>
          </a:p>
        </p:txBody>
      </p:sp>
      <p:sp>
        <p:nvSpPr>
          <p:cNvPr id="2" name="TextBox 1">
            <a:extLst>
              <a:ext uri="{FF2B5EF4-FFF2-40B4-BE49-F238E27FC236}">
                <a16:creationId xmlns:a16="http://schemas.microsoft.com/office/drawing/2014/main" id="{5A9BE1F8-CFCF-468C-8D1A-EDD394522224}"/>
              </a:ext>
            </a:extLst>
          </p:cNvPr>
          <p:cNvSpPr txBox="1"/>
          <p:nvPr/>
        </p:nvSpPr>
        <p:spPr>
          <a:xfrm>
            <a:off x="1257300" y="2083981"/>
            <a:ext cx="6553200" cy="461665"/>
          </a:xfrm>
          <a:prstGeom prst="rect">
            <a:avLst/>
          </a:prstGeom>
          <a:noFill/>
        </p:spPr>
        <p:txBody>
          <a:bodyPr wrap="square" rtlCol="0">
            <a:spAutoFit/>
          </a:bodyPr>
          <a:lstStyle/>
          <a:p>
            <a:pPr algn="ctr"/>
            <a:r>
              <a:rPr lang="en-US" dirty="0"/>
              <a:t>“believe all things”</a:t>
            </a:r>
          </a:p>
        </p:txBody>
      </p:sp>
      <p:sp>
        <p:nvSpPr>
          <p:cNvPr id="6" name="TextBox 5">
            <a:extLst>
              <a:ext uri="{FF2B5EF4-FFF2-40B4-BE49-F238E27FC236}">
                <a16:creationId xmlns:a16="http://schemas.microsoft.com/office/drawing/2014/main" id="{F7409074-C283-47D5-AEC4-6B5D829C0116}"/>
              </a:ext>
            </a:extLst>
          </p:cNvPr>
          <p:cNvSpPr txBox="1"/>
          <p:nvPr/>
        </p:nvSpPr>
        <p:spPr>
          <a:xfrm>
            <a:off x="533400" y="2774593"/>
            <a:ext cx="8001000" cy="1692771"/>
          </a:xfrm>
          <a:prstGeom prst="rect">
            <a:avLst/>
          </a:prstGeom>
          <a:noFill/>
        </p:spPr>
        <p:txBody>
          <a:bodyPr wrap="square" rtlCol="0">
            <a:spAutoFit/>
          </a:bodyPr>
          <a:lstStyle/>
          <a:p>
            <a:pPr marL="342900" indent="-342900">
              <a:buFont typeface="Arial" panose="020B0604020202020204" pitchFamily="34" charset="0"/>
              <a:buChar char="•"/>
            </a:pPr>
            <a:r>
              <a:rPr lang="en-US" sz="2600" dirty="0"/>
              <a:t>Pistis (believe) “appears to bear in Gal. v.22 the meaning of faith in men” (EGNT, II, 899-900).</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“eager to believe the best” (Moffatt)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AutoShape 2">
            <a:extLst>
              <a:ext uri="{FF2B5EF4-FFF2-40B4-BE49-F238E27FC236}">
                <a16:creationId xmlns:a16="http://schemas.microsoft.com/office/drawing/2014/main" id="{AFB59621-70A3-48C4-B731-3E1BAC07678F}"/>
              </a:ext>
            </a:extLst>
          </p:cNvPr>
          <p:cNvSpPr>
            <a:spLocks noChangeArrowheads="1"/>
          </p:cNvSpPr>
          <p:nvPr/>
        </p:nvSpPr>
        <p:spPr bwMode="auto">
          <a:xfrm>
            <a:off x="381000" y="457200"/>
            <a:ext cx="8305800" cy="8382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Give The Benefit Of Doubt</a:t>
            </a:r>
          </a:p>
        </p:txBody>
      </p:sp>
      <p:sp>
        <p:nvSpPr>
          <p:cNvPr id="88067" name="Text Box 3">
            <a:extLst>
              <a:ext uri="{FF2B5EF4-FFF2-40B4-BE49-F238E27FC236}">
                <a16:creationId xmlns:a16="http://schemas.microsoft.com/office/drawing/2014/main" id="{9072D5DE-AC77-432D-8428-120CE8AA49FF}"/>
              </a:ext>
            </a:extLst>
          </p:cNvPr>
          <p:cNvSpPr txBox="1">
            <a:spLocks noChangeArrowheads="1"/>
          </p:cNvSpPr>
          <p:nvPr/>
        </p:nvSpPr>
        <p:spPr bwMode="auto">
          <a:xfrm>
            <a:off x="3657600" y="1371600"/>
            <a:ext cx="20050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b="1">
                <a:solidFill>
                  <a:srgbClr val="FF3300"/>
                </a:solidFill>
              </a:rPr>
              <a:t>1 Cor. 13:7</a:t>
            </a:r>
          </a:p>
        </p:txBody>
      </p:sp>
      <p:sp>
        <p:nvSpPr>
          <p:cNvPr id="88068" name="Text Box 4">
            <a:extLst>
              <a:ext uri="{FF2B5EF4-FFF2-40B4-BE49-F238E27FC236}">
                <a16:creationId xmlns:a16="http://schemas.microsoft.com/office/drawing/2014/main" id="{6D7FD9DF-A896-4B2C-94DE-DFA850528703}"/>
              </a:ext>
            </a:extLst>
          </p:cNvPr>
          <p:cNvSpPr txBox="1">
            <a:spLocks noChangeArrowheads="1"/>
          </p:cNvSpPr>
          <p:nvPr/>
        </p:nvSpPr>
        <p:spPr bwMode="auto">
          <a:xfrm>
            <a:off x="381000" y="1966913"/>
            <a:ext cx="8763000" cy="448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1028700" algn="l"/>
              </a:tabLst>
              <a:defRPr sz="2400">
                <a:solidFill>
                  <a:schemeClr val="tx1"/>
                </a:solidFill>
                <a:latin typeface="Arial" panose="020B0604020202020204" pitchFamily="34" charset="0"/>
              </a:defRPr>
            </a:lvl1pPr>
            <a:lvl2pPr>
              <a:tabLst>
                <a:tab pos="1028700" algn="l"/>
              </a:tabLst>
              <a:defRPr sz="2400">
                <a:solidFill>
                  <a:schemeClr val="tx1"/>
                </a:solidFill>
                <a:latin typeface="Arial" panose="020B0604020202020204" pitchFamily="34" charset="0"/>
              </a:defRPr>
            </a:lvl2pPr>
            <a:lvl3pPr>
              <a:tabLst>
                <a:tab pos="1028700" algn="l"/>
              </a:tabLst>
              <a:defRPr sz="2400">
                <a:solidFill>
                  <a:schemeClr val="tx1"/>
                </a:solidFill>
                <a:latin typeface="Arial" panose="020B0604020202020204" pitchFamily="34" charset="0"/>
              </a:defRPr>
            </a:lvl3pPr>
            <a:lvl4pPr>
              <a:tabLst>
                <a:tab pos="1028700" algn="l"/>
              </a:tabLst>
              <a:defRPr sz="2400">
                <a:solidFill>
                  <a:schemeClr val="tx1"/>
                </a:solidFill>
                <a:latin typeface="Arial" panose="020B0604020202020204" pitchFamily="34" charset="0"/>
              </a:defRPr>
            </a:lvl4pPr>
            <a:lvl5pPr>
              <a:tabLst>
                <a:tab pos="1028700" algn="l"/>
              </a:tabLst>
              <a:defRPr sz="2400">
                <a:solidFill>
                  <a:schemeClr val="tx1"/>
                </a:solidFill>
                <a:latin typeface="Arial" panose="020B0604020202020204" pitchFamily="34" charset="0"/>
              </a:defRPr>
            </a:lvl5pPr>
            <a:lvl6pPr fontAlgn="base">
              <a:spcBef>
                <a:spcPct val="0"/>
              </a:spcBef>
              <a:spcAft>
                <a:spcPct val="0"/>
              </a:spcAft>
              <a:tabLst>
                <a:tab pos="1028700" algn="l"/>
              </a:tabLst>
              <a:defRPr sz="2400">
                <a:solidFill>
                  <a:schemeClr val="tx1"/>
                </a:solidFill>
                <a:latin typeface="Arial" panose="020B0604020202020204" pitchFamily="34" charset="0"/>
              </a:defRPr>
            </a:lvl6pPr>
            <a:lvl7pPr fontAlgn="base">
              <a:spcBef>
                <a:spcPct val="0"/>
              </a:spcBef>
              <a:spcAft>
                <a:spcPct val="0"/>
              </a:spcAft>
              <a:tabLst>
                <a:tab pos="1028700" algn="l"/>
              </a:tabLst>
              <a:defRPr sz="2400">
                <a:solidFill>
                  <a:schemeClr val="tx1"/>
                </a:solidFill>
                <a:latin typeface="Arial" panose="020B0604020202020204" pitchFamily="34" charset="0"/>
              </a:defRPr>
            </a:lvl7pPr>
            <a:lvl8pPr fontAlgn="base">
              <a:spcBef>
                <a:spcPct val="0"/>
              </a:spcBef>
              <a:spcAft>
                <a:spcPct val="0"/>
              </a:spcAft>
              <a:tabLst>
                <a:tab pos="1028700" algn="l"/>
              </a:tabLst>
              <a:defRPr sz="2400">
                <a:solidFill>
                  <a:schemeClr val="tx1"/>
                </a:solidFill>
                <a:latin typeface="Arial" panose="020B0604020202020204" pitchFamily="34" charset="0"/>
              </a:defRPr>
            </a:lvl8pPr>
            <a:lvl9pPr fontAlgn="base">
              <a:spcBef>
                <a:spcPct val="0"/>
              </a:spcBef>
              <a:spcAft>
                <a:spcPct val="0"/>
              </a:spcAft>
              <a:tabLst>
                <a:tab pos="1028700" algn="l"/>
              </a:tabLst>
              <a:defRPr sz="2400">
                <a:solidFill>
                  <a:schemeClr val="tx1"/>
                </a:solidFill>
                <a:latin typeface="Arial" panose="020B0604020202020204" pitchFamily="34" charset="0"/>
              </a:defRPr>
            </a:lvl9pPr>
          </a:lstStyle>
          <a:p>
            <a:pPr eaLnBrk="0" hangingPunct="0">
              <a:buFontTx/>
              <a:buChar char="•"/>
            </a:pPr>
            <a:r>
              <a:rPr lang="en-US" altLang="en-US" sz="3200" dirty="0">
                <a:solidFill>
                  <a:srgbClr val="F8F8F8"/>
                </a:solidFill>
              </a:rPr>
              <a:t> </a:t>
            </a:r>
            <a:r>
              <a:rPr lang="en-US" altLang="en-US" sz="3200" u="sng" dirty="0">
                <a:solidFill>
                  <a:srgbClr val="F8F8F8"/>
                </a:solidFill>
              </a:rPr>
              <a:t>Put best construction on matters</a:t>
            </a:r>
            <a:endParaRPr lang="en-US" altLang="en-US" sz="2800" dirty="0">
              <a:solidFill>
                <a:srgbClr val="F8F8F8"/>
              </a:solidFill>
            </a:endParaRPr>
          </a:p>
          <a:p>
            <a:pPr lvl="1" eaLnBrk="0" hangingPunct="0">
              <a:buFont typeface="Symbol" panose="05050102010706020507" pitchFamily="18" charset="2"/>
              <a:buChar char="¨"/>
            </a:pPr>
            <a:r>
              <a:rPr lang="en-US" altLang="en-US" sz="2800" dirty="0"/>
              <a:t> “</a:t>
            </a:r>
            <a:r>
              <a:rPr lang="en-US" altLang="en-US" sz="2800" i="1" dirty="0"/>
              <a:t>Is ever ready to believe the best of every 		person, and will credit no evil of any but 		on the most positive evidence...” A. Clarke</a:t>
            </a:r>
          </a:p>
          <a:p>
            <a:pPr lvl="1" eaLnBrk="0" hangingPunct="0">
              <a:buFont typeface="Symbol" panose="05050102010706020507" pitchFamily="18" charset="2"/>
              <a:buChar char="¨"/>
            </a:pPr>
            <a:r>
              <a:rPr lang="en-US" altLang="en-US" sz="2800" i="1" dirty="0"/>
              <a:t> Prov. 14:15</a:t>
            </a:r>
            <a:endParaRPr lang="en-US" altLang="en-US" sz="2800" dirty="0"/>
          </a:p>
          <a:p>
            <a:pPr eaLnBrk="0" hangingPunct="0"/>
            <a:endParaRPr lang="en-US" altLang="en-US" sz="2000" dirty="0"/>
          </a:p>
          <a:p>
            <a:pPr eaLnBrk="0" hangingPunct="0">
              <a:buFontTx/>
              <a:buChar char="•"/>
            </a:pPr>
            <a:r>
              <a:rPr lang="en-US" altLang="en-US" sz="3200" dirty="0">
                <a:solidFill>
                  <a:srgbClr val="F8F8F8"/>
                </a:solidFill>
              </a:rPr>
              <a:t> </a:t>
            </a:r>
            <a:r>
              <a:rPr lang="en-US" altLang="en-US" sz="3200" u="sng" dirty="0">
                <a:solidFill>
                  <a:srgbClr val="F8F8F8"/>
                </a:solidFill>
              </a:rPr>
              <a:t>Don’t jump to conclusions</a:t>
            </a:r>
            <a:endParaRPr lang="en-US" altLang="en-US" sz="2800" u="sng" dirty="0">
              <a:solidFill>
                <a:srgbClr val="F8F8F8"/>
              </a:solidFill>
            </a:endParaRPr>
          </a:p>
          <a:p>
            <a:pPr lvl="1" eaLnBrk="0" hangingPunct="0">
              <a:buFont typeface="Symbol" panose="05050102010706020507" pitchFamily="18" charset="2"/>
              <a:buChar char="¨"/>
            </a:pPr>
            <a:r>
              <a:rPr lang="en-US" altLang="en-US" sz="2800" dirty="0"/>
              <a:t> </a:t>
            </a:r>
            <a:r>
              <a:rPr lang="en-US" altLang="en-US" sz="2800" i="1" dirty="0"/>
              <a:t>All too often we fill in gaps that are not there</a:t>
            </a:r>
          </a:p>
          <a:p>
            <a:pPr lvl="1" eaLnBrk="0" hangingPunct="0">
              <a:buFont typeface="Symbol" panose="05050102010706020507" pitchFamily="18" charset="2"/>
              <a:buChar char="¨"/>
            </a:pPr>
            <a:r>
              <a:rPr lang="en-US" altLang="en-US" sz="2800" i="1" dirty="0"/>
              <a:t> Prov. 18:13, 17 – often more &amp; another side</a:t>
            </a:r>
          </a:p>
          <a:p>
            <a:pPr lvl="1" eaLnBrk="0" hangingPunct="0">
              <a:buFont typeface="Symbol" panose="05050102010706020507" pitchFamily="18" charset="2"/>
              <a:buChar char="¨"/>
            </a:pPr>
            <a:r>
              <a:rPr lang="en-US" altLang="en-US" sz="2800" i="1" dirty="0"/>
              <a:t> Prov. 29:20</a:t>
            </a:r>
          </a:p>
        </p:txBody>
      </p:sp>
    </p:spTree>
    <p:extLst>
      <p:ext uri="{BB962C8B-B14F-4D97-AF65-F5344CB8AC3E}">
        <p14:creationId xmlns:p14="http://schemas.microsoft.com/office/powerpoint/2010/main" val="409295797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8068">
                                            <p:txEl>
                                              <p:pRg st="1" end="1"/>
                                            </p:txEl>
                                          </p:spTgt>
                                        </p:tgtEl>
                                        <p:attrNameLst>
                                          <p:attrName>style.visibility</p:attrName>
                                        </p:attrNameLst>
                                      </p:cBhvr>
                                      <p:to>
                                        <p:strVal val="visible"/>
                                      </p:to>
                                    </p:set>
                                    <p:anim calcmode="lin" valueType="num">
                                      <p:cBhvr additive="base">
                                        <p:cTn id="7" dur="500" fill="hold"/>
                                        <p:tgtEl>
                                          <p:spTgt spid="88068">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806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8068">
                                            <p:txEl>
                                              <p:pRg st="2" end="2"/>
                                            </p:txEl>
                                          </p:spTgt>
                                        </p:tgtEl>
                                        <p:attrNameLst>
                                          <p:attrName>style.visibility</p:attrName>
                                        </p:attrNameLst>
                                      </p:cBhvr>
                                      <p:to>
                                        <p:strVal val="visible"/>
                                      </p:to>
                                    </p:set>
                                    <p:anim calcmode="lin" valueType="num">
                                      <p:cBhvr additive="base">
                                        <p:cTn id="13" dur="500" fill="hold"/>
                                        <p:tgtEl>
                                          <p:spTgt spid="8806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806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8068">
                                            <p:txEl>
                                              <p:pRg st="4" end="4"/>
                                            </p:txEl>
                                          </p:spTgt>
                                        </p:tgtEl>
                                        <p:attrNameLst>
                                          <p:attrName>style.visibility</p:attrName>
                                        </p:attrNameLst>
                                      </p:cBhvr>
                                      <p:to>
                                        <p:strVal val="visible"/>
                                      </p:to>
                                    </p:set>
                                    <p:anim calcmode="lin" valueType="num">
                                      <p:cBhvr additive="base">
                                        <p:cTn id="19" dur="500" fill="hold"/>
                                        <p:tgtEl>
                                          <p:spTgt spid="88068">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806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8068">
                                            <p:txEl>
                                              <p:pRg st="5" end="5"/>
                                            </p:txEl>
                                          </p:spTgt>
                                        </p:tgtEl>
                                        <p:attrNameLst>
                                          <p:attrName>style.visibility</p:attrName>
                                        </p:attrNameLst>
                                      </p:cBhvr>
                                      <p:to>
                                        <p:strVal val="visible"/>
                                      </p:to>
                                    </p:set>
                                    <p:anim calcmode="lin" valueType="num">
                                      <p:cBhvr additive="base">
                                        <p:cTn id="25" dur="500" fill="hold"/>
                                        <p:tgtEl>
                                          <p:spTgt spid="88068">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806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8068">
                                            <p:txEl>
                                              <p:pRg st="6" end="6"/>
                                            </p:txEl>
                                          </p:spTgt>
                                        </p:tgtEl>
                                        <p:attrNameLst>
                                          <p:attrName>style.visibility</p:attrName>
                                        </p:attrNameLst>
                                      </p:cBhvr>
                                      <p:to>
                                        <p:strVal val="visible"/>
                                      </p:to>
                                    </p:set>
                                    <p:anim calcmode="lin" valueType="num">
                                      <p:cBhvr additive="base">
                                        <p:cTn id="31" dur="500" fill="hold"/>
                                        <p:tgtEl>
                                          <p:spTgt spid="88068">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806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8068">
                                            <p:txEl>
                                              <p:pRg st="7" end="7"/>
                                            </p:txEl>
                                          </p:spTgt>
                                        </p:tgtEl>
                                        <p:attrNameLst>
                                          <p:attrName>style.visibility</p:attrName>
                                        </p:attrNameLst>
                                      </p:cBhvr>
                                      <p:to>
                                        <p:strVal val="visible"/>
                                      </p:to>
                                    </p:set>
                                    <p:anim calcmode="lin" valueType="num">
                                      <p:cBhvr additive="base">
                                        <p:cTn id="37" dur="500" fill="hold"/>
                                        <p:tgtEl>
                                          <p:spTgt spid="88068">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8068">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uiExpand="1" build="p" bldLvl="2"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AutoShape 2">
            <a:extLst>
              <a:ext uri="{FF2B5EF4-FFF2-40B4-BE49-F238E27FC236}">
                <a16:creationId xmlns:a16="http://schemas.microsoft.com/office/drawing/2014/main" id="{AFD2F9D3-F209-4543-8468-C7C1F6730187}"/>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94211" name="Text Box 3">
            <a:extLst>
              <a:ext uri="{FF2B5EF4-FFF2-40B4-BE49-F238E27FC236}">
                <a16:creationId xmlns:a16="http://schemas.microsoft.com/office/drawing/2014/main" id="{B64ED0AD-22E8-4D3A-85F5-03AB0E8E8270}"/>
              </a:ext>
            </a:extLst>
          </p:cNvPr>
          <p:cNvSpPr txBox="1">
            <a:spLocks noChangeArrowheads="1"/>
          </p:cNvSpPr>
          <p:nvPr/>
        </p:nvSpPr>
        <p:spPr bwMode="auto">
          <a:xfrm>
            <a:off x="533400" y="1600200"/>
            <a:ext cx="7391400" cy="376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Show mercy</a:t>
            </a:r>
            <a:r>
              <a:rPr lang="en-US" altLang="en-US" sz="2800" b="1"/>
              <a:t> (Matt. 7:1-12)</a:t>
            </a:r>
          </a:p>
          <a:p>
            <a:pPr>
              <a:lnSpc>
                <a:spcPct val="80000"/>
              </a:lnSpc>
              <a:spcBef>
                <a:spcPct val="50000"/>
              </a:spcBef>
            </a:pPr>
            <a:r>
              <a:rPr lang="en-US" altLang="en-US" sz="2800" b="1"/>
              <a:t>B. </a:t>
            </a:r>
            <a:r>
              <a:rPr lang="en-US" altLang="en-US" sz="2800" b="1" u="sng"/>
              <a:t>Treat other way want to be</a:t>
            </a:r>
            <a:r>
              <a:rPr lang="en-US" altLang="en-US" sz="2800" b="1"/>
              <a:t> (Matt. 7:12)</a:t>
            </a:r>
          </a:p>
          <a:p>
            <a:pPr>
              <a:lnSpc>
                <a:spcPct val="80000"/>
              </a:lnSpc>
              <a:spcBef>
                <a:spcPct val="50000"/>
              </a:spcBef>
            </a:pPr>
            <a:r>
              <a:rPr lang="en-US" altLang="en-US" sz="2800" b="1"/>
              <a:t>C. </a:t>
            </a:r>
            <a:r>
              <a:rPr lang="en-US" altLang="en-US" sz="2800" b="1" u="sng"/>
              <a:t>Be humble</a:t>
            </a:r>
            <a:r>
              <a:rPr lang="en-US" altLang="en-US" sz="2800" b="1"/>
              <a:t> (Eph. 4:2)</a:t>
            </a:r>
          </a:p>
          <a:p>
            <a:pPr>
              <a:lnSpc>
                <a:spcPct val="80000"/>
              </a:lnSpc>
              <a:spcBef>
                <a:spcPct val="50000"/>
              </a:spcBef>
            </a:pPr>
            <a:r>
              <a:rPr lang="en-US" altLang="en-US" sz="2800" b="1"/>
              <a:t>D. </a:t>
            </a:r>
            <a:r>
              <a:rPr lang="en-US" altLang="en-US" sz="2800" b="1" u="sng"/>
              <a:t>Be meek</a:t>
            </a:r>
            <a:r>
              <a:rPr lang="en-US" altLang="en-US" sz="2800" b="1"/>
              <a:t> (Eph. 4:2)</a:t>
            </a:r>
          </a:p>
          <a:p>
            <a:pPr>
              <a:lnSpc>
                <a:spcPct val="80000"/>
              </a:lnSpc>
              <a:spcBef>
                <a:spcPct val="50000"/>
              </a:spcBef>
            </a:pPr>
            <a:r>
              <a:rPr lang="en-US" altLang="en-US" sz="2800" b="1"/>
              <a:t>E. </a:t>
            </a:r>
            <a:r>
              <a:rPr lang="en-US" altLang="en-US" sz="2800" b="1" u="sng"/>
              <a:t>Be longsuffering</a:t>
            </a:r>
            <a:r>
              <a:rPr lang="en-US" altLang="en-US" sz="2800" b="1"/>
              <a:t> (Eph. 4:2)</a:t>
            </a:r>
          </a:p>
          <a:p>
            <a:pPr>
              <a:lnSpc>
                <a:spcPct val="80000"/>
              </a:lnSpc>
              <a:spcBef>
                <a:spcPct val="50000"/>
              </a:spcBef>
            </a:pPr>
            <a:r>
              <a:rPr lang="en-US" altLang="en-US" sz="2800" b="1"/>
              <a:t>F. </a:t>
            </a:r>
            <a:r>
              <a:rPr lang="en-US" altLang="en-US" sz="2800" b="1" u="sng"/>
              <a:t>Give benefit of the doubt</a:t>
            </a:r>
            <a:r>
              <a:rPr lang="en-US" altLang="en-US" sz="2800" b="1"/>
              <a:t> (1 Cor. 13:7)</a:t>
            </a:r>
          </a:p>
          <a:p>
            <a:pPr>
              <a:lnSpc>
                <a:spcPct val="80000"/>
              </a:lnSpc>
              <a:spcBef>
                <a:spcPct val="50000"/>
              </a:spcBef>
            </a:pPr>
            <a:r>
              <a:rPr lang="en-US" altLang="en-US" sz="2800" b="1"/>
              <a:t>G. </a:t>
            </a:r>
            <a:r>
              <a:rPr lang="en-US" altLang="en-US" sz="2800" b="1" u="sng"/>
              <a:t>Be forgiving / forgiving spirit</a:t>
            </a:r>
            <a:r>
              <a:rPr lang="en-US" altLang="en-US" sz="2800" b="1"/>
              <a:t> (Mt. 6:14)</a:t>
            </a: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AutoShape 4">
            <a:extLst>
              <a:ext uri="{FF2B5EF4-FFF2-40B4-BE49-F238E27FC236}">
                <a16:creationId xmlns:a16="http://schemas.microsoft.com/office/drawing/2014/main" id="{903D0C19-03F1-444D-BA8D-741DAEB4B2E9}"/>
              </a:ext>
            </a:extLst>
          </p:cNvPr>
          <p:cNvSpPr>
            <a:spLocks noChangeArrowheads="1"/>
          </p:cNvSpPr>
          <p:nvPr/>
        </p:nvSpPr>
        <p:spPr bwMode="auto">
          <a:xfrm>
            <a:off x="381000" y="457200"/>
            <a:ext cx="8305800" cy="9144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Forgiving / Forgiving Spirit</a:t>
            </a:r>
          </a:p>
        </p:txBody>
      </p:sp>
      <p:sp>
        <p:nvSpPr>
          <p:cNvPr id="108549" name="Text Box 5">
            <a:extLst>
              <a:ext uri="{FF2B5EF4-FFF2-40B4-BE49-F238E27FC236}">
                <a16:creationId xmlns:a16="http://schemas.microsoft.com/office/drawing/2014/main" id="{D593A045-ECF3-4F8D-8CC4-6BA1A5B857F6}"/>
              </a:ext>
            </a:extLst>
          </p:cNvPr>
          <p:cNvSpPr txBox="1">
            <a:spLocks noChangeArrowheads="1"/>
          </p:cNvSpPr>
          <p:nvPr/>
        </p:nvSpPr>
        <p:spPr bwMode="auto">
          <a:xfrm>
            <a:off x="381000" y="1676400"/>
            <a:ext cx="87630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1028700" algn="l"/>
              </a:tabLst>
              <a:defRPr sz="2400">
                <a:solidFill>
                  <a:schemeClr val="tx1"/>
                </a:solidFill>
                <a:latin typeface="Arial" panose="020B0604020202020204" pitchFamily="34" charset="0"/>
              </a:defRPr>
            </a:lvl1pPr>
            <a:lvl2pPr>
              <a:tabLst>
                <a:tab pos="1028700" algn="l"/>
              </a:tabLst>
              <a:defRPr sz="2400">
                <a:solidFill>
                  <a:schemeClr val="tx1"/>
                </a:solidFill>
                <a:latin typeface="Arial" panose="020B0604020202020204" pitchFamily="34" charset="0"/>
              </a:defRPr>
            </a:lvl2pPr>
            <a:lvl3pPr>
              <a:tabLst>
                <a:tab pos="1028700" algn="l"/>
              </a:tabLst>
              <a:defRPr sz="2400">
                <a:solidFill>
                  <a:schemeClr val="tx1"/>
                </a:solidFill>
                <a:latin typeface="Arial" panose="020B0604020202020204" pitchFamily="34" charset="0"/>
              </a:defRPr>
            </a:lvl3pPr>
            <a:lvl4pPr>
              <a:tabLst>
                <a:tab pos="1028700" algn="l"/>
              </a:tabLst>
              <a:defRPr sz="2400">
                <a:solidFill>
                  <a:schemeClr val="tx1"/>
                </a:solidFill>
                <a:latin typeface="Arial" panose="020B0604020202020204" pitchFamily="34" charset="0"/>
              </a:defRPr>
            </a:lvl4pPr>
            <a:lvl5pPr>
              <a:tabLst>
                <a:tab pos="1028700" algn="l"/>
              </a:tabLst>
              <a:defRPr sz="2400">
                <a:solidFill>
                  <a:schemeClr val="tx1"/>
                </a:solidFill>
                <a:latin typeface="Arial" panose="020B0604020202020204" pitchFamily="34" charset="0"/>
              </a:defRPr>
            </a:lvl5pPr>
            <a:lvl6pPr fontAlgn="base">
              <a:spcBef>
                <a:spcPct val="0"/>
              </a:spcBef>
              <a:spcAft>
                <a:spcPct val="0"/>
              </a:spcAft>
              <a:tabLst>
                <a:tab pos="1028700" algn="l"/>
              </a:tabLst>
              <a:defRPr sz="2400">
                <a:solidFill>
                  <a:schemeClr val="tx1"/>
                </a:solidFill>
                <a:latin typeface="Arial" panose="020B0604020202020204" pitchFamily="34" charset="0"/>
              </a:defRPr>
            </a:lvl6pPr>
            <a:lvl7pPr fontAlgn="base">
              <a:spcBef>
                <a:spcPct val="0"/>
              </a:spcBef>
              <a:spcAft>
                <a:spcPct val="0"/>
              </a:spcAft>
              <a:tabLst>
                <a:tab pos="1028700" algn="l"/>
              </a:tabLst>
              <a:defRPr sz="2400">
                <a:solidFill>
                  <a:schemeClr val="tx1"/>
                </a:solidFill>
                <a:latin typeface="Arial" panose="020B0604020202020204" pitchFamily="34" charset="0"/>
              </a:defRPr>
            </a:lvl7pPr>
            <a:lvl8pPr fontAlgn="base">
              <a:spcBef>
                <a:spcPct val="0"/>
              </a:spcBef>
              <a:spcAft>
                <a:spcPct val="0"/>
              </a:spcAft>
              <a:tabLst>
                <a:tab pos="1028700" algn="l"/>
              </a:tabLst>
              <a:defRPr sz="2400">
                <a:solidFill>
                  <a:schemeClr val="tx1"/>
                </a:solidFill>
                <a:latin typeface="Arial" panose="020B0604020202020204" pitchFamily="34" charset="0"/>
              </a:defRPr>
            </a:lvl8pPr>
            <a:lvl9pPr fontAlgn="base">
              <a:spcBef>
                <a:spcPct val="0"/>
              </a:spcBef>
              <a:spcAft>
                <a:spcPct val="0"/>
              </a:spcAft>
              <a:tabLst>
                <a:tab pos="1028700" algn="l"/>
              </a:tabLst>
              <a:defRPr sz="2400">
                <a:solidFill>
                  <a:schemeClr val="tx1"/>
                </a:solidFill>
                <a:latin typeface="Arial" panose="020B0604020202020204" pitchFamily="34" charset="0"/>
              </a:defRPr>
            </a:lvl9pPr>
          </a:lstStyle>
          <a:p>
            <a:pPr eaLnBrk="0" hangingPunct="0">
              <a:buFontTx/>
              <a:buChar char="•"/>
            </a:pPr>
            <a:r>
              <a:rPr lang="en-US" altLang="en-US" sz="3200">
                <a:solidFill>
                  <a:srgbClr val="F8F8F8"/>
                </a:solidFill>
              </a:rPr>
              <a:t> </a:t>
            </a:r>
            <a:r>
              <a:rPr lang="en-US" altLang="en-US" sz="3200" u="sng">
                <a:solidFill>
                  <a:srgbClr val="F8F8F8"/>
                </a:solidFill>
              </a:rPr>
              <a:t>Forgive = Release / send away</a:t>
            </a:r>
            <a:endParaRPr lang="en-US" altLang="en-US" sz="2800">
              <a:solidFill>
                <a:srgbClr val="F8F8F8"/>
              </a:solidFill>
            </a:endParaRPr>
          </a:p>
          <a:p>
            <a:pPr lvl="1" eaLnBrk="0" hangingPunct="0">
              <a:buFont typeface="Symbol" panose="05050102010706020507" pitchFamily="18" charset="2"/>
              <a:buChar char="¨"/>
            </a:pPr>
            <a:r>
              <a:rPr lang="en-US" altLang="en-US" sz="2800"/>
              <a:t> “</a:t>
            </a:r>
            <a:r>
              <a:rPr lang="en-US" altLang="en-US" sz="2800" i="1"/>
              <a:t>Primarily ‘to send forth, send away’” (Vine)</a:t>
            </a:r>
          </a:p>
          <a:p>
            <a:pPr lvl="1" eaLnBrk="0" hangingPunct="0">
              <a:buFont typeface="Symbol" panose="05050102010706020507" pitchFamily="18" charset="2"/>
              <a:buChar char="¨"/>
            </a:pPr>
            <a:r>
              <a:rPr lang="en-US" altLang="en-US" sz="2800" i="1"/>
              <a:t> Used of debts, sin (God forgiving us), etc.</a:t>
            </a:r>
            <a:endParaRPr lang="en-US" altLang="en-US" sz="2800"/>
          </a:p>
          <a:p>
            <a:pPr eaLnBrk="0" hangingPunct="0"/>
            <a:endParaRPr lang="en-US" altLang="en-US" sz="1400"/>
          </a:p>
          <a:p>
            <a:pPr eaLnBrk="0" hangingPunct="0">
              <a:buFontTx/>
              <a:buChar char="•"/>
            </a:pPr>
            <a:r>
              <a:rPr lang="en-US" altLang="en-US" sz="3200">
                <a:solidFill>
                  <a:srgbClr val="F8F8F8"/>
                </a:solidFill>
              </a:rPr>
              <a:t> </a:t>
            </a:r>
            <a:r>
              <a:rPr lang="en-US" altLang="en-US" sz="3200" u="sng">
                <a:solidFill>
                  <a:srgbClr val="F8F8F8"/>
                </a:solidFill>
              </a:rPr>
              <a:t>We must be forgiving</a:t>
            </a:r>
            <a:endParaRPr lang="en-US" altLang="en-US" sz="2800" u="sng">
              <a:solidFill>
                <a:srgbClr val="F8F8F8"/>
              </a:solidFill>
            </a:endParaRPr>
          </a:p>
          <a:p>
            <a:pPr lvl="1" eaLnBrk="0" hangingPunct="0">
              <a:buFont typeface="Symbol" panose="05050102010706020507" pitchFamily="18" charset="2"/>
              <a:buChar char="¨"/>
            </a:pPr>
            <a:r>
              <a:rPr lang="en-US" altLang="en-US" sz="2800"/>
              <a:t> </a:t>
            </a:r>
            <a:r>
              <a:rPr lang="en-US" altLang="en-US" sz="2800" i="1"/>
              <a:t>Matt. 6:14-15</a:t>
            </a:r>
          </a:p>
          <a:p>
            <a:pPr lvl="1" eaLnBrk="0" hangingPunct="0">
              <a:buFont typeface="Symbol" panose="05050102010706020507" pitchFamily="18" charset="2"/>
              <a:buChar char="¨"/>
            </a:pPr>
            <a:r>
              <a:rPr lang="en-US" altLang="en-US" sz="2800" i="1"/>
              <a:t> Matt. 18:21-35</a:t>
            </a:r>
          </a:p>
          <a:p>
            <a:pPr lvl="1" eaLnBrk="0" hangingPunct="0">
              <a:buFont typeface="Symbol" panose="05050102010706020507" pitchFamily="18" charset="2"/>
              <a:buChar char="¨"/>
            </a:pPr>
            <a:endParaRPr lang="en-US" altLang="en-US" sz="1400" i="1"/>
          </a:p>
          <a:p>
            <a:pPr eaLnBrk="0" hangingPunct="0">
              <a:buFontTx/>
              <a:buChar char="•"/>
            </a:pPr>
            <a:r>
              <a:rPr lang="en-US" altLang="en-US" sz="3200">
                <a:solidFill>
                  <a:srgbClr val="F8F8F8"/>
                </a:solidFill>
              </a:rPr>
              <a:t> </a:t>
            </a:r>
            <a:r>
              <a:rPr lang="en-US" altLang="en-US" sz="3200" u="sng">
                <a:solidFill>
                  <a:srgbClr val="F8F8F8"/>
                </a:solidFill>
              </a:rPr>
              <a:t>Forgiving spirit – want to forgive</a:t>
            </a:r>
            <a:endParaRPr lang="en-US" altLang="en-US" sz="2800" u="sng">
              <a:solidFill>
                <a:srgbClr val="F8F8F8"/>
              </a:solidFill>
            </a:endParaRPr>
          </a:p>
          <a:p>
            <a:pPr lvl="1" eaLnBrk="0" hangingPunct="0">
              <a:buFont typeface="Symbol" panose="05050102010706020507" pitchFamily="18" charset="2"/>
              <a:buChar char="¨"/>
            </a:pPr>
            <a:r>
              <a:rPr lang="en-US" altLang="en-US" sz="2800"/>
              <a:t> </a:t>
            </a:r>
            <a:r>
              <a:rPr lang="en-US" altLang="en-US" sz="2800" i="1"/>
              <a:t>Matt. 18:15-17</a:t>
            </a:r>
          </a:p>
          <a:p>
            <a:pPr lvl="1" eaLnBrk="0" hangingPunct="0">
              <a:buFont typeface="Symbol" panose="05050102010706020507" pitchFamily="18" charset="2"/>
              <a:buChar char="¨"/>
            </a:pPr>
            <a:r>
              <a:rPr lang="en-US" altLang="en-US" sz="2800" i="1"/>
              <a:t> Gal. 6:1</a:t>
            </a:r>
          </a:p>
          <a:p>
            <a:pPr lvl="1" eaLnBrk="0" hangingPunct="0">
              <a:buFont typeface="Symbol" panose="05050102010706020507" pitchFamily="18" charset="2"/>
              <a:buNone/>
            </a:pPr>
            <a:endParaRPr lang="en-US" altLang="en-US" sz="2800" i="1"/>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8549">
                                            <p:txEl>
                                              <p:pRg st="0" end="0"/>
                                            </p:txEl>
                                          </p:spTgt>
                                        </p:tgtEl>
                                        <p:attrNameLst>
                                          <p:attrName>style.visibility</p:attrName>
                                        </p:attrNameLst>
                                      </p:cBhvr>
                                      <p:to>
                                        <p:strVal val="visible"/>
                                      </p:to>
                                    </p:set>
                                    <p:anim calcmode="lin" valueType="num">
                                      <p:cBhvr additive="base">
                                        <p:cTn id="7" dur="500" fill="hold"/>
                                        <p:tgtEl>
                                          <p:spTgt spid="10854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85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8549">
                                            <p:txEl>
                                              <p:pRg st="1" end="1"/>
                                            </p:txEl>
                                          </p:spTgt>
                                        </p:tgtEl>
                                        <p:attrNameLst>
                                          <p:attrName>style.visibility</p:attrName>
                                        </p:attrNameLst>
                                      </p:cBhvr>
                                      <p:to>
                                        <p:strVal val="visible"/>
                                      </p:to>
                                    </p:set>
                                    <p:anim calcmode="lin" valueType="num">
                                      <p:cBhvr additive="base">
                                        <p:cTn id="13" dur="500" fill="hold"/>
                                        <p:tgtEl>
                                          <p:spTgt spid="10854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854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8549">
                                            <p:txEl>
                                              <p:pRg st="2" end="2"/>
                                            </p:txEl>
                                          </p:spTgt>
                                        </p:tgtEl>
                                        <p:attrNameLst>
                                          <p:attrName>style.visibility</p:attrName>
                                        </p:attrNameLst>
                                      </p:cBhvr>
                                      <p:to>
                                        <p:strVal val="visible"/>
                                      </p:to>
                                    </p:set>
                                    <p:anim calcmode="lin" valueType="num">
                                      <p:cBhvr additive="base">
                                        <p:cTn id="19" dur="500" fill="hold"/>
                                        <p:tgtEl>
                                          <p:spTgt spid="10854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854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8549">
                                            <p:txEl>
                                              <p:pRg st="4" end="4"/>
                                            </p:txEl>
                                          </p:spTgt>
                                        </p:tgtEl>
                                        <p:attrNameLst>
                                          <p:attrName>style.visibility</p:attrName>
                                        </p:attrNameLst>
                                      </p:cBhvr>
                                      <p:to>
                                        <p:strVal val="visible"/>
                                      </p:to>
                                    </p:set>
                                    <p:anim calcmode="lin" valueType="num">
                                      <p:cBhvr additive="base">
                                        <p:cTn id="25" dur="500" fill="hold"/>
                                        <p:tgtEl>
                                          <p:spTgt spid="10854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854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8549">
                                            <p:txEl>
                                              <p:pRg st="5" end="5"/>
                                            </p:txEl>
                                          </p:spTgt>
                                        </p:tgtEl>
                                        <p:attrNameLst>
                                          <p:attrName>style.visibility</p:attrName>
                                        </p:attrNameLst>
                                      </p:cBhvr>
                                      <p:to>
                                        <p:strVal val="visible"/>
                                      </p:to>
                                    </p:set>
                                    <p:anim calcmode="lin" valueType="num">
                                      <p:cBhvr additive="base">
                                        <p:cTn id="31" dur="500" fill="hold"/>
                                        <p:tgtEl>
                                          <p:spTgt spid="10854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854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8549">
                                            <p:txEl>
                                              <p:pRg st="6" end="6"/>
                                            </p:txEl>
                                          </p:spTgt>
                                        </p:tgtEl>
                                        <p:attrNameLst>
                                          <p:attrName>style.visibility</p:attrName>
                                        </p:attrNameLst>
                                      </p:cBhvr>
                                      <p:to>
                                        <p:strVal val="visible"/>
                                      </p:to>
                                    </p:set>
                                    <p:anim calcmode="lin" valueType="num">
                                      <p:cBhvr additive="base">
                                        <p:cTn id="37" dur="500" fill="hold"/>
                                        <p:tgtEl>
                                          <p:spTgt spid="10854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854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8549">
                                            <p:txEl>
                                              <p:pRg st="8" end="8"/>
                                            </p:txEl>
                                          </p:spTgt>
                                        </p:tgtEl>
                                        <p:attrNameLst>
                                          <p:attrName>style.visibility</p:attrName>
                                        </p:attrNameLst>
                                      </p:cBhvr>
                                      <p:to>
                                        <p:strVal val="visible"/>
                                      </p:to>
                                    </p:set>
                                    <p:anim calcmode="lin" valueType="num">
                                      <p:cBhvr additive="base">
                                        <p:cTn id="43" dur="500" fill="hold"/>
                                        <p:tgtEl>
                                          <p:spTgt spid="108549">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0854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8549">
                                            <p:txEl>
                                              <p:pRg st="9" end="9"/>
                                            </p:txEl>
                                          </p:spTgt>
                                        </p:tgtEl>
                                        <p:attrNameLst>
                                          <p:attrName>style.visibility</p:attrName>
                                        </p:attrNameLst>
                                      </p:cBhvr>
                                      <p:to>
                                        <p:strVal val="visible"/>
                                      </p:to>
                                    </p:set>
                                    <p:anim calcmode="lin" valueType="num">
                                      <p:cBhvr additive="base">
                                        <p:cTn id="49" dur="500" fill="hold"/>
                                        <p:tgtEl>
                                          <p:spTgt spid="108549">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0854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08549">
                                            <p:txEl>
                                              <p:pRg st="10" end="10"/>
                                            </p:txEl>
                                          </p:spTgt>
                                        </p:tgtEl>
                                        <p:attrNameLst>
                                          <p:attrName>style.visibility</p:attrName>
                                        </p:attrNameLst>
                                      </p:cBhvr>
                                      <p:to>
                                        <p:strVal val="visible"/>
                                      </p:to>
                                    </p:set>
                                    <p:anim calcmode="lin" valueType="num">
                                      <p:cBhvr additive="base">
                                        <p:cTn id="55" dur="500" fill="hold"/>
                                        <p:tgtEl>
                                          <p:spTgt spid="108549">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08549">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build="p" bldLvl="2"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AutoShape 2">
            <a:extLst>
              <a:ext uri="{FF2B5EF4-FFF2-40B4-BE49-F238E27FC236}">
                <a16:creationId xmlns:a16="http://schemas.microsoft.com/office/drawing/2014/main" id="{1B3F0CE6-7AB7-4BD5-AFF9-423BC88DE026}"/>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95235" name="Text Box 3">
            <a:extLst>
              <a:ext uri="{FF2B5EF4-FFF2-40B4-BE49-F238E27FC236}">
                <a16:creationId xmlns:a16="http://schemas.microsoft.com/office/drawing/2014/main" id="{0F9E9C30-3118-492A-85CC-B535696BF0D6}"/>
              </a:ext>
            </a:extLst>
          </p:cNvPr>
          <p:cNvSpPr txBox="1">
            <a:spLocks noChangeArrowheads="1"/>
          </p:cNvSpPr>
          <p:nvPr/>
        </p:nvSpPr>
        <p:spPr bwMode="auto">
          <a:xfrm>
            <a:off x="533400" y="1600200"/>
            <a:ext cx="7391400" cy="432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Show mercy</a:t>
            </a:r>
            <a:r>
              <a:rPr lang="en-US" altLang="en-US" sz="2800" b="1"/>
              <a:t> (Matt. 7:1-12)</a:t>
            </a:r>
          </a:p>
          <a:p>
            <a:pPr>
              <a:lnSpc>
                <a:spcPct val="80000"/>
              </a:lnSpc>
              <a:spcBef>
                <a:spcPct val="50000"/>
              </a:spcBef>
            </a:pPr>
            <a:r>
              <a:rPr lang="en-US" altLang="en-US" sz="2800" b="1"/>
              <a:t>B. </a:t>
            </a:r>
            <a:r>
              <a:rPr lang="en-US" altLang="en-US" sz="2800" b="1" u="sng"/>
              <a:t>Treat other way want to be</a:t>
            </a:r>
            <a:r>
              <a:rPr lang="en-US" altLang="en-US" sz="2800" b="1"/>
              <a:t> (Matt. 7:12)</a:t>
            </a:r>
          </a:p>
          <a:p>
            <a:pPr>
              <a:lnSpc>
                <a:spcPct val="80000"/>
              </a:lnSpc>
              <a:spcBef>
                <a:spcPct val="50000"/>
              </a:spcBef>
            </a:pPr>
            <a:r>
              <a:rPr lang="en-US" altLang="en-US" sz="2800" b="1"/>
              <a:t>C. </a:t>
            </a:r>
            <a:r>
              <a:rPr lang="en-US" altLang="en-US" sz="2800" b="1" u="sng"/>
              <a:t>Be humble</a:t>
            </a:r>
            <a:r>
              <a:rPr lang="en-US" altLang="en-US" sz="2800" b="1"/>
              <a:t> (Eph. 4:2)</a:t>
            </a:r>
          </a:p>
          <a:p>
            <a:pPr>
              <a:lnSpc>
                <a:spcPct val="80000"/>
              </a:lnSpc>
              <a:spcBef>
                <a:spcPct val="50000"/>
              </a:spcBef>
            </a:pPr>
            <a:r>
              <a:rPr lang="en-US" altLang="en-US" sz="2800" b="1"/>
              <a:t>D. </a:t>
            </a:r>
            <a:r>
              <a:rPr lang="en-US" altLang="en-US" sz="2800" b="1" u="sng"/>
              <a:t>Be meek</a:t>
            </a:r>
            <a:r>
              <a:rPr lang="en-US" altLang="en-US" sz="2800" b="1"/>
              <a:t> (Eph. 4:2)</a:t>
            </a:r>
          </a:p>
          <a:p>
            <a:pPr>
              <a:lnSpc>
                <a:spcPct val="80000"/>
              </a:lnSpc>
              <a:spcBef>
                <a:spcPct val="50000"/>
              </a:spcBef>
            </a:pPr>
            <a:r>
              <a:rPr lang="en-US" altLang="en-US" sz="2800" b="1"/>
              <a:t>E. </a:t>
            </a:r>
            <a:r>
              <a:rPr lang="en-US" altLang="en-US" sz="2800" b="1" u="sng"/>
              <a:t>Be longsuffering</a:t>
            </a:r>
            <a:r>
              <a:rPr lang="en-US" altLang="en-US" sz="2800" b="1"/>
              <a:t> (Eph. 4:2)</a:t>
            </a:r>
          </a:p>
          <a:p>
            <a:pPr>
              <a:lnSpc>
                <a:spcPct val="80000"/>
              </a:lnSpc>
              <a:spcBef>
                <a:spcPct val="50000"/>
              </a:spcBef>
            </a:pPr>
            <a:r>
              <a:rPr lang="en-US" altLang="en-US" sz="2800" b="1"/>
              <a:t>F. </a:t>
            </a:r>
            <a:r>
              <a:rPr lang="en-US" altLang="en-US" sz="2800" b="1" u="sng"/>
              <a:t>Give benefit of the doubt</a:t>
            </a:r>
            <a:r>
              <a:rPr lang="en-US" altLang="en-US" sz="2800" b="1"/>
              <a:t> (1 Cor. 13:7)</a:t>
            </a:r>
          </a:p>
          <a:p>
            <a:pPr>
              <a:lnSpc>
                <a:spcPct val="80000"/>
              </a:lnSpc>
              <a:spcBef>
                <a:spcPct val="50000"/>
              </a:spcBef>
            </a:pPr>
            <a:r>
              <a:rPr lang="en-US" altLang="en-US" sz="2800" b="1"/>
              <a:t>G. </a:t>
            </a:r>
            <a:r>
              <a:rPr lang="en-US" altLang="en-US" sz="2800" b="1" u="sng"/>
              <a:t>Be forgiving / forgiving spirit</a:t>
            </a:r>
            <a:r>
              <a:rPr lang="en-US" altLang="en-US" sz="2800" b="1"/>
              <a:t> (Mt. 6:14)</a:t>
            </a:r>
            <a:endParaRPr lang="en-US" altLang="en-US" sz="2800" b="1" u="sng"/>
          </a:p>
          <a:p>
            <a:pPr>
              <a:lnSpc>
                <a:spcPct val="80000"/>
              </a:lnSpc>
              <a:spcBef>
                <a:spcPct val="50000"/>
              </a:spcBef>
            </a:pPr>
            <a:r>
              <a:rPr lang="en-US" altLang="en-US" sz="2800" b="1"/>
              <a:t>H. </a:t>
            </a:r>
            <a:r>
              <a:rPr lang="en-US" altLang="en-US" sz="2800" b="1" u="sng"/>
              <a:t>Good to enemy</a:t>
            </a:r>
            <a:r>
              <a:rPr lang="en-US" altLang="en-US" sz="2800" b="1"/>
              <a:t> (Rom. 12:17-21)</a:t>
            </a: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AutoShape 2">
            <a:extLst>
              <a:ext uri="{FF2B5EF4-FFF2-40B4-BE49-F238E27FC236}">
                <a16:creationId xmlns:a16="http://schemas.microsoft.com/office/drawing/2014/main" id="{447199FC-2AC3-4952-9B4C-61D532D99846}"/>
              </a:ext>
            </a:extLst>
          </p:cNvPr>
          <p:cNvSpPr>
            <a:spLocks noChangeArrowheads="1"/>
          </p:cNvSpPr>
          <p:nvPr/>
        </p:nvSpPr>
        <p:spPr bwMode="auto">
          <a:xfrm>
            <a:off x="381000" y="457200"/>
            <a:ext cx="8305800" cy="9144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Good to Enemy</a:t>
            </a:r>
          </a:p>
        </p:txBody>
      </p:sp>
      <p:sp>
        <p:nvSpPr>
          <p:cNvPr id="109571" name="Text Box 3">
            <a:extLst>
              <a:ext uri="{FF2B5EF4-FFF2-40B4-BE49-F238E27FC236}">
                <a16:creationId xmlns:a16="http://schemas.microsoft.com/office/drawing/2014/main" id="{3E9A52EC-F19A-4754-BED5-9C7D0F82854C}"/>
              </a:ext>
            </a:extLst>
          </p:cNvPr>
          <p:cNvSpPr txBox="1">
            <a:spLocks noChangeArrowheads="1"/>
          </p:cNvSpPr>
          <p:nvPr/>
        </p:nvSpPr>
        <p:spPr bwMode="auto">
          <a:xfrm>
            <a:off x="381000" y="1965325"/>
            <a:ext cx="8763000" cy="298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1028700" algn="l"/>
              </a:tabLst>
              <a:defRPr sz="2400">
                <a:solidFill>
                  <a:schemeClr val="tx1"/>
                </a:solidFill>
                <a:latin typeface="Arial" panose="020B0604020202020204" pitchFamily="34" charset="0"/>
              </a:defRPr>
            </a:lvl1pPr>
            <a:lvl2pPr>
              <a:tabLst>
                <a:tab pos="1028700" algn="l"/>
              </a:tabLst>
              <a:defRPr sz="2400">
                <a:solidFill>
                  <a:schemeClr val="tx1"/>
                </a:solidFill>
                <a:latin typeface="Arial" panose="020B0604020202020204" pitchFamily="34" charset="0"/>
              </a:defRPr>
            </a:lvl2pPr>
            <a:lvl3pPr>
              <a:tabLst>
                <a:tab pos="1028700" algn="l"/>
              </a:tabLst>
              <a:defRPr sz="2400">
                <a:solidFill>
                  <a:schemeClr val="tx1"/>
                </a:solidFill>
                <a:latin typeface="Arial" panose="020B0604020202020204" pitchFamily="34" charset="0"/>
              </a:defRPr>
            </a:lvl3pPr>
            <a:lvl4pPr>
              <a:tabLst>
                <a:tab pos="1028700" algn="l"/>
              </a:tabLst>
              <a:defRPr sz="2400">
                <a:solidFill>
                  <a:schemeClr val="tx1"/>
                </a:solidFill>
                <a:latin typeface="Arial" panose="020B0604020202020204" pitchFamily="34" charset="0"/>
              </a:defRPr>
            </a:lvl4pPr>
            <a:lvl5pPr>
              <a:tabLst>
                <a:tab pos="1028700" algn="l"/>
              </a:tabLst>
              <a:defRPr sz="2400">
                <a:solidFill>
                  <a:schemeClr val="tx1"/>
                </a:solidFill>
                <a:latin typeface="Arial" panose="020B0604020202020204" pitchFamily="34" charset="0"/>
              </a:defRPr>
            </a:lvl5pPr>
            <a:lvl6pPr fontAlgn="base">
              <a:spcBef>
                <a:spcPct val="0"/>
              </a:spcBef>
              <a:spcAft>
                <a:spcPct val="0"/>
              </a:spcAft>
              <a:tabLst>
                <a:tab pos="1028700" algn="l"/>
              </a:tabLst>
              <a:defRPr sz="2400">
                <a:solidFill>
                  <a:schemeClr val="tx1"/>
                </a:solidFill>
                <a:latin typeface="Arial" panose="020B0604020202020204" pitchFamily="34" charset="0"/>
              </a:defRPr>
            </a:lvl6pPr>
            <a:lvl7pPr fontAlgn="base">
              <a:spcBef>
                <a:spcPct val="0"/>
              </a:spcBef>
              <a:spcAft>
                <a:spcPct val="0"/>
              </a:spcAft>
              <a:tabLst>
                <a:tab pos="1028700" algn="l"/>
              </a:tabLst>
              <a:defRPr sz="2400">
                <a:solidFill>
                  <a:schemeClr val="tx1"/>
                </a:solidFill>
                <a:latin typeface="Arial" panose="020B0604020202020204" pitchFamily="34" charset="0"/>
              </a:defRPr>
            </a:lvl7pPr>
            <a:lvl8pPr fontAlgn="base">
              <a:spcBef>
                <a:spcPct val="0"/>
              </a:spcBef>
              <a:spcAft>
                <a:spcPct val="0"/>
              </a:spcAft>
              <a:tabLst>
                <a:tab pos="1028700" algn="l"/>
              </a:tabLst>
              <a:defRPr sz="2400">
                <a:solidFill>
                  <a:schemeClr val="tx1"/>
                </a:solidFill>
                <a:latin typeface="Arial" panose="020B0604020202020204" pitchFamily="34" charset="0"/>
              </a:defRPr>
            </a:lvl8pPr>
            <a:lvl9pPr fontAlgn="base">
              <a:spcBef>
                <a:spcPct val="0"/>
              </a:spcBef>
              <a:spcAft>
                <a:spcPct val="0"/>
              </a:spcAft>
              <a:tabLst>
                <a:tab pos="1028700" algn="l"/>
              </a:tabLst>
              <a:defRPr sz="2400">
                <a:solidFill>
                  <a:schemeClr val="tx1"/>
                </a:solidFill>
                <a:latin typeface="Arial" panose="020B0604020202020204" pitchFamily="34" charset="0"/>
              </a:defRPr>
            </a:lvl9pPr>
          </a:lstStyle>
          <a:p>
            <a:pPr eaLnBrk="0" hangingPunct="0">
              <a:buFontTx/>
              <a:buChar char="•"/>
            </a:pPr>
            <a:r>
              <a:rPr lang="en-US" altLang="en-US" sz="3200">
                <a:solidFill>
                  <a:srgbClr val="F8F8F8"/>
                </a:solidFill>
              </a:rPr>
              <a:t> </a:t>
            </a:r>
            <a:r>
              <a:rPr lang="en-US" altLang="en-US" sz="3200" u="sng">
                <a:solidFill>
                  <a:srgbClr val="F8F8F8"/>
                </a:solidFill>
              </a:rPr>
              <a:t>Don’t do harm toward enemy</a:t>
            </a:r>
            <a:endParaRPr lang="en-US" altLang="en-US" sz="2800">
              <a:solidFill>
                <a:srgbClr val="F8F8F8"/>
              </a:solidFill>
            </a:endParaRPr>
          </a:p>
          <a:p>
            <a:pPr lvl="1" eaLnBrk="0" hangingPunct="0">
              <a:buFont typeface="Symbol" panose="05050102010706020507" pitchFamily="18" charset="2"/>
              <a:buChar char="¨"/>
            </a:pPr>
            <a:r>
              <a:rPr lang="en-US" altLang="en-US" sz="2800"/>
              <a:t> Not repay evil for evil (v. 17)</a:t>
            </a:r>
          </a:p>
          <a:p>
            <a:pPr lvl="1" eaLnBrk="0" hangingPunct="0">
              <a:buFont typeface="Symbol" panose="05050102010706020507" pitchFamily="18" charset="2"/>
              <a:buChar char="¨"/>
            </a:pPr>
            <a:r>
              <a:rPr lang="en-US" altLang="en-US" sz="2800"/>
              <a:t> Vengeance is God’s place (v. 19)</a:t>
            </a:r>
          </a:p>
          <a:p>
            <a:pPr eaLnBrk="0" hangingPunct="0"/>
            <a:endParaRPr lang="en-US" altLang="en-US" sz="1400"/>
          </a:p>
          <a:p>
            <a:pPr eaLnBrk="0" hangingPunct="0">
              <a:buFontTx/>
              <a:buChar char="•"/>
            </a:pPr>
            <a:r>
              <a:rPr lang="en-US" altLang="en-US" sz="3200">
                <a:solidFill>
                  <a:srgbClr val="F8F8F8"/>
                </a:solidFill>
              </a:rPr>
              <a:t> </a:t>
            </a:r>
            <a:r>
              <a:rPr lang="en-US" altLang="en-US" sz="3200" u="sng">
                <a:solidFill>
                  <a:srgbClr val="F8F8F8"/>
                </a:solidFill>
              </a:rPr>
              <a:t>Overcome evil with good</a:t>
            </a:r>
            <a:endParaRPr lang="en-US" altLang="en-US" sz="2800" u="sng">
              <a:solidFill>
                <a:srgbClr val="F8F8F8"/>
              </a:solidFill>
            </a:endParaRPr>
          </a:p>
          <a:p>
            <a:pPr lvl="1" eaLnBrk="0" hangingPunct="0">
              <a:buFont typeface="Symbol" panose="05050102010706020507" pitchFamily="18" charset="2"/>
              <a:buChar char="¨"/>
            </a:pPr>
            <a:r>
              <a:rPr lang="en-US" altLang="en-US" sz="2800"/>
              <a:t> </a:t>
            </a:r>
            <a:r>
              <a:rPr lang="en-US" altLang="en-US" sz="2800" i="1"/>
              <a:t>Reach out to him (v. 20)</a:t>
            </a:r>
          </a:p>
          <a:p>
            <a:pPr lvl="1" eaLnBrk="0" hangingPunct="0">
              <a:buFont typeface="Symbol" panose="05050102010706020507" pitchFamily="18" charset="2"/>
              <a:buChar char="¨"/>
            </a:pPr>
            <a:r>
              <a:rPr lang="en-US" altLang="en-US" sz="2800" i="1"/>
              <a:t> Heap coals of fire on his head (vv. 20-21)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 calcmode="lin" valueType="num">
                                      <p:cBhvr additive="base">
                                        <p:cTn id="7" dur="500" fill="hold"/>
                                        <p:tgtEl>
                                          <p:spTgt spid="1095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95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9571">
                                            <p:txEl>
                                              <p:pRg st="1" end="1"/>
                                            </p:txEl>
                                          </p:spTgt>
                                        </p:tgtEl>
                                        <p:attrNameLst>
                                          <p:attrName>style.visibility</p:attrName>
                                        </p:attrNameLst>
                                      </p:cBhvr>
                                      <p:to>
                                        <p:strVal val="visible"/>
                                      </p:to>
                                    </p:set>
                                    <p:anim calcmode="lin" valueType="num">
                                      <p:cBhvr additive="base">
                                        <p:cTn id="13" dur="500" fill="hold"/>
                                        <p:tgtEl>
                                          <p:spTgt spid="1095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95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9571">
                                            <p:txEl>
                                              <p:pRg st="2" end="2"/>
                                            </p:txEl>
                                          </p:spTgt>
                                        </p:tgtEl>
                                        <p:attrNameLst>
                                          <p:attrName>style.visibility</p:attrName>
                                        </p:attrNameLst>
                                      </p:cBhvr>
                                      <p:to>
                                        <p:strVal val="visible"/>
                                      </p:to>
                                    </p:set>
                                    <p:anim calcmode="lin" valueType="num">
                                      <p:cBhvr additive="base">
                                        <p:cTn id="19" dur="500" fill="hold"/>
                                        <p:tgtEl>
                                          <p:spTgt spid="10957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95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9571">
                                            <p:txEl>
                                              <p:pRg st="4" end="4"/>
                                            </p:txEl>
                                          </p:spTgt>
                                        </p:tgtEl>
                                        <p:attrNameLst>
                                          <p:attrName>style.visibility</p:attrName>
                                        </p:attrNameLst>
                                      </p:cBhvr>
                                      <p:to>
                                        <p:strVal val="visible"/>
                                      </p:to>
                                    </p:set>
                                    <p:anim calcmode="lin" valueType="num">
                                      <p:cBhvr additive="base">
                                        <p:cTn id="25" dur="500" fill="hold"/>
                                        <p:tgtEl>
                                          <p:spTgt spid="109571">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957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9571">
                                            <p:txEl>
                                              <p:pRg st="5" end="5"/>
                                            </p:txEl>
                                          </p:spTgt>
                                        </p:tgtEl>
                                        <p:attrNameLst>
                                          <p:attrName>style.visibility</p:attrName>
                                        </p:attrNameLst>
                                      </p:cBhvr>
                                      <p:to>
                                        <p:strVal val="visible"/>
                                      </p:to>
                                    </p:set>
                                    <p:anim calcmode="lin" valueType="num">
                                      <p:cBhvr additive="base">
                                        <p:cTn id="31" dur="500" fill="hold"/>
                                        <p:tgtEl>
                                          <p:spTgt spid="109571">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957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9571">
                                            <p:txEl>
                                              <p:pRg st="6" end="6"/>
                                            </p:txEl>
                                          </p:spTgt>
                                        </p:tgtEl>
                                        <p:attrNameLst>
                                          <p:attrName>style.visibility</p:attrName>
                                        </p:attrNameLst>
                                      </p:cBhvr>
                                      <p:to>
                                        <p:strVal val="visible"/>
                                      </p:to>
                                    </p:set>
                                    <p:anim calcmode="lin" valueType="num">
                                      <p:cBhvr additive="base">
                                        <p:cTn id="37" dur="500" fill="hold"/>
                                        <p:tgtEl>
                                          <p:spTgt spid="109571">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957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bldLvl="2"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AutoShape 2">
            <a:extLst>
              <a:ext uri="{FF2B5EF4-FFF2-40B4-BE49-F238E27FC236}">
                <a16:creationId xmlns:a16="http://schemas.microsoft.com/office/drawing/2014/main" id="{CE7C1072-DBDF-46E5-B8DD-2F9B07CB35F0}"/>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96259" name="Text Box 3">
            <a:extLst>
              <a:ext uri="{FF2B5EF4-FFF2-40B4-BE49-F238E27FC236}">
                <a16:creationId xmlns:a16="http://schemas.microsoft.com/office/drawing/2014/main" id="{B6A1DD60-DA82-4977-8ABD-26F5116C6BAD}"/>
              </a:ext>
            </a:extLst>
          </p:cNvPr>
          <p:cNvSpPr txBox="1">
            <a:spLocks noChangeArrowheads="1"/>
          </p:cNvSpPr>
          <p:nvPr/>
        </p:nvSpPr>
        <p:spPr bwMode="auto">
          <a:xfrm>
            <a:off x="533400" y="1600200"/>
            <a:ext cx="7391400" cy="449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70000"/>
              </a:lnSpc>
              <a:spcBef>
                <a:spcPct val="50000"/>
              </a:spcBef>
            </a:pPr>
            <a:r>
              <a:rPr lang="en-US" altLang="en-US" sz="2800" b="1"/>
              <a:t>A. </a:t>
            </a:r>
            <a:r>
              <a:rPr lang="en-US" altLang="en-US" sz="2800" b="1" u="sng"/>
              <a:t>Show mercy</a:t>
            </a:r>
            <a:r>
              <a:rPr lang="en-US" altLang="en-US" sz="2800" b="1"/>
              <a:t> (Matt. 7:1-12)</a:t>
            </a:r>
          </a:p>
          <a:p>
            <a:pPr>
              <a:lnSpc>
                <a:spcPct val="70000"/>
              </a:lnSpc>
              <a:spcBef>
                <a:spcPct val="50000"/>
              </a:spcBef>
            </a:pPr>
            <a:r>
              <a:rPr lang="en-US" altLang="en-US" sz="2800" b="1"/>
              <a:t>B. </a:t>
            </a:r>
            <a:r>
              <a:rPr lang="en-US" altLang="en-US" sz="2800" b="1" u="sng"/>
              <a:t>Treat other way want to be</a:t>
            </a:r>
            <a:r>
              <a:rPr lang="en-US" altLang="en-US" sz="2800" b="1"/>
              <a:t> (Matt. 7:12)</a:t>
            </a:r>
          </a:p>
          <a:p>
            <a:pPr>
              <a:lnSpc>
                <a:spcPct val="70000"/>
              </a:lnSpc>
              <a:spcBef>
                <a:spcPct val="50000"/>
              </a:spcBef>
            </a:pPr>
            <a:r>
              <a:rPr lang="en-US" altLang="en-US" sz="2800" b="1"/>
              <a:t>C. </a:t>
            </a:r>
            <a:r>
              <a:rPr lang="en-US" altLang="en-US" sz="2800" b="1" u="sng"/>
              <a:t>Be humble</a:t>
            </a:r>
            <a:r>
              <a:rPr lang="en-US" altLang="en-US" sz="2800" b="1"/>
              <a:t> (Eph. 4:2)</a:t>
            </a:r>
          </a:p>
          <a:p>
            <a:pPr>
              <a:lnSpc>
                <a:spcPct val="70000"/>
              </a:lnSpc>
              <a:spcBef>
                <a:spcPct val="50000"/>
              </a:spcBef>
            </a:pPr>
            <a:r>
              <a:rPr lang="en-US" altLang="en-US" sz="2800" b="1"/>
              <a:t>D. </a:t>
            </a:r>
            <a:r>
              <a:rPr lang="en-US" altLang="en-US" sz="2800" b="1" u="sng"/>
              <a:t>Be meek</a:t>
            </a:r>
            <a:r>
              <a:rPr lang="en-US" altLang="en-US" sz="2800" b="1"/>
              <a:t> (Eph. 4:2)</a:t>
            </a:r>
          </a:p>
          <a:p>
            <a:pPr>
              <a:lnSpc>
                <a:spcPct val="70000"/>
              </a:lnSpc>
              <a:spcBef>
                <a:spcPct val="50000"/>
              </a:spcBef>
            </a:pPr>
            <a:r>
              <a:rPr lang="en-US" altLang="en-US" sz="2800" b="1"/>
              <a:t>E. </a:t>
            </a:r>
            <a:r>
              <a:rPr lang="en-US" altLang="en-US" sz="2800" b="1" u="sng"/>
              <a:t>Be longsuffering</a:t>
            </a:r>
            <a:r>
              <a:rPr lang="en-US" altLang="en-US" sz="2800" b="1"/>
              <a:t> (Eph. 4:2)</a:t>
            </a:r>
          </a:p>
          <a:p>
            <a:pPr>
              <a:lnSpc>
                <a:spcPct val="70000"/>
              </a:lnSpc>
              <a:spcBef>
                <a:spcPct val="50000"/>
              </a:spcBef>
            </a:pPr>
            <a:r>
              <a:rPr lang="en-US" altLang="en-US" sz="2800" b="1"/>
              <a:t>F. </a:t>
            </a:r>
            <a:r>
              <a:rPr lang="en-US" altLang="en-US" sz="2800" b="1" u="sng"/>
              <a:t>Give benefit of the doubt</a:t>
            </a:r>
            <a:r>
              <a:rPr lang="en-US" altLang="en-US" sz="2800" b="1"/>
              <a:t> (1 Cor. 13:7)</a:t>
            </a:r>
          </a:p>
          <a:p>
            <a:pPr>
              <a:lnSpc>
                <a:spcPct val="70000"/>
              </a:lnSpc>
              <a:spcBef>
                <a:spcPct val="50000"/>
              </a:spcBef>
            </a:pPr>
            <a:r>
              <a:rPr lang="en-US" altLang="en-US" sz="2800" b="1"/>
              <a:t>G. </a:t>
            </a:r>
            <a:r>
              <a:rPr lang="en-US" altLang="en-US" sz="2800" b="1" u="sng"/>
              <a:t>Be forgiving / forgiving spirit</a:t>
            </a:r>
            <a:r>
              <a:rPr lang="en-US" altLang="en-US" sz="2800" b="1"/>
              <a:t> (Mt. 6:14)</a:t>
            </a:r>
            <a:endParaRPr lang="en-US" altLang="en-US" sz="2800" b="1" u="sng"/>
          </a:p>
          <a:p>
            <a:pPr>
              <a:lnSpc>
                <a:spcPct val="70000"/>
              </a:lnSpc>
              <a:spcBef>
                <a:spcPct val="50000"/>
              </a:spcBef>
            </a:pPr>
            <a:r>
              <a:rPr lang="en-US" altLang="en-US" sz="2800" b="1"/>
              <a:t>H. </a:t>
            </a:r>
            <a:r>
              <a:rPr lang="en-US" altLang="en-US" sz="2800" b="1" u="sng"/>
              <a:t>Good to enemy</a:t>
            </a:r>
            <a:r>
              <a:rPr lang="en-US" altLang="en-US" sz="2800" b="1"/>
              <a:t> (Rom. 12:17-21)</a:t>
            </a:r>
          </a:p>
          <a:p>
            <a:pPr>
              <a:lnSpc>
                <a:spcPct val="70000"/>
              </a:lnSpc>
              <a:spcBef>
                <a:spcPct val="50000"/>
              </a:spcBef>
            </a:pPr>
            <a:r>
              <a:rPr lang="en-US" altLang="en-US" sz="2800" b="1"/>
              <a:t>I. </a:t>
            </a:r>
            <a:r>
              <a:rPr lang="en-US" altLang="en-US" sz="2800" b="1" u="sng"/>
              <a:t>Consider self</a:t>
            </a:r>
            <a:r>
              <a:rPr lang="en-US" altLang="en-US" sz="2800" b="1"/>
              <a:t> (Gal. 6:1)</a:t>
            </a: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AutoShape 2">
            <a:extLst>
              <a:ext uri="{FF2B5EF4-FFF2-40B4-BE49-F238E27FC236}">
                <a16:creationId xmlns:a16="http://schemas.microsoft.com/office/drawing/2014/main" id="{0A18DB8D-613A-440E-A9F3-1C082D5C23A6}"/>
              </a:ext>
            </a:extLst>
          </p:cNvPr>
          <p:cNvSpPr>
            <a:spLocks noChangeArrowheads="1"/>
          </p:cNvSpPr>
          <p:nvPr/>
        </p:nvSpPr>
        <p:spPr bwMode="auto">
          <a:xfrm>
            <a:off x="381000" y="457200"/>
            <a:ext cx="8305800" cy="9144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5400">
                <a:solidFill>
                  <a:schemeClr val="bg1"/>
                </a:solidFill>
                <a:latin typeface="DomCasual" pitchFamily="34" charset="0"/>
              </a:rPr>
              <a:t>Consider Self</a:t>
            </a:r>
          </a:p>
        </p:txBody>
      </p:sp>
      <p:sp>
        <p:nvSpPr>
          <p:cNvPr id="110595" name="Text Box 3">
            <a:extLst>
              <a:ext uri="{FF2B5EF4-FFF2-40B4-BE49-F238E27FC236}">
                <a16:creationId xmlns:a16="http://schemas.microsoft.com/office/drawing/2014/main" id="{3CA4801F-156C-459D-91FC-8A76E07E6E5C}"/>
              </a:ext>
            </a:extLst>
          </p:cNvPr>
          <p:cNvSpPr txBox="1">
            <a:spLocks noChangeArrowheads="1"/>
          </p:cNvSpPr>
          <p:nvPr/>
        </p:nvSpPr>
        <p:spPr bwMode="auto">
          <a:xfrm>
            <a:off x="381000" y="2255838"/>
            <a:ext cx="8763000"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1028700" algn="l"/>
              </a:tabLst>
              <a:defRPr sz="2400">
                <a:solidFill>
                  <a:schemeClr val="tx1"/>
                </a:solidFill>
                <a:latin typeface="Arial" panose="020B0604020202020204" pitchFamily="34" charset="0"/>
              </a:defRPr>
            </a:lvl1pPr>
            <a:lvl2pPr>
              <a:tabLst>
                <a:tab pos="1028700" algn="l"/>
              </a:tabLst>
              <a:defRPr sz="2400">
                <a:solidFill>
                  <a:schemeClr val="tx1"/>
                </a:solidFill>
                <a:latin typeface="Arial" panose="020B0604020202020204" pitchFamily="34" charset="0"/>
              </a:defRPr>
            </a:lvl2pPr>
            <a:lvl3pPr>
              <a:tabLst>
                <a:tab pos="1028700" algn="l"/>
              </a:tabLst>
              <a:defRPr sz="2400">
                <a:solidFill>
                  <a:schemeClr val="tx1"/>
                </a:solidFill>
                <a:latin typeface="Arial" panose="020B0604020202020204" pitchFamily="34" charset="0"/>
              </a:defRPr>
            </a:lvl3pPr>
            <a:lvl4pPr>
              <a:tabLst>
                <a:tab pos="1028700" algn="l"/>
              </a:tabLst>
              <a:defRPr sz="2400">
                <a:solidFill>
                  <a:schemeClr val="tx1"/>
                </a:solidFill>
                <a:latin typeface="Arial" panose="020B0604020202020204" pitchFamily="34" charset="0"/>
              </a:defRPr>
            </a:lvl4pPr>
            <a:lvl5pPr>
              <a:tabLst>
                <a:tab pos="1028700" algn="l"/>
              </a:tabLst>
              <a:defRPr sz="2400">
                <a:solidFill>
                  <a:schemeClr val="tx1"/>
                </a:solidFill>
                <a:latin typeface="Arial" panose="020B0604020202020204" pitchFamily="34" charset="0"/>
              </a:defRPr>
            </a:lvl5pPr>
            <a:lvl6pPr fontAlgn="base">
              <a:spcBef>
                <a:spcPct val="0"/>
              </a:spcBef>
              <a:spcAft>
                <a:spcPct val="0"/>
              </a:spcAft>
              <a:tabLst>
                <a:tab pos="1028700" algn="l"/>
              </a:tabLst>
              <a:defRPr sz="2400">
                <a:solidFill>
                  <a:schemeClr val="tx1"/>
                </a:solidFill>
                <a:latin typeface="Arial" panose="020B0604020202020204" pitchFamily="34" charset="0"/>
              </a:defRPr>
            </a:lvl6pPr>
            <a:lvl7pPr fontAlgn="base">
              <a:spcBef>
                <a:spcPct val="0"/>
              </a:spcBef>
              <a:spcAft>
                <a:spcPct val="0"/>
              </a:spcAft>
              <a:tabLst>
                <a:tab pos="1028700" algn="l"/>
              </a:tabLst>
              <a:defRPr sz="2400">
                <a:solidFill>
                  <a:schemeClr val="tx1"/>
                </a:solidFill>
                <a:latin typeface="Arial" panose="020B0604020202020204" pitchFamily="34" charset="0"/>
              </a:defRPr>
            </a:lvl7pPr>
            <a:lvl8pPr fontAlgn="base">
              <a:spcBef>
                <a:spcPct val="0"/>
              </a:spcBef>
              <a:spcAft>
                <a:spcPct val="0"/>
              </a:spcAft>
              <a:tabLst>
                <a:tab pos="1028700" algn="l"/>
              </a:tabLst>
              <a:defRPr sz="2400">
                <a:solidFill>
                  <a:schemeClr val="tx1"/>
                </a:solidFill>
                <a:latin typeface="Arial" panose="020B0604020202020204" pitchFamily="34" charset="0"/>
              </a:defRPr>
            </a:lvl8pPr>
            <a:lvl9pPr fontAlgn="base">
              <a:spcBef>
                <a:spcPct val="0"/>
              </a:spcBef>
              <a:spcAft>
                <a:spcPct val="0"/>
              </a:spcAft>
              <a:tabLst>
                <a:tab pos="1028700" algn="l"/>
              </a:tabLst>
              <a:defRPr sz="2400">
                <a:solidFill>
                  <a:schemeClr val="tx1"/>
                </a:solidFill>
                <a:latin typeface="Arial" panose="020B0604020202020204" pitchFamily="34" charset="0"/>
              </a:defRPr>
            </a:lvl9pPr>
          </a:lstStyle>
          <a:p>
            <a:pPr eaLnBrk="0" hangingPunct="0">
              <a:buFontTx/>
              <a:buChar char="•"/>
            </a:pPr>
            <a:r>
              <a:rPr lang="en-US" altLang="en-US" sz="3200">
                <a:solidFill>
                  <a:srgbClr val="F8F8F8"/>
                </a:solidFill>
              </a:rPr>
              <a:t> </a:t>
            </a:r>
            <a:r>
              <a:rPr lang="en-US" altLang="en-US" sz="3200" u="sng">
                <a:solidFill>
                  <a:srgbClr val="F8F8F8"/>
                </a:solidFill>
              </a:rPr>
              <a:t>Consider how you want to be approached</a:t>
            </a:r>
          </a:p>
          <a:p>
            <a:pPr eaLnBrk="0" hangingPunct="0"/>
            <a:endParaRPr lang="en-US" altLang="en-US" sz="3200">
              <a:solidFill>
                <a:srgbClr val="F8F8F8"/>
              </a:solidFill>
            </a:endParaRPr>
          </a:p>
          <a:p>
            <a:pPr eaLnBrk="0" hangingPunct="0">
              <a:buFontTx/>
              <a:buChar char="•"/>
            </a:pPr>
            <a:r>
              <a:rPr lang="en-US" altLang="en-US" sz="3200">
                <a:solidFill>
                  <a:srgbClr val="F8F8F8"/>
                </a:solidFill>
              </a:rPr>
              <a:t> </a:t>
            </a:r>
            <a:r>
              <a:rPr lang="en-US" altLang="en-US" sz="3200" u="sng">
                <a:solidFill>
                  <a:srgbClr val="F8F8F8"/>
                </a:solidFill>
              </a:rPr>
              <a:t>Consider – might be you next time</a:t>
            </a:r>
            <a:endParaRPr lang="en-US" altLang="en-US" sz="2800" i="1"/>
          </a:p>
        </p:txBody>
      </p:sp>
      <p:sp>
        <p:nvSpPr>
          <p:cNvPr id="110596" name="Text Box 4">
            <a:extLst>
              <a:ext uri="{FF2B5EF4-FFF2-40B4-BE49-F238E27FC236}">
                <a16:creationId xmlns:a16="http://schemas.microsoft.com/office/drawing/2014/main" id="{91A7D466-815F-4AE1-9924-3E13F6A95CF9}"/>
              </a:ext>
            </a:extLst>
          </p:cNvPr>
          <p:cNvSpPr txBox="1">
            <a:spLocks noChangeArrowheads="1"/>
          </p:cNvSpPr>
          <p:nvPr/>
        </p:nvSpPr>
        <p:spPr bwMode="auto">
          <a:xfrm>
            <a:off x="3657600" y="1371600"/>
            <a:ext cx="14700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800" b="1">
                <a:solidFill>
                  <a:srgbClr val="FF3300"/>
                </a:solidFill>
              </a:rPr>
              <a:t>Gal. 6:1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 calcmode="lin" valueType="num">
                                      <p:cBhvr additive="base">
                                        <p:cTn id="7" dur="500" fill="hold"/>
                                        <p:tgtEl>
                                          <p:spTgt spid="1105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05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0595">
                                            <p:txEl>
                                              <p:pRg st="2" end="2"/>
                                            </p:txEl>
                                          </p:spTgt>
                                        </p:tgtEl>
                                        <p:attrNameLst>
                                          <p:attrName>style.visibility</p:attrName>
                                        </p:attrNameLst>
                                      </p:cBhvr>
                                      <p:to>
                                        <p:strVal val="visible"/>
                                      </p:to>
                                    </p:set>
                                    <p:anim calcmode="lin" valueType="num">
                                      <p:cBhvr additive="base">
                                        <p:cTn id="13" dur="500" fill="hold"/>
                                        <p:tgtEl>
                                          <p:spTgt spid="11059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059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bldLvl="2"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AutoShape 2">
            <a:extLst>
              <a:ext uri="{FF2B5EF4-FFF2-40B4-BE49-F238E27FC236}">
                <a16:creationId xmlns:a16="http://schemas.microsoft.com/office/drawing/2014/main" id="{CAE913F9-73A1-48AD-88B1-7A607F1A3285}"/>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8F8F8"/>
                </a:solidFill>
                <a:effectLst>
                  <a:outerShdw blurRad="38100" dist="38100" dir="2700000" algn="tl">
                    <a:srgbClr val="000000"/>
                  </a:outerShdw>
                </a:effectLst>
                <a:latin typeface="Comic Sans MS" panose="030F0702030302020204" pitchFamily="66" charset="0"/>
              </a:rPr>
              <a:t>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What</a:t>
            </a:r>
            <a:r>
              <a:rPr lang="en-US" altLang="en-US" sz="2800" b="1">
                <a:effectLst>
                  <a:outerShdw blurRad="38100" dist="38100" dir="2700000" algn="tl">
                    <a:srgbClr val="000000"/>
                  </a:outerShdw>
                </a:effectLst>
                <a:latin typeface="Comic Sans MS" panose="030F0702030302020204" pitchFamily="66" charset="0"/>
              </a:rPr>
              <a:t> – Attitudes We Should Have</a:t>
            </a:r>
          </a:p>
        </p:txBody>
      </p:sp>
      <p:sp>
        <p:nvSpPr>
          <p:cNvPr id="97283" name="Text Box 3">
            <a:extLst>
              <a:ext uri="{FF2B5EF4-FFF2-40B4-BE49-F238E27FC236}">
                <a16:creationId xmlns:a16="http://schemas.microsoft.com/office/drawing/2014/main" id="{51522E7C-B0A7-4632-8BF7-5E0DA6B7DE7A}"/>
              </a:ext>
            </a:extLst>
          </p:cNvPr>
          <p:cNvSpPr txBox="1">
            <a:spLocks noChangeArrowheads="1"/>
          </p:cNvSpPr>
          <p:nvPr/>
        </p:nvSpPr>
        <p:spPr bwMode="auto">
          <a:xfrm>
            <a:off x="533400" y="1671638"/>
            <a:ext cx="7391400" cy="457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60000"/>
              </a:lnSpc>
              <a:spcBef>
                <a:spcPct val="50000"/>
              </a:spcBef>
            </a:pPr>
            <a:r>
              <a:rPr lang="en-US" altLang="en-US" sz="2800" b="1" dirty="0"/>
              <a:t>A. </a:t>
            </a:r>
            <a:r>
              <a:rPr lang="en-US" altLang="en-US" sz="2800" b="1" u="sng" dirty="0"/>
              <a:t>Show mercy</a:t>
            </a:r>
            <a:r>
              <a:rPr lang="en-US" altLang="en-US" sz="2800" b="1" dirty="0"/>
              <a:t> (Matt. 7:1-12)</a:t>
            </a:r>
          </a:p>
          <a:p>
            <a:pPr>
              <a:lnSpc>
                <a:spcPct val="60000"/>
              </a:lnSpc>
              <a:spcBef>
                <a:spcPct val="50000"/>
              </a:spcBef>
            </a:pPr>
            <a:r>
              <a:rPr lang="en-US" altLang="en-US" sz="2800" b="1" dirty="0"/>
              <a:t>B. </a:t>
            </a:r>
            <a:r>
              <a:rPr lang="en-US" altLang="en-US" sz="2800" b="1" u="sng" dirty="0"/>
              <a:t>Treat other way want to be</a:t>
            </a:r>
            <a:r>
              <a:rPr lang="en-US" altLang="en-US" sz="2800" b="1" dirty="0"/>
              <a:t> (Matt. 7:12)</a:t>
            </a:r>
          </a:p>
          <a:p>
            <a:pPr>
              <a:lnSpc>
                <a:spcPct val="60000"/>
              </a:lnSpc>
              <a:spcBef>
                <a:spcPct val="50000"/>
              </a:spcBef>
            </a:pPr>
            <a:r>
              <a:rPr lang="en-US" altLang="en-US" sz="2800" b="1" dirty="0"/>
              <a:t>C. </a:t>
            </a:r>
            <a:r>
              <a:rPr lang="en-US" altLang="en-US" sz="2800" b="1" u="sng" dirty="0"/>
              <a:t>Be humble</a:t>
            </a:r>
            <a:r>
              <a:rPr lang="en-US" altLang="en-US" sz="2800" b="1" dirty="0"/>
              <a:t> (Eph. 4:2)</a:t>
            </a:r>
          </a:p>
          <a:p>
            <a:pPr>
              <a:lnSpc>
                <a:spcPct val="60000"/>
              </a:lnSpc>
              <a:spcBef>
                <a:spcPct val="50000"/>
              </a:spcBef>
            </a:pPr>
            <a:r>
              <a:rPr lang="en-US" altLang="en-US" sz="2800" b="1" dirty="0"/>
              <a:t>D. </a:t>
            </a:r>
            <a:r>
              <a:rPr lang="en-US" altLang="en-US" sz="2800" b="1" u="sng" dirty="0"/>
              <a:t>Be meek</a:t>
            </a:r>
            <a:r>
              <a:rPr lang="en-US" altLang="en-US" sz="2800" b="1" dirty="0"/>
              <a:t> (Eph. 4:2)</a:t>
            </a:r>
          </a:p>
          <a:p>
            <a:pPr>
              <a:lnSpc>
                <a:spcPct val="60000"/>
              </a:lnSpc>
              <a:spcBef>
                <a:spcPct val="50000"/>
              </a:spcBef>
            </a:pPr>
            <a:r>
              <a:rPr lang="en-US" altLang="en-US" sz="2800" b="1" dirty="0"/>
              <a:t>E. </a:t>
            </a:r>
            <a:r>
              <a:rPr lang="en-US" altLang="en-US" sz="2800" b="1" u="sng" dirty="0"/>
              <a:t>Be longsuffering</a:t>
            </a:r>
            <a:r>
              <a:rPr lang="en-US" altLang="en-US" sz="2800" b="1" dirty="0"/>
              <a:t> (Eph. 4:2)</a:t>
            </a:r>
          </a:p>
          <a:p>
            <a:pPr>
              <a:lnSpc>
                <a:spcPct val="60000"/>
              </a:lnSpc>
              <a:spcBef>
                <a:spcPct val="50000"/>
              </a:spcBef>
            </a:pPr>
            <a:r>
              <a:rPr lang="en-US" altLang="en-US" sz="2800" b="1" dirty="0"/>
              <a:t>F. </a:t>
            </a:r>
            <a:r>
              <a:rPr lang="en-US" altLang="en-US" sz="2800" b="1" u="sng" dirty="0"/>
              <a:t>Give benefit of the doubt</a:t>
            </a:r>
            <a:r>
              <a:rPr lang="en-US" altLang="en-US" sz="2800" b="1" dirty="0"/>
              <a:t> (1 Cor. 13:7)</a:t>
            </a:r>
          </a:p>
          <a:p>
            <a:pPr>
              <a:lnSpc>
                <a:spcPct val="60000"/>
              </a:lnSpc>
              <a:spcBef>
                <a:spcPct val="50000"/>
              </a:spcBef>
            </a:pPr>
            <a:r>
              <a:rPr lang="en-US" altLang="en-US" sz="2800" b="1" dirty="0"/>
              <a:t>G. </a:t>
            </a:r>
            <a:r>
              <a:rPr lang="en-US" altLang="en-US" sz="2800" b="1" u="sng" dirty="0"/>
              <a:t>Be forgiving / forgiving spirit</a:t>
            </a:r>
            <a:r>
              <a:rPr lang="en-US" altLang="en-US" sz="2800" b="1" dirty="0"/>
              <a:t> (Mt. 6:14)</a:t>
            </a:r>
            <a:endParaRPr lang="en-US" altLang="en-US" sz="2800" b="1" u="sng" dirty="0"/>
          </a:p>
          <a:p>
            <a:pPr>
              <a:lnSpc>
                <a:spcPct val="60000"/>
              </a:lnSpc>
              <a:spcBef>
                <a:spcPct val="50000"/>
              </a:spcBef>
            </a:pPr>
            <a:r>
              <a:rPr lang="en-US" altLang="en-US" sz="2800" b="1" dirty="0"/>
              <a:t>H. </a:t>
            </a:r>
            <a:r>
              <a:rPr lang="en-US" altLang="en-US" sz="2800" b="1" u="sng" dirty="0"/>
              <a:t>Good to enemy</a:t>
            </a:r>
            <a:r>
              <a:rPr lang="en-US" altLang="en-US" sz="2800" b="1" dirty="0"/>
              <a:t> (Rom. 12:17-21)</a:t>
            </a:r>
          </a:p>
          <a:p>
            <a:pPr>
              <a:lnSpc>
                <a:spcPct val="60000"/>
              </a:lnSpc>
              <a:spcBef>
                <a:spcPct val="50000"/>
              </a:spcBef>
            </a:pPr>
            <a:r>
              <a:rPr lang="en-US" altLang="en-US" sz="2800" b="1" dirty="0"/>
              <a:t>I. </a:t>
            </a:r>
            <a:r>
              <a:rPr lang="en-US" altLang="en-US" sz="2800" b="1" u="sng" dirty="0"/>
              <a:t>Consider self</a:t>
            </a:r>
            <a:r>
              <a:rPr lang="en-US" altLang="en-US" sz="2800" b="1" dirty="0"/>
              <a:t> (Gal. 6:1)</a:t>
            </a:r>
          </a:p>
          <a:p>
            <a:pPr>
              <a:lnSpc>
                <a:spcPct val="60000"/>
              </a:lnSpc>
              <a:spcBef>
                <a:spcPct val="50000"/>
              </a:spcBef>
            </a:pPr>
            <a:r>
              <a:rPr lang="en-US" altLang="en-US" sz="2800" b="1" dirty="0"/>
              <a:t>J. </a:t>
            </a:r>
            <a:r>
              <a:rPr lang="en-US" altLang="en-US" sz="2800" b="1" u="sng" dirty="0"/>
              <a:t>Don’t completely mark others off</a:t>
            </a: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AutoShape 2">
            <a:extLst>
              <a:ext uri="{FF2B5EF4-FFF2-40B4-BE49-F238E27FC236}">
                <a16:creationId xmlns:a16="http://schemas.microsoft.com/office/drawing/2014/main" id="{7FF9B093-4C7E-404C-B638-5E824E52EE92}"/>
              </a:ext>
            </a:extLst>
          </p:cNvPr>
          <p:cNvSpPr>
            <a:spLocks noChangeArrowheads="1"/>
          </p:cNvSpPr>
          <p:nvPr/>
        </p:nvSpPr>
        <p:spPr bwMode="auto">
          <a:xfrm>
            <a:off x="381000" y="381000"/>
            <a:ext cx="8305800" cy="914400"/>
          </a:xfrm>
          <a:prstGeom prst="plaque">
            <a:avLst>
              <a:gd name="adj" fmla="val 22222"/>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4400" dirty="0">
                <a:solidFill>
                  <a:schemeClr val="bg1"/>
                </a:solidFill>
                <a:latin typeface="Calibri" panose="020F0502020204030204" pitchFamily="34" charset="0"/>
                <a:cs typeface="Calibri" panose="020F0502020204030204" pitchFamily="34" charset="0"/>
              </a:rPr>
              <a:t>Don’t Completely Mark Others Off</a:t>
            </a:r>
          </a:p>
        </p:txBody>
      </p:sp>
      <p:sp>
        <p:nvSpPr>
          <p:cNvPr id="111619" name="Text Box 3">
            <a:extLst>
              <a:ext uri="{FF2B5EF4-FFF2-40B4-BE49-F238E27FC236}">
                <a16:creationId xmlns:a16="http://schemas.microsoft.com/office/drawing/2014/main" id="{012274BD-7673-46EC-A69A-C87940EDFD7B}"/>
              </a:ext>
            </a:extLst>
          </p:cNvPr>
          <p:cNvSpPr txBox="1">
            <a:spLocks noChangeArrowheads="1"/>
          </p:cNvSpPr>
          <p:nvPr/>
        </p:nvSpPr>
        <p:spPr bwMode="auto">
          <a:xfrm>
            <a:off x="304800" y="1524000"/>
            <a:ext cx="8763000" cy="539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1028700" algn="l"/>
              </a:tabLst>
              <a:defRPr sz="2400">
                <a:solidFill>
                  <a:schemeClr val="tx1"/>
                </a:solidFill>
                <a:latin typeface="Arial" panose="020B0604020202020204" pitchFamily="34" charset="0"/>
              </a:defRPr>
            </a:lvl1pPr>
            <a:lvl2pPr>
              <a:tabLst>
                <a:tab pos="1028700" algn="l"/>
              </a:tabLst>
              <a:defRPr sz="2400">
                <a:solidFill>
                  <a:schemeClr val="tx1"/>
                </a:solidFill>
                <a:latin typeface="Arial" panose="020B0604020202020204" pitchFamily="34" charset="0"/>
              </a:defRPr>
            </a:lvl2pPr>
            <a:lvl3pPr>
              <a:tabLst>
                <a:tab pos="1028700" algn="l"/>
              </a:tabLst>
              <a:defRPr sz="2400">
                <a:solidFill>
                  <a:schemeClr val="tx1"/>
                </a:solidFill>
                <a:latin typeface="Arial" panose="020B0604020202020204" pitchFamily="34" charset="0"/>
              </a:defRPr>
            </a:lvl3pPr>
            <a:lvl4pPr>
              <a:tabLst>
                <a:tab pos="1028700" algn="l"/>
              </a:tabLst>
              <a:defRPr sz="2400">
                <a:solidFill>
                  <a:schemeClr val="tx1"/>
                </a:solidFill>
                <a:latin typeface="Arial" panose="020B0604020202020204" pitchFamily="34" charset="0"/>
              </a:defRPr>
            </a:lvl4pPr>
            <a:lvl5pPr>
              <a:tabLst>
                <a:tab pos="1028700" algn="l"/>
              </a:tabLst>
              <a:defRPr sz="2400">
                <a:solidFill>
                  <a:schemeClr val="tx1"/>
                </a:solidFill>
                <a:latin typeface="Arial" panose="020B0604020202020204" pitchFamily="34" charset="0"/>
              </a:defRPr>
            </a:lvl5pPr>
            <a:lvl6pPr fontAlgn="base">
              <a:spcBef>
                <a:spcPct val="0"/>
              </a:spcBef>
              <a:spcAft>
                <a:spcPct val="0"/>
              </a:spcAft>
              <a:tabLst>
                <a:tab pos="1028700" algn="l"/>
              </a:tabLst>
              <a:defRPr sz="2400">
                <a:solidFill>
                  <a:schemeClr val="tx1"/>
                </a:solidFill>
                <a:latin typeface="Arial" panose="020B0604020202020204" pitchFamily="34" charset="0"/>
              </a:defRPr>
            </a:lvl6pPr>
            <a:lvl7pPr fontAlgn="base">
              <a:spcBef>
                <a:spcPct val="0"/>
              </a:spcBef>
              <a:spcAft>
                <a:spcPct val="0"/>
              </a:spcAft>
              <a:tabLst>
                <a:tab pos="1028700" algn="l"/>
              </a:tabLst>
              <a:defRPr sz="2400">
                <a:solidFill>
                  <a:schemeClr val="tx1"/>
                </a:solidFill>
                <a:latin typeface="Arial" panose="020B0604020202020204" pitchFamily="34" charset="0"/>
              </a:defRPr>
            </a:lvl7pPr>
            <a:lvl8pPr fontAlgn="base">
              <a:spcBef>
                <a:spcPct val="0"/>
              </a:spcBef>
              <a:spcAft>
                <a:spcPct val="0"/>
              </a:spcAft>
              <a:tabLst>
                <a:tab pos="1028700" algn="l"/>
              </a:tabLst>
              <a:defRPr sz="2400">
                <a:solidFill>
                  <a:schemeClr val="tx1"/>
                </a:solidFill>
                <a:latin typeface="Arial" panose="020B0604020202020204" pitchFamily="34" charset="0"/>
              </a:defRPr>
            </a:lvl8pPr>
            <a:lvl9pPr fontAlgn="base">
              <a:spcBef>
                <a:spcPct val="0"/>
              </a:spcBef>
              <a:spcAft>
                <a:spcPct val="0"/>
              </a:spcAft>
              <a:tabLst>
                <a:tab pos="1028700" algn="l"/>
              </a:tabLst>
              <a:defRPr sz="2400">
                <a:solidFill>
                  <a:schemeClr val="tx1"/>
                </a:solidFill>
                <a:latin typeface="Arial" panose="020B0604020202020204" pitchFamily="34" charset="0"/>
              </a:defRPr>
            </a:lvl9pPr>
          </a:lstStyle>
          <a:p>
            <a:pPr eaLnBrk="0" hangingPunct="0">
              <a:buFontTx/>
              <a:buChar char="•"/>
            </a:pPr>
            <a:r>
              <a:rPr lang="en-US" altLang="en-US" sz="3200">
                <a:solidFill>
                  <a:srgbClr val="F8F8F8"/>
                </a:solidFill>
              </a:rPr>
              <a:t> </a:t>
            </a:r>
            <a:r>
              <a:rPr lang="en-US" altLang="en-US" sz="3200" u="sng">
                <a:solidFill>
                  <a:srgbClr val="F8F8F8"/>
                </a:solidFill>
              </a:rPr>
              <a:t>Often – we “mark them off” for good</a:t>
            </a:r>
            <a:endParaRPr lang="en-US" altLang="en-US" sz="2800">
              <a:solidFill>
                <a:srgbClr val="F8F8F8"/>
              </a:solidFill>
            </a:endParaRPr>
          </a:p>
          <a:p>
            <a:pPr lvl="1" eaLnBrk="0" hangingPunct="0">
              <a:buFont typeface="Symbol" panose="05050102010706020507" pitchFamily="18" charset="2"/>
              <a:buChar char="¨"/>
            </a:pPr>
            <a:r>
              <a:rPr lang="en-US" altLang="en-US" sz="2800"/>
              <a:t> Even if they change</a:t>
            </a:r>
          </a:p>
          <a:p>
            <a:pPr lvl="1" eaLnBrk="0" hangingPunct="0">
              <a:buFont typeface="Symbol" panose="05050102010706020507" pitchFamily="18" charset="2"/>
              <a:buChar char="¨"/>
            </a:pPr>
            <a:r>
              <a:rPr lang="en-US" altLang="en-US" sz="2800"/>
              <a:t> Never trust them again</a:t>
            </a:r>
          </a:p>
          <a:p>
            <a:pPr lvl="1" eaLnBrk="0" hangingPunct="0">
              <a:buFont typeface="Symbol" panose="05050102010706020507" pitchFamily="18" charset="2"/>
              <a:buChar char="¨"/>
            </a:pPr>
            <a:r>
              <a:rPr lang="en-US" altLang="en-US" sz="2800"/>
              <a:t> Never forget what they’ve done</a:t>
            </a:r>
          </a:p>
          <a:p>
            <a:pPr eaLnBrk="0" hangingPunct="0"/>
            <a:endParaRPr lang="en-US" altLang="en-US" sz="1400"/>
          </a:p>
          <a:p>
            <a:pPr eaLnBrk="0" hangingPunct="0">
              <a:buFontTx/>
              <a:buChar char="•"/>
            </a:pPr>
            <a:r>
              <a:rPr lang="en-US" altLang="en-US" sz="3200">
                <a:solidFill>
                  <a:srgbClr val="F8F8F8"/>
                </a:solidFill>
              </a:rPr>
              <a:t> </a:t>
            </a:r>
            <a:r>
              <a:rPr lang="en-US" altLang="en-US" sz="3200" u="sng">
                <a:solidFill>
                  <a:srgbClr val="F8F8F8"/>
                </a:solidFill>
              </a:rPr>
              <a:t>God doesn’t do that</a:t>
            </a:r>
            <a:endParaRPr lang="en-US" altLang="en-US" sz="2800" u="sng">
              <a:solidFill>
                <a:srgbClr val="F8F8F8"/>
              </a:solidFill>
            </a:endParaRPr>
          </a:p>
          <a:p>
            <a:pPr lvl="1" eaLnBrk="0" hangingPunct="0">
              <a:buFont typeface="Symbol" panose="05050102010706020507" pitchFamily="18" charset="2"/>
              <a:buChar char="¨"/>
            </a:pPr>
            <a:r>
              <a:rPr lang="en-US" altLang="en-US" sz="2800"/>
              <a:t> </a:t>
            </a:r>
            <a:r>
              <a:rPr lang="en-US" altLang="en-US" sz="2800" i="1"/>
              <a:t>David, Peter, Simon, etc.</a:t>
            </a:r>
          </a:p>
          <a:p>
            <a:pPr lvl="1" eaLnBrk="0" hangingPunct="0">
              <a:buFont typeface="Symbol" panose="05050102010706020507" pitchFamily="18" charset="2"/>
              <a:buChar char="¨"/>
            </a:pPr>
            <a:r>
              <a:rPr lang="en-US" altLang="en-US" sz="2800" i="1"/>
              <a:t> Us!</a:t>
            </a:r>
          </a:p>
          <a:p>
            <a:pPr lvl="1" eaLnBrk="0" hangingPunct="0">
              <a:buFont typeface="Symbol" panose="05050102010706020507" pitchFamily="18" charset="2"/>
              <a:buChar char="¨"/>
            </a:pPr>
            <a:endParaRPr lang="en-US" altLang="en-US" sz="1400" i="1"/>
          </a:p>
          <a:p>
            <a:pPr eaLnBrk="0" hangingPunct="0">
              <a:buFontTx/>
              <a:buChar char="•"/>
            </a:pPr>
            <a:r>
              <a:rPr lang="en-US" altLang="en-US" sz="3200">
                <a:solidFill>
                  <a:srgbClr val="F8F8F8"/>
                </a:solidFill>
              </a:rPr>
              <a:t> </a:t>
            </a:r>
            <a:r>
              <a:rPr lang="en-US" altLang="en-US" sz="3200" u="sng">
                <a:solidFill>
                  <a:srgbClr val="F8F8F8"/>
                </a:solidFill>
              </a:rPr>
              <a:t>John Mark – Disappointed Paul – used Again</a:t>
            </a:r>
            <a:endParaRPr lang="en-US" altLang="en-US" sz="2800" u="sng">
              <a:solidFill>
                <a:srgbClr val="F8F8F8"/>
              </a:solidFill>
            </a:endParaRPr>
          </a:p>
          <a:p>
            <a:pPr lvl="1" eaLnBrk="0" hangingPunct="0">
              <a:buFont typeface="Symbol" panose="05050102010706020507" pitchFamily="18" charset="2"/>
              <a:buChar char="¨"/>
            </a:pPr>
            <a:r>
              <a:rPr lang="en-US" altLang="en-US" sz="2800"/>
              <a:t> </a:t>
            </a:r>
            <a:r>
              <a:rPr lang="en-US" altLang="en-US" sz="2800" i="1"/>
              <a:t>Acts 15:36-41 – Paul lost confidence</a:t>
            </a:r>
          </a:p>
          <a:p>
            <a:pPr lvl="1" eaLnBrk="0" hangingPunct="0">
              <a:buFont typeface="Symbol" panose="05050102010706020507" pitchFamily="18" charset="2"/>
              <a:buChar char="¨"/>
            </a:pPr>
            <a:r>
              <a:rPr lang="en-US" altLang="en-US" sz="2800" i="1"/>
              <a:t> 2Tim. 4:11; Col 4:10 – Paul regained confidence</a:t>
            </a:r>
          </a:p>
          <a:p>
            <a:pPr lvl="1" eaLnBrk="0" hangingPunct="0">
              <a:buFont typeface="Symbol" panose="05050102010706020507" pitchFamily="18" charset="2"/>
              <a:buNone/>
            </a:pPr>
            <a:endParaRPr lang="en-US" altLang="en-US" sz="2800" i="1"/>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 calcmode="lin" valueType="num">
                                      <p:cBhvr additive="base">
                                        <p:cTn id="7" dur="500" fill="hold"/>
                                        <p:tgtEl>
                                          <p:spTgt spid="1116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16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1619">
                                            <p:txEl>
                                              <p:pRg st="1" end="1"/>
                                            </p:txEl>
                                          </p:spTgt>
                                        </p:tgtEl>
                                        <p:attrNameLst>
                                          <p:attrName>style.visibility</p:attrName>
                                        </p:attrNameLst>
                                      </p:cBhvr>
                                      <p:to>
                                        <p:strVal val="visible"/>
                                      </p:to>
                                    </p:set>
                                    <p:anim calcmode="lin" valueType="num">
                                      <p:cBhvr additive="base">
                                        <p:cTn id="13" dur="500" fill="hold"/>
                                        <p:tgtEl>
                                          <p:spTgt spid="1116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16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1619">
                                            <p:txEl>
                                              <p:pRg st="2" end="2"/>
                                            </p:txEl>
                                          </p:spTgt>
                                        </p:tgtEl>
                                        <p:attrNameLst>
                                          <p:attrName>style.visibility</p:attrName>
                                        </p:attrNameLst>
                                      </p:cBhvr>
                                      <p:to>
                                        <p:strVal val="visible"/>
                                      </p:to>
                                    </p:set>
                                    <p:anim calcmode="lin" valueType="num">
                                      <p:cBhvr additive="base">
                                        <p:cTn id="19" dur="500" fill="hold"/>
                                        <p:tgtEl>
                                          <p:spTgt spid="11161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16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1619">
                                            <p:txEl>
                                              <p:pRg st="3" end="3"/>
                                            </p:txEl>
                                          </p:spTgt>
                                        </p:tgtEl>
                                        <p:attrNameLst>
                                          <p:attrName>style.visibility</p:attrName>
                                        </p:attrNameLst>
                                      </p:cBhvr>
                                      <p:to>
                                        <p:strVal val="visible"/>
                                      </p:to>
                                    </p:set>
                                    <p:anim calcmode="lin" valueType="num">
                                      <p:cBhvr additive="base">
                                        <p:cTn id="25" dur="500" fill="hold"/>
                                        <p:tgtEl>
                                          <p:spTgt spid="11161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16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1619">
                                            <p:txEl>
                                              <p:pRg st="5" end="5"/>
                                            </p:txEl>
                                          </p:spTgt>
                                        </p:tgtEl>
                                        <p:attrNameLst>
                                          <p:attrName>style.visibility</p:attrName>
                                        </p:attrNameLst>
                                      </p:cBhvr>
                                      <p:to>
                                        <p:strVal val="visible"/>
                                      </p:to>
                                    </p:set>
                                    <p:anim calcmode="lin" valueType="num">
                                      <p:cBhvr additive="base">
                                        <p:cTn id="31" dur="500" fill="hold"/>
                                        <p:tgtEl>
                                          <p:spTgt spid="11161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161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1619">
                                            <p:txEl>
                                              <p:pRg st="6" end="6"/>
                                            </p:txEl>
                                          </p:spTgt>
                                        </p:tgtEl>
                                        <p:attrNameLst>
                                          <p:attrName>style.visibility</p:attrName>
                                        </p:attrNameLst>
                                      </p:cBhvr>
                                      <p:to>
                                        <p:strVal val="visible"/>
                                      </p:to>
                                    </p:set>
                                    <p:anim calcmode="lin" valueType="num">
                                      <p:cBhvr additive="base">
                                        <p:cTn id="37" dur="500" fill="hold"/>
                                        <p:tgtEl>
                                          <p:spTgt spid="11161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161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1619">
                                            <p:txEl>
                                              <p:pRg st="7" end="7"/>
                                            </p:txEl>
                                          </p:spTgt>
                                        </p:tgtEl>
                                        <p:attrNameLst>
                                          <p:attrName>style.visibility</p:attrName>
                                        </p:attrNameLst>
                                      </p:cBhvr>
                                      <p:to>
                                        <p:strVal val="visible"/>
                                      </p:to>
                                    </p:set>
                                    <p:anim calcmode="lin" valueType="num">
                                      <p:cBhvr additive="base">
                                        <p:cTn id="43" dur="500" fill="hold"/>
                                        <p:tgtEl>
                                          <p:spTgt spid="111619">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161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1619">
                                            <p:txEl>
                                              <p:pRg st="9" end="9"/>
                                            </p:txEl>
                                          </p:spTgt>
                                        </p:tgtEl>
                                        <p:attrNameLst>
                                          <p:attrName>style.visibility</p:attrName>
                                        </p:attrNameLst>
                                      </p:cBhvr>
                                      <p:to>
                                        <p:strVal val="visible"/>
                                      </p:to>
                                    </p:set>
                                    <p:anim calcmode="lin" valueType="num">
                                      <p:cBhvr additive="base">
                                        <p:cTn id="49" dur="500" fill="hold"/>
                                        <p:tgtEl>
                                          <p:spTgt spid="111619">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1161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11619">
                                            <p:txEl>
                                              <p:pRg st="10" end="10"/>
                                            </p:txEl>
                                          </p:spTgt>
                                        </p:tgtEl>
                                        <p:attrNameLst>
                                          <p:attrName>style.visibility</p:attrName>
                                        </p:attrNameLst>
                                      </p:cBhvr>
                                      <p:to>
                                        <p:strVal val="visible"/>
                                      </p:to>
                                    </p:set>
                                    <p:anim calcmode="lin" valueType="num">
                                      <p:cBhvr additive="base">
                                        <p:cTn id="55" dur="500" fill="hold"/>
                                        <p:tgtEl>
                                          <p:spTgt spid="111619">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11619">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11619">
                                            <p:txEl>
                                              <p:pRg st="11" end="11"/>
                                            </p:txEl>
                                          </p:spTgt>
                                        </p:tgtEl>
                                        <p:attrNameLst>
                                          <p:attrName>style.visibility</p:attrName>
                                        </p:attrNameLst>
                                      </p:cBhvr>
                                      <p:to>
                                        <p:strVal val="visible"/>
                                      </p:to>
                                    </p:set>
                                    <p:anim calcmode="lin" valueType="num">
                                      <p:cBhvr additive="base">
                                        <p:cTn id="61" dur="500" fill="hold"/>
                                        <p:tgtEl>
                                          <p:spTgt spid="111619">
                                            <p:txEl>
                                              <p:pRg st="11" end="11"/>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111619">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bldLvl="2"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A77AACDC-3A1D-404E-8DBD-97AB46EB83FD}"/>
              </a:ext>
            </a:extLst>
          </p:cNvPr>
          <p:cNvSpPr txBox="1">
            <a:spLocks noChangeArrowheads="1"/>
          </p:cNvSpPr>
          <p:nvPr/>
        </p:nvSpPr>
        <p:spPr bwMode="auto">
          <a:xfrm>
            <a:off x="2514600" y="1752600"/>
            <a:ext cx="4284663" cy="1431925"/>
          </a:xfrm>
          <a:prstGeom prst="rect">
            <a:avLst/>
          </a:prstGeom>
          <a:noFill/>
          <a:ln>
            <a:noFill/>
          </a:ln>
          <a:effectLst>
            <a:outerShdw dist="53882" dir="2700000" algn="ctr" rotWithShape="0">
              <a:srgbClr val="333333">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altLang="en-US" sz="4400" b="1">
                <a:latin typeface="Comic Sans MS" panose="030F0702030302020204" pitchFamily="66" charset="0"/>
              </a:rPr>
              <a:t>Our Attitude</a:t>
            </a:r>
          </a:p>
          <a:p>
            <a:pPr algn="ctr"/>
            <a:r>
              <a:rPr lang="en-US" altLang="en-US" sz="4400" b="1">
                <a:latin typeface="Comic Sans MS" panose="030F0702030302020204" pitchFamily="66" charset="0"/>
              </a:rPr>
              <a:t>Toward Others</a:t>
            </a:r>
          </a:p>
        </p:txBody>
      </p:sp>
      <p:sp>
        <p:nvSpPr>
          <p:cNvPr id="41987" name="Text Box 3">
            <a:extLst>
              <a:ext uri="{FF2B5EF4-FFF2-40B4-BE49-F238E27FC236}">
                <a16:creationId xmlns:a16="http://schemas.microsoft.com/office/drawing/2014/main" id="{5A327BF6-A51A-4F08-A4E7-CECEB297EAD5}"/>
              </a:ext>
            </a:extLst>
          </p:cNvPr>
          <p:cNvSpPr txBox="1">
            <a:spLocks noChangeArrowheads="1"/>
          </p:cNvSpPr>
          <p:nvPr/>
        </p:nvSpPr>
        <p:spPr bwMode="auto">
          <a:xfrm>
            <a:off x="457200" y="3886200"/>
            <a:ext cx="8162925" cy="175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30000"/>
              </a:lnSpc>
            </a:pPr>
            <a:r>
              <a:rPr lang="en-US" altLang="en-US" sz="2800" b="1">
                <a:solidFill>
                  <a:srgbClr val="333333"/>
                </a:solidFill>
                <a:latin typeface="Comic Sans MS" panose="030F0702030302020204" pitchFamily="66" charset="0"/>
              </a:rPr>
              <a:t>I. </a:t>
            </a:r>
            <a:r>
              <a:rPr lang="en-US" altLang="en-US" sz="2800" b="1" u="sng">
                <a:solidFill>
                  <a:srgbClr val="333333"/>
                </a:solidFill>
                <a:latin typeface="Comic Sans MS" panose="030F0702030302020204" pitchFamily="66" charset="0"/>
              </a:rPr>
              <a:t>Who</a:t>
            </a:r>
            <a:r>
              <a:rPr lang="en-US" altLang="en-US" sz="2800" b="1">
                <a:solidFill>
                  <a:srgbClr val="333333"/>
                </a:solidFill>
                <a:latin typeface="Comic Sans MS" panose="030F0702030302020204" pitchFamily="66" charset="0"/>
              </a:rPr>
              <a:t> – One Responsible for Right Attitude</a:t>
            </a:r>
          </a:p>
          <a:p>
            <a:pPr>
              <a:lnSpc>
                <a:spcPct val="130000"/>
              </a:lnSpc>
            </a:pPr>
            <a:r>
              <a:rPr lang="en-US" altLang="en-US" sz="2800" b="1">
                <a:solidFill>
                  <a:srgbClr val="333333"/>
                </a:solidFill>
                <a:latin typeface="Comic Sans MS" panose="030F0702030302020204" pitchFamily="66" charset="0"/>
              </a:rPr>
              <a:t>II. </a:t>
            </a:r>
            <a:r>
              <a:rPr lang="en-US" altLang="en-US" sz="2800" b="1" u="sng">
                <a:solidFill>
                  <a:srgbClr val="333333"/>
                </a:solidFill>
                <a:latin typeface="Comic Sans MS" panose="030F0702030302020204" pitchFamily="66" charset="0"/>
              </a:rPr>
              <a:t>What</a:t>
            </a:r>
            <a:r>
              <a:rPr lang="en-US" altLang="en-US" sz="2800" b="1">
                <a:solidFill>
                  <a:srgbClr val="333333"/>
                </a:solidFill>
                <a:latin typeface="Comic Sans MS" panose="030F0702030302020204" pitchFamily="66" charset="0"/>
              </a:rPr>
              <a:t> – Attitudes We Should Have</a:t>
            </a:r>
          </a:p>
          <a:p>
            <a:pPr>
              <a:lnSpc>
                <a:spcPct val="130000"/>
              </a:lnSpc>
            </a:pPr>
            <a:r>
              <a:rPr lang="en-US" altLang="en-US" sz="2800" b="1">
                <a:latin typeface="Comic Sans MS" panose="030F0702030302020204" pitchFamily="66" charset="0"/>
              </a:rPr>
              <a:t>III. </a:t>
            </a:r>
            <a:r>
              <a:rPr lang="en-US" altLang="en-US" sz="2800" b="1" u="sng">
                <a:solidFill>
                  <a:srgbClr val="F8F8F8"/>
                </a:solidFill>
                <a:latin typeface="Comic Sans MS" panose="030F0702030302020204" pitchFamily="66" charset="0"/>
              </a:rPr>
              <a:t>Why</a:t>
            </a:r>
            <a:r>
              <a:rPr lang="en-US" altLang="en-US" sz="2800" b="1">
                <a:latin typeface="Comic Sans MS" panose="030F0702030302020204" pitchFamily="66" charset="0"/>
              </a:rPr>
              <a:t> – Importance of the Right Attitude</a:t>
            </a: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a:extLst>
              <a:ext uri="{FF2B5EF4-FFF2-40B4-BE49-F238E27FC236}">
                <a16:creationId xmlns:a16="http://schemas.microsoft.com/office/drawing/2014/main" id="{DB7A6251-7ACC-4D6B-A2E9-024CD4578F74}"/>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30000"/>
              </a:lnSpc>
            </a:pPr>
            <a:r>
              <a:rPr lang="en-US" altLang="en-US" sz="2800" b="1">
                <a:effectLst>
                  <a:outerShdw blurRad="38100" dist="38100" dir="2700000" algn="tl">
                    <a:srgbClr val="000000"/>
                  </a:outerShdw>
                </a:effectLst>
                <a:latin typeface="Comic Sans MS" panose="030F0702030302020204" pitchFamily="66" charset="0"/>
              </a:rPr>
              <a:t>III.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Why</a:t>
            </a:r>
            <a:r>
              <a:rPr lang="en-US" altLang="en-US" sz="2800" b="1">
                <a:effectLst>
                  <a:outerShdw blurRad="38100" dist="38100" dir="2700000" algn="tl">
                    <a:srgbClr val="000000"/>
                  </a:outerShdw>
                </a:effectLst>
                <a:latin typeface="Comic Sans MS" panose="030F0702030302020204" pitchFamily="66" charset="0"/>
              </a:rPr>
              <a:t> – Importance of the Right Attitude</a:t>
            </a:r>
          </a:p>
        </p:txBody>
      </p:sp>
      <p:sp>
        <p:nvSpPr>
          <p:cNvPr id="49165" name="Text Box 13">
            <a:extLst>
              <a:ext uri="{FF2B5EF4-FFF2-40B4-BE49-F238E27FC236}">
                <a16:creationId xmlns:a16="http://schemas.microsoft.com/office/drawing/2014/main" id="{69211534-41B3-41D6-84E5-4EBDA22C1A8A}"/>
              </a:ext>
            </a:extLst>
          </p:cNvPr>
          <p:cNvSpPr txBox="1">
            <a:spLocks noChangeArrowheads="1"/>
          </p:cNvSpPr>
          <p:nvPr/>
        </p:nvSpPr>
        <p:spPr bwMode="auto">
          <a:xfrm>
            <a:off x="457200" y="1676400"/>
            <a:ext cx="7391400" cy="138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To be right</a:t>
            </a:r>
            <a:endParaRPr lang="en-US" altLang="en-US"/>
          </a:p>
          <a:p>
            <a:pPr>
              <a:lnSpc>
                <a:spcPct val="80000"/>
              </a:lnSpc>
              <a:spcBef>
                <a:spcPct val="50000"/>
              </a:spcBef>
            </a:pPr>
            <a:r>
              <a:rPr lang="en-US" altLang="en-US">
                <a:solidFill>
                  <a:srgbClr val="F8F8F8"/>
                </a:solidFill>
              </a:rPr>
              <a:t>	1. Treat others right – so we will be right</a:t>
            </a:r>
          </a:p>
          <a:p>
            <a:pPr>
              <a:lnSpc>
                <a:spcPct val="80000"/>
              </a:lnSpc>
              <a:spcBef>
                <a:spcPct val="50000"/>
              </a:spcBef>
            </a:pPr>
            <a:r>
              <a:rPr lang="en-US" altLang="en-US">
                <a:solidFill>
                  <a:srgbClr val="F8F8F8"/>
                </a:solidFill>
              </a:rPr>
              <a:t>	2. Not because they are “right”</a:t>
            </a:r>
            <a:endParaRPr lang="en-US" altLang="en-US" sz="2800" b="1" u="sng">
              <a:solidFill>
                <a:srgbClr val="F8F8F8"/>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9165">
                                            <p:txEl>
                                              <p:pRg st="0" end="0"/>
                                            </p:txEl>
                                          </p:spTgt>
                                        </p:tgtEl>
                                        <p:attrNameLst>
                                          <p:attrName>style.visibility</p:attrName>
                                        </p:attrNameLst>
                                      </p:cBhvr>
                                      <p:to>
                                        <p:strVal val="visible"/>
                                      </p:to>
                                    </p:set>
                                    <p:anim calcmode="lin" valueType="num">
                                      <p:cBhvr>
                                        <p:cTn id="7" dur="1000" fill="hold"/>
                                        <p:tgtEl>
                                          <p:spTgt spid="4916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916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916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9165">
                                            <p:txEl>
                                              <p:pRg st="1" end="1"/>
                                            </p:txEl>
                                          </p:spTgt>
                                        </p:tgtEl>
                                        <p:attrNameLst>
                                          <p:attrName>style.visibility</p:attrName>
                                        </p:attrNameLst>
                                      </p:cBhvr>
                                      <p:to>
                                        <p:strVal val="visible"/>
                                      </p:to>
                                    </p:set>
                                    <p:anim calcmode="lin" valueType="num">
                                      <p:cBhvr>
                                        <p:cTn id="14" dur="1000" fill="hold"/>
                                        <p:tgtEl>
                                          <p:spTgt spid="4916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916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916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9165">
                                            <p:txEl>
                                              <p:pRg st="2" end="2"/>
                                            </p:txEl>
                                          </p:spTgt>
                                        </p:tgtEl>
                                        <p:attrNameLst>
                                          <p:attrName>style.visibility</p:attrName>
                                        </p:attrNameLst>
                                      </p:cBhvr>
                                      <p:to>
                                        <p:strVal val="visible"/>
                                      </p:to>
                                    </p:set>
                                    <p:anim calcmode="lin" valueType="num">
                                      <p:cBhvr>
                                        <p:cTn id="21" dur="1000" fill="hold"/>
                                        <p:tgtEl>
                                          <p:spTgt spid="4916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916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91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AutoShape 2">
            <a:extLst>
              <a:ext uri="{FF2B5EF4-FFF2-40B4-BE49-F238E27FC236}">
                <a16:creationId xmlns:a16="http://schemas.microsoft.com/office/drawing/2014/main" id="{73C0D9C9-05AA-467A-97D7-DF59CEC34CF9}"/>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30000"/>
              </a:lnSpc>
            </a:pPr>
            <a:r>
              <a:rPr lang="en-US" altLang="en-US" sz="2800" b="1">
                <a:effectLst>
                  <a:outerShdw blurRad="38100" dist="38100" dir="2700000" algn="tl">
                    <a:srgbClr val="000000"/>
                  </a:outerShdw>
                </a:effectLst>
                <a:latin typeface="Comic Sans MS" panose="030F0702030302020204" pitchFamily="66" charset="0"/>
              </a:rPr>
              <a:t>III.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Why</a:t>
            </a:r>
            <a:r>
              <a:rPr lang="en-US" altLang="en-US" sz="2800" b="1">
                <a:effectLst>
                  <a:outerShdw blurRad="38100" dist="38100" dir="2700000" algn="tl">
                    <a:srgbClr val="000000"/>
                  </a:outerShdw>
                </a:effectLst>
                <a:latin typeface="Comic Sans MS" panose="030F0702030302020204" pitchFamily="66" charset="0"/>
              </a:rPr>
              <a:t> – Importance of the Right Attitude</a:t>
            </a:r>
          </a:p>
        </p:txBody>
      </p:sp>
      <p:sp>
        <p:nvSpPr>
          <p:cNvPr id="74755" name="Text Box 3">
            <a:extLst>
              <a:ext uri="{FF2B5EF4-FFF2-40B4-BE49-F238E27FC236}">
                <a16:creationId xmlns:a16="http://schemas.microsoft.com/office/drawing/2014/main" id="{E8B19939-5DCC-4A46-B73E-98838574F0FD}"/>
              </a:ext>
            </a:extLst>
          </p:cNvPr>
          <p:cNvSpPr txBox="1">
            <a:spLocks noChangeArrowheads="1"/>
          </p:cNvSpPr>
          <p:nvPr/>
        </p:nvSpPr>
        <p:spPr bwMode="auto">
          <a:xfrm>
            <a:off x="457200" y="1676400"/>
            <a:ext cx="8305800" cy="4038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dirty="0"/>
              <a:t>A. </a:t>
            </a:r>
            <a:r>
              <a:rPr lang="en-US" altLang="en-US" sz="2800" b="1" u="sng" dirty="0"/>
              <a:t>To be right</a:t>
            </a:r>
            <a:endParaRPr lang="en-US" altLang="en-US" sz="2800" b="1" dirty="0"/>
          </a:p>
          <a:p>
            <a:pPr>
              <a:lnSpc>
                <a:spcPct val="80000"/>
              </a:lnSpc>
              <a:spcBef>
                <a:spcPct val="50000"/>
              </a:spcBef>
            </a:pPr>
            <a:r>
              <a:rPr lang="en-US" altLang="en-US" sz="2800" b="1" dirty="0"/>
              <a:t>B. </a:t>
            </a:r>
            <a:r>
              <a:rPr lang="en-US" altLang="en-US" sz="2800" b="1" u="sng" dirty="0"/>
              <a:t>Could appear strong while others seem to </a:t>
            </a:r>
            <a:r>
              <a:rPr lang="en-US" altLang="en-US" sz="2800" b="1" dirty="0"/>
              <a:t>	</a:t>
            </a:r>
            <a:r>
              <a:rPr lang="en-US" altLang="en-US" sz="2800" b="1" u="sng" dirty="0"/>
              <a:t>be soft &amp; tolerant – yet be wrong</a:t>
            </a:r>
            <a:endParaRPr lang="en-US" altLang="en-US" u="sng" dirty="0"/>
          </a:p>
          <a:p>
            <a:pPr>
              <a:lnSpc>
                <a:spcPct val="80000"/>
              </a:lnSpc>
              <a:spcBef>
                <a:spcPct val="50000"/>
              </a:spcBef>
            </a:pPr>
            <a:r>
              <a:rPr lang="en-US" altLang="en-US" dirty="0">
                <a:solidFill>
                  <a:srgbClr val="F8F8F8"/>
                </a:solidFill>
              </a:rPr>
              <a:t>	1. 2 Cor. 2:11 – hard on fornication – seems like really 		taking a stand – others “sweep under rug”</a:t>
            </a:r>
          </a:p>
          <a:p>
            <a:pPr>
              <a:lnSpc>
                <a:spcPct val="80000"/>
              </a:lnSpc>
              <a:spcBef>
                <a:spcPct val="50000"/>
              </a:spcBef>
            </a:pPr>
            <a:r>
              <a:rPr lang="en-US" altLang="en-US" dirty="0">
                <a:solidFill>
                  <a:srgbClr val="F8F8F8"/>
                </a:solidFill>
              </a:rPr>
              <a:t>	2. Maybe my “hard line” stand – is a tool of Satan</a:t>
            </a:r>
          </a:p>
          <a:p>
            <a:pPr>
              <a:lnSpc>
                <a:spcPct val="80000"/>
              </a:lnSpc>
              <a:spcBef>
                <a:spcPct val="50000"/>
              </a:spcBef>
            </a:pPr>
            <a:r>
              <a:rPr lang="en-US" altLang="en-US" dirty="0">
                <a:solidFill>
                  <a:srgbClr val="F8F8F8"/>
                </a:solidFill>
              </a:rPr>
              <a:t>	3. Examples:</a:t>
            </a:r>
          </a:p>
          <a:p>
            <a:pPr>
              <a:lnSpc>
                <a:spcPct val="80000"/>
              </a:lnSpc>
              <a:spcBef>
                <a:spcPct val="50000"/>
              </a:spcBef>
            </a:pPr>
            <a:r>
              <a:rPr lang="en-US" altLang="en-US" dirty="0">
                <a:solidFill>
                  <a:srgbClr val="F8F8F8"/>
                </a:solidFill>
              </a:rPr>
              <a:t>		- Sins – repents – yet  hold them at arm’s length</a:t>
            </a:r>
          </a:p>
          <a:p>
            <a:pPr>
              <a:lnSpc>
                <a:spcPct val="80000"/>
              </a:lnSpc>
              <a:spcBef>
                <a:spcPct val="50000"/>
              </a:spcBef>
            </a:pPr>
            <a:r>
              <a:rPr lang="en-US" altLang="en-US" dirty="0">
                <a:solidFill>
                  <a:srgbClr val="F8F8F8"/>
                </a:solidFill>
              </a:rPr>
              <a:t>		- Don’t know what they done – but condemn anyway</a:t>
            </a:r>
            <a:endParaRPr lang="en-US" altLang="en-US" sz="2800" b="1" u="sng" dirty="0">
              <a:solidFill>
                <a:srgbClr val="F8F8F8"/>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4755">
                                            <p:txEl>
                                              <p:pRg st="2" end="2"/>
                                            </p:txEl>
                                          </p:spTgt>
                                        </p:tgtEl>
                                        <p:attrNameLst>
                                          <p:attrName>style.visibility</p:attrName>
                                        </p:attrNameLst>
                                      </p:cBhvr>
                                      <p:to>
                                        <p:strVal val="visible"/>
                                      </p:to>
                                    </p:set>
                                    <p:anim calcmode="lin" valueType="num">
                                      <p:cBhvr>
                                        <p:cTn id="7" dur="1000" fill="hold"/>
                                        <p:tgtEl>
                                          <p:spTgt spid="74755">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74755">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74755">
                                            <p:txEl>
                                              <p:pRg st="2" end="2"/>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4755">
                                            <p:txEl>
                                              <p:pRg st="3" end="3"/>
                                            </p:txEl>
                                          </p:spTgt>
                                        </p:tgtEl>
                                        <p:attrNameLst>
                                          <p:attrName>style.visibility</p:attrName>
                                        </p:attrNameLst>
                                      </p:cBhvr>
                                      <p:to>
                                        <p:strVal val="visible"/>
                                      </p:to>
                                    </p:set>
                                    <p:anim calcmode="lin" valueType="num">
                                      <p:cBhvr>
                                        <p:cTn id="14" dur="1000" fill="hold"/>
                                        <p:tgtEl>
                                          <p:spTgt spid="74755">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74755">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74755">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4755">
                                            <p:txEl>
                                              <p:pRg st="4" end="4"/>
                                            </p:txEl>
                                          </p:spTgt>
                                        </p:tgtEl>
                                        <p:attrNameLst>
                                          <p:attrName>style.visibility</p:attrName>
                                        </p:attrNameLst>
                                      </p:cBhvr>
                                      <p:to>
                                        <p:strVal val="visible"/>
                                      </p:to>
                                    </p:set>
                                    <p:anim calcmode="lin" valueType="num">
                                      <p:cBhvr>
                                        <p:cTn id="21" dur="1000" fill="hold"/>
                                        <p:tgtEl>
                                          <p:spTgt spid="74755">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74755">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74755">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4755">
                                            <p:txEl>
                                              <p:pRg st="5" end="5"/>
                                            </p:txEl>
                                          </p:spTgt>
                                        </p:tgtEl>
                                        <p:attrNameLst>
                                          <p:attrName>style.visibility</p:attrName>
                                        </p:attrNameLst>
                                      </p:cBhvr>
                                      <p:to>
                                        <p:strVal val="visible"/>
                                      </p:to>
                                    </p:set>
                                    <p:anim calcmode="lin" valueType="num">
                                      <p:cBhvr>
                                        <p:cTn id="28" dur="1000" fill="hold"/>
                                        <p:tgtEl>
                                          <p:spTgt spid="74755">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74755">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74755">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4755">
                                            <p:txEl>
                                              <p:pRg st="6" end="6"/>
                                            </p:txEl>
                                          </p:spTgt>
                                        </p:tgtEl>
                                        <p:attrNameLst>
                                          <p:attrName>style.visibility</p:attrName>
                                        </p:attrNameLst>
                                      </p:cBhvr>
                                      <p:to>
                                        <p:strVal val="visible"/>
                                      </p:to>
                                    </p:set>
                                    <p:anim calcmode="lin" valueType="num">
                                      <p:cBhvr>
                                        <p:cTn id="35" dur="1000" fill="hold"/>
                                        <p:tgtEl>
                                          <p:spTgt spid="74755">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74755">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747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a:extLst>
              <a:ext uri="{FF2B5EF4-FFF2-40B4-BE49-F238E27FC236}">
                <a16:creationId xmlns:a16="http://schemas.microsoft.com/office/drawing/2014/main" id="{6B57F752-3671-4691-84B7-C2DAA4A0E86F}"/>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30000"/>
              </a:lnSpc>
            </a:pPr>
            <a:r>
              <a:rPr lang="en-US" altLang="en-US" sz="2800" b="1">
                <a:effectLst>
                  <a:outerShdw blurRad="38100" dist="38100" dir="2700000" algn="tl">
                    <a:srgbClr val="000000"/>
                  </a:outerShdw>
                </a:effectLst>
                <a:latin typeface="Comic Sans MS" panose="030F0702030302020204" pitchFamily="66" charset="0"/>
              </a:rPr>
              <a:t>III.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Why</a:t>
            </a:r>
            <a:r>
              <a:rPr lang="en-US" altLang="en-US" sz="2800" b="1">
                <a:effectLst>
                  <a:outerShdw blurRad="38100" dist="38100" dir="2700000" algn="tl">
                    <a:srgbClr val="000000"/>
                  </a:outerShdw>
                </a:effectLst>
                <a:latin typeface="Comic Sans MS" panose="030F0702030302020204" pitchFamily="66" charset="0"/>
              </a:rPr>
              <a:t> – Importance of the Right Attitude</a:t>
            </a:r>
          </a:p>
        </p:txBody>
      </p:sp>
      <p:sp>
        <p:nvSpPr>
          <p:cNvPr id="75779" name="Text Box 3">
            <a:extLst>
              <a:ext uri="{FF2B5EF4-FFF2-40B4-BE49-F238E27FC236}">
                <a16:creationId xmlns:a16="http://schemas.microsoft.com/office/drawing/2014/main" id="{73587916-85AE-4EB8-A182-0F22E1D3489C}"/>
              </a:ext>
            </a:extLst>
          </p:cNvPr>
          <p:cNvSpPr txBox="1">
            <a:spLocks noChangeArrowheads="1"/>
          </p:cNvSpPr>
          <p:nvPr/>
        </p:nvSpPr>
        <p:spPr bwMode="auto">
          <a:xfrm>
            <a:off x="457200" y="1676400"/>
            <a:ext cx="8153400" cy="378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To be right</a:t>
            </a:r>
            <a:endParaRPr lang="en-US" altLang="en-US" sz="2800" b="1"/>
          </a:p>
          <a:p>
            <a:pPr>
              <a:lnSpc>
                <a:spcPct val="80000"/>
              </a:lnSpc>
              <a:spcBef>
                <a:spcPct val="50000"/>
              </a:spcBef>
            </a:pPr>
            <a:r>
              <a:rPr lang="en-US" altLang="en-US" sz="2800" b="1"/>
              <a:t>B. </a:t>
            </a:r>
            <a:r>
              <a:rPr lang="en-US" altLang="en-US" sz="2800" b="1" u="sng"/>
              <a:t>Could appear strong while others seem to </a:t>
            </a:r>
            <a:r>
              <a:rPr lang="en-US" altLang="en-US" sz="2800" b="1"/>
              <a:t>	</a:t>
            </a:r>
            <a:r>
              <a:rPr lang="en-US" altLang="en-US" sz="2800" b="1" u="sng"/>
              <a:t>be soft &amp; tolerant – yet be wrong</a:t>
            </a:r>
            <a:endParaRPr lang="en-US" altLang="en-US" sz="2800" b="1"/>
          </a:p>
          <a:p>
            <a:pPr>
              <a:lnSpc>
                <a:spcPct val="80000"/>
              </a:lnSpc>
              <a:spcBef>
                <a:spcPct val="50000"/>
              </a:spcBef>
            </a:pPr>
            <a:r>
              <a:rPr lang="en-US" altLang="en-US" sz="2800" b="1"/>
              <a:t>C. </a:t>
            </a:r>
            <a:r>
              <a:rPr lang="en-US" altLang="en-US" sz="2800" b="1" u="sng"/>
              <a:t>Could “hate” others – not realize it</a:t>
            </a:r>
            <a:endParaRPr lang="en-US" altLang="en-US" u="sng"/>
          </a:p>
          <a:p>
            <a:pPr>
              <a:lnSpc>
                <a:spcPct val="80000"/>
              </a:lnSpc>
              <a:spcBef>
                <a:spcPct val="50000"/>
              </a:spcBef>
            </a:pPr>
            <a:r>
              <a:rPr lang="en-US" altLang="en-US">
                <a:solidFill>
                  <a:srgbClr val="F8F8F8"/>
                </a:solidFill>
              </a:rPr>
              <a:t>	1. Hate = lack of love [not despise]</a:t>
            </a:r>
          </a:p>
          <a:p>
            <a:pPr>
              <a:lnSpc>
                <a:spcPct val="80000"/>
              </a:lnSpc>
              <a:spcBef>
                <a:spcPct val="50000"/>
              </a:spcBef>
            </a:pPr>
            <a:r>
              <a:rPr lang="en-US" altLang="en-US">
                <a:solidFill>
                  <a:srgbClr val="F8F8F8"/>
                </a:solidFill>
              </a:rPr>
              <a:t>		a. 1 John 3:15</a:t>
            </a:r>
          </a:p>
          <a:p>
            <a:pPr>
              <a:lnSpc>
                <a:spcPct val="80000"/>
              </a:lnSpc>
              <a:spcBef>
                <a:spcPct val="50000"/>
              </a:spcBef>
            </a:pPr>
            <a:r>
              <a:rPr lang="en-US" altLang="en-US">
                <a:solidFill>
                  <a:srgbClr val="F8F8F8"/>
                </a:solidFill>
              </a:rPr>
              <a:t>		b. Compare: Matt. 10:37 with Luke 14:26-27</a:t>
            </a:r>
          </a:p>
          <a:p>
            <a:pPr>
              <a:lnSpc>
                <a:spcPct val="80000"/>
              </a:lnSpc>
              <a:spcBef>
                <a:spcPct val="50000"/>
              </a:spcBef>
            </a:pPr>
            <a:r>
              <a:rPr lang="en-US" altLang="en-US">
                <a:solidFill>
                  <a:srgbClr val="F8F8F8"/>
                </a:solidFill>
              </a:rPr>
              <a:t>	2. If my attitude is not good – could be hating others</a:t>
            </a:r>
            <a:endParaRPr lang="en-US" altLang="en-US" sz="2800" b="1" u="sng">
              <a:solidFill>
                <a:srgbClr val="F8F8F8"/>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5779">
                                            <p:txEl>
                                              <p:pRg st="3" end="3"/>
                                            </p:txEl>
                                          </p:spTgt>
                                        </p:tgtEl>
                                        <p:attrNameLst>
                                          <p:attrName>style.visibility</p:attrName>
                                        </p:attrNameLst>
                                      </p:cBhvr>
                                      <p:to>
                                        <p:strVal val="visible"/>
                                      </p:to>
                                    </p:set>
                                    <p:anim calcmode="lin" valueType="num">
                                      <p:cBhvr>
                                        <p:cTn id="7" dur="1000" fill="hold"/>
                                        <p:tgtEl>
                                          <p:spTgt spid="75779">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75779">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75779">
                                            <p:txEl>
                                              <p:pRg st="3" end="3"/>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5779">
                                            <p:txEl>
                                              <p:pRg st="4" end="4"/>
                                            </p:txEl>
                                          </p:spTgt>
                                        </p:tgtEl>
                                        <p:attrNameLst>
                                          <p:attrName>style.visibility</p:attrName>
                                        </p:attrNameLst>
                                      </p:cBhvr>
                                      <p:to>
                                        <p:strVal val="visible"/>
                                      </p:to>
                                    </p:set>
                                    <p:anim calcmode="lin" valueType="num">
                                      <p:cBhvr>
                                        <p:cTn id="14" dur="1000" fill="hold"/>
                                        <p:tgtEl>
                                          <p:spTgt spid="75779">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75779">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75779">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5779">
                                            <p:txEl>
                                              <p:pRg st="5" end="5"/>
                                            </p:txEl>
                                          </p:spTgt>
                                        </p:tgtEl>
                                        <p:attrNameLst>
                                          <p:attrName>style.visibility</p:attrName>
                                        </p:attrNameLst>
                                      </p:cBhvr>
                                      <p:to>
                                        <p:strVal val="visible"/>
                                      </p:to>
                                    </p:set>
                                    <p:anim calcmode="lin" valueType="num">
                                      <p:cBhvr>
                                        <p:cTn id="21" dur="1000" fill="hold"/>
                                        <p:tgtEl>
                                          <p:spTgt spid="75779">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75779">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75779">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5779">
                                            <p:txEl>
                                              <p:pRg st="6" end="6"/>
                                            </p:txEl>
                                          </p:spTgt>
                                        </p:tgtEl>
                                        <p:attrNameLst>
                                          <p:attrName>style.visibility</p:attrName>
                                        </p:attrNameLst>
                                      </p:cBhvr>
                                      <p:to>
                                        <p:strVal val="visible"/>
                                      </p:to>
                                    </p:set>
                                    <p:anim calcmode="lin" valueType="num">
                                      <p:cBhvr>
                                        <p:cTn id="28" dur="1000" fill="hold"/>
                                        <p:tgtEl>
                                          <p:spTgt spid="75779">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75779">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757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AutoShape 2">
            <a:extLst>
              <a:ext uri="{FF2B5EF4-FFF2-40B4-BE49-F238E27FC236}">
                <a16:creationId xmlns:a16="http://schemas.microsoft.com/office/drawing/2014/main" id="{CDAAF888-A848-4723-9E2B-E3DA76743860}"/>
              </a:ext>
            </a:extLst>
          </p:cNvPr>
          <p:cNvSpPr>
            <a:spLocks noChangeArrowheads="1"/>
          </p:cNvSpPr>
          <p:nvPr/>
        </p:nvSpPr>
        <p:spPr bwMode="auto">
          <a:xfrm>
            <a:off x="533400" y="533400"/>
            <a:ext cx="8153400" cy="838200"/>
          </a:xfrm>
          <a:prstGeom prst="roundRect">
            <a:avLst>
              <a:gd name="adj" fmla="val 33889"/>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30000"/>
              </a:lnSpc>
            </a:pPr>
            <a:r>
              <a:rPr lang="en-US" altLang="en-US" sz="2800" b="1">
                <a:effectLst>
                  <a:outerShdw blurRad="38100" dist="38100" dir="2700000" algn="tl">
                    <a:srgbClr val="000000"/>
                  </a:outerShdw>
                </a:effectLst>
                <a:latin typeface="Comic Sans MS" panose="030F0702030302020204" pitchFamily="66" charset="0"/>
              </a:rPr>
              <a:t>III. </a:t>
            </a:r>
            <a:r>
              <a:rPr lang="en-US" altLang="en-US" sz="2800" b="1" u="sng">
                <a:solidFill>
                  <a:srgbClr val="F8F8F8"/>
                </a:solidFill>
                <a:effectLst>
                  <a:outerShdw blurRad="38100" dist="38100" dir="2700000" algn="tl">
                    <a:srgbClr val="000000"/>
                  </a:outerShdw>
                </a:effectLst>
                <a:latin typeface="Comic Sans MS" panose="030F0702030302020204" pitchFamily="66" charset="0"/>
              </a:rPr>
              <a:t>Why</a:t>
            </a:r>
            <a:r>
              <a:rPr lang="en-US" altLang="en-US" sz="2800" b="1">
                <a:effectLst>
                  <a:outerShdw blurRad="38100" dist="38100" dir="2700000" algn="tl">
                    <a:srgbClr val="000000"/>
                  </a:outerShdw>
                </a:effectLst>
                <a:latin typeface="Comic Sans MS" panose="030F0702030302020204" pitchFamily="66" charset="0"/>
              </a:rPr>
              <a:t> – Importance of the Right Attitude</a:t>
            </a:r>
          </a:p>
        </p:txBody>
      </p:sp>
      <p:sp>
        <p:nvSpPr>
          <p:cNvPr id="76803" name="Text Box 3">
            <a:extLst>
              <a:ext uri="{FF2B5EF4-FFF2-40B4-BE49-F238E27FC236}">
                <a16:creationId xmlns:a16="http://schemas.microsoft.com/office/drawing/2014/main" id="{BE5A94F0-5479-4FC9-B252-EC716134AF7E}"/>
              </a:ext>
            </a:extLst>
          </p:cNvPr>
          <p:cNvSpPr txBox="1">
            <a:spLocks noChangeArrowheads="1"/>
          </p:cNvSpPr>
          <p:nvPr/>
        </p:nvSpPr>
        <p:spPr bwMode="auto">
          <a:xfrm>
            <a:off x="457200" y="1676400"/>
            <a:ext cx="8077200" cy="368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57200">
              <a:defRPr sz="2400">
                <a:solidFill>
                  <a:schemeClr val="tx1"/>
                </a:solidFill>
                <a:latin typeface="Arial" panose="020B0604020202020204" pitchFamily="34" charset="0"/>
              </a:defRPr>
            </a:lvl1pPr>
            <a:lvl2pPr defTabSz="457200">
              <a:defRPr sz="2400">
                <a:solidFill>
                  <a:schemeClr val="tx1"/>
                </a:solidFill>
                <a:latin typeface="Arial" panose="020B0604020202020204" pitchFamily="34" charset="0"/>
              </a:defRPr>
            </a:lvl2pPr>
            <a:lvl3pPr defTabSz="457200">
              <a:defRPr sz="2400">
                <a:solidFill>
                  <a:schemeClr val="tx1"/>
                </a:solidFill>
                <a:latin typeface="Arial" panose="020B0604020202020204" pitchFamily="34" charset="0"/>
              </a:defRPr>
            </a:lvl3pPr>
            <a:lvl4pPr defTabSz="457200">
              <a:defRPr sz="2400">
                <a:solidFill>
                  <a:schemeClr val="tx1"/>
                </a:solidFill>
                <a:latin typeface="Arial" panose="020B0604020202020204" pitchFamily="34" charset="0"/>
              </a:defRPr>
            </a:lvl4pPr>
            <a:lvl5pPr defTabSz="457200">
              <a:defRPr sz="2400">
                <a:solidFill>
                  <a:schemeClr val="tx1"/>
                </a:solidFill>
                <a:latin typeface="Arial" panose="020B0604020202020204" pitchFamily="34" charset="0"/>
              </a:defRPr>
            </a:lvl5pPr>
            <a:lvl6pPr defTabSz="457200" fontAlgn="base">
              <a:spcBef>
                <a:spcPct val="0"/>
              </a:spcBef>
              <a:spcAft>
                <a:spcPct val="0"/>
              </a:spcAft>
              <a:defRPr sz="2400">
                <a:solidFill>
                  <a:schemeClr val="tx1"/>
                </a:solidFill>
                <a:latin typeface="Arial" panose="020B0604020202020204" pitchFamily="34" charset="0"/>
              </a:defRPr>
            </a:lvl6pPr>
            <a:lvl7pPr defTabSz="457200" fontAlgn="base">
              <a:spcBef>
                <a:spcPct val="0"/>
              </a:spcBef>
              <a:spcAft>
                <a:spcPct val="0"/>
              </a:spcAft>
              <a:defRPr sz="2400">
                <a:solidFill>
                  <a:schemeClr val="tx1"/>
                </a:solidFill>
                <a:latin typeface="Arial" panose="020B0604020202020204" pitchFamily="34" charset="0"/>
              </a:defRPr>
            </a:lvl7pPr>
            <a:lvl8pPr defTabSz="457200" fontAlgn="base">
              <a:spcBef>
                <a:spcPct val="0"/>
              </a:spcBef>
              <a:spcAft>
                <a:spcPct val="0"/>
              </a:spcAft>
              <a:defRPr sz="2400">
                <a:solidFill>
                  <a:schemeClr val="tx1"/>
                </a:solidFill>
                <a:latin typeface="Arial" panose="020B0604020202020204" pitchFamily="34" charset="0"/>
              </a:defRPr>
            </a:lvl8pPr>
            <a:lvl9pPr defTabSz="457200" fontAlgn="base">
              <a:spcBef>
                <a:spcPct val="0"/>
              </a:spcBef>
              <a:spcAft>
                <a:spcPct val="0"/>
              </a:spcAft>
              <a:defRPr sz="2400">
                <a:solidFill>
                  <a:schemeClr val="tx1"/>
                </a:solidFill>
                <a:latin typeface="Arial" panose="020B0604020202020204" pitchFamily="34" charset="0"/>
              </a:defRPr>
            </a:lvl9pPr>
          </a:lstStyle>
          <a:p>
            <a:pPr>
              <a:lnSpc>
                <a:spcPct val="80000"/>
              </a:lnSpc>
              <a:spcBef>
                <a:spcPct val="50000"/>
              </a:spcBef>
            </a:pPr>
            <a:r>
              <a:rPr lang="en-US" altLang="en-US" sz="2800" b="1"/>
              <a:t>A. </a:t>
            </a:r>
            <a:r>
              <a:rPr lang="en-US" altLang="en-US" sz="2800" b="1" u="sng"/>
              <a:t>To be right</a:t>
            </a:r>
            <a:endParaRPr lang="en-US" altLang="en-US" sz="2800" b="1"/>
          </a:p>
          <a:p>
            <a:pPr>
              <a:lnSpc>
                <a:spcPct val="80000"/>
              </a:lnSpc>
              <a:spcBef>
                <a:spcPct val="50000"/>
              </a:spcBef>
            </a:pPr>
            <a:r>
              <a:rPr lang="en-US" altLang="en-US" sz="2800" b="1"/>
              <a:t>B. </a:t>
            </a:r>
            <a:r>
              <a:rPr lang="en-US" altLang="en-US" sz="2800" b="1" u="sng"/>
              <a:t>Could appear strong while others seem to </a:t>
            </a:r>
            <a:r>
              <a:rPr lang="en-US" altLang="en-US" sz="2800" b="1"/>
              <a:t>	</a:t>
            </a:r>
            <a:r>
              <a:rPr lang="en-US" altLang="en-US" sz="2800" b="1" u="sng"/>
              <a:t>be soft &amp; tolerant – yet be wrong</a:t>
            </a:r>
            <a:endParaRPr lang="en-US" altLang="en-US" sz="2800" b="1"/>
          </a:p>
          <a:p>
            <a:pPr>
              <a:lnSpc>
                <a:spcPct val="80000"/>
              </a:lnSpc>
              <a:spcBef>
                <a:spcPct val="50000"/>
              </a:spcBef>
            </a:pPr>
            <a:r>
              <a:rPr lang="en-US" altLang="en-US" sz="2800" b="1"/>
              <a:t>C. </a:t>
            </a:r>
            <a:r>
              <a:rPr lang="en-US" altLang="en-US" sz="2800" b="1" u="sng"/>
              <a:t>Could “hate” others – not realize it</a:t>
            </a:r>
          </a:p>
          <a:p>
            <a:pPr>
              <a:lnSpc>
                <a:spcPct val="80000"/>
              </a:lnSpc>
              <a:spcBef>
                <a:spcPct val="50000"/>
              </a:spcBef>
            </a:pPr>
            <a:r>
              <a:rPr lang="en-US" altLang="en-US" sz="2800" b="1"/>
              <a:t>D. </a:t>
            </a:r>
            <a:r>
              <a:rPr lang="en-US" altLang="en-US" sz="2800" b="1" u="sng"/>
              <a:t>Could lose soul</a:t>
            </a:r>
            <a:endParaRPr lang="en-US" altLang="en-US" sz="2800" b="1"/>
          </a:p>
          <a:p>
            <a:pPr>
              <a:lnSpc>
                <a:spcPct val="80000"/>
              </a:lnSpc>
              <a:spcBef>
                <a:spcPct val="50000"/>
              </a:spcBef>
            </a:pPr>
            <a:r>
              <a:rPr lang="en-US" altLang="en-US">
                <a:solidFill>
                  <a:srgbClr val="F8F8F8"/>
                </a:solidFill>
              </a:rPr>
              <a:t>	1. Can loose soul over attitudes (Gal. 5:19-21)</a:t>
            </a:r>
          </a:p>
          <a:p>
            <a:pPr>
              <a:lnSpc>
                <a:spcPct val="80000"/>
              </a:lnSpc>
              <a:spcBef>
                <a:spcPct val="50000"/>
              </a:spcBef>
            </a:pPr>
            <a:r>
              <a:rPr lang="en-US" altLang="en-US">
                <a:solidFill>
                  <a:srgbClr val="F8F8F8"/>
                </a:solidFill>
              </a:rPr>
              <a:t>	2. Many will lose their souls over attitudes! (2 Cor 				12:20)</a:t>
            </a:r>
            <a:endParaRPr lang="en-US" altLang="en-US" sz="2800" b="1" u="sng">
              <a:solidFill>
                <a:srgbClr val="F8F8F8"/>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6803">
                                            <p:txEl>
                                              <p:pRg st="4" end="4"/>
                                            </p:txEl>
                                          </p:spTgt>
                                        </p:tgtEl>
                                        <p:attrNameLst>
                                          <p:attrName>style.visibility</p:attrName>
                                        </p:attrNameLst>
                                      </p:cBhvr>
                                      <p:to>
                                        <p:strVal val="visible"/>
                                      </p:to>
                                    </p:set>
                                    <p:anim calcmode="lin" valueType="num">
                                      <p:cBhvr>
                                        <p:cTn id="7" dur="1000" fill="hold"/>
                                        <p:tgtEl>
                                          <p:spTgt spid="76803">
                                            <p:txEl>
                                              <p:pRg st="4" end="4"/>
                                            </p:txEl>
                                          </p:spTgt>
                                        </p:tgtEl>
                                        <p:attrNameLst>
                                          <p:attrName>ppt_w</p:attrName>
                                        </p:attrNameLst>
                                      </p:cBhvr>
                                      <p:tavLst>
                                        <p:tav tm="0">
                                          <p:val>
                                            <p:strVal val="#ppt_w*0.70"/>
                                          </p:val>
                                        </p:tav>
                                        <p:tav tm="100000">
                                          <p:val>
                                            <p:strVal val="#ppt_w"/>
                                          </p:val>
                                        </p:tav>
                                      </p:tavLst>
                                    </p:anim>
                                    <p:anim calcmode="lin" valueType="num">
                                      <p:cBhvr>
                                        <p:cTn id="8" dur="1000" fill="hold"/>
                                        <p:tgtEl>
                                          <p:spTgt spid="76803">
                                            <p:txEl>
                                              <p:pRg st="4" end="4"/>
                                            </p:txEl>
                                          </p:spTgt>
                                        </p:tgtEl>
                                        <p:attrNameLst>
                                          <p:attrName>ppt_h</p:attrName>
                                        </p:attrNameLst>
                                      </p:cBhvr>
                                      <p:tavLst>
                                        <p:tav tm="0">
                                          <p:val>
                                            <p:strVal val="#ppt_h"/>
                                          </p:val>
                                        </p:tav>
                                        <p:tav tm="100000">
                                          <p:val>
                                            <p:strVal val="#ppt_h"/>
                                          </p:val>
                                        </p:tav>
                                      </p:tavLst>
                                    </p:anim>
                                    <p:animEffect transition="in" filter="fade">
                                      <p:cBhvr>
                                        <p:cTn id="9" dur="1000"/>
                                        <p:tgtEl>
                                          <p:spTgt spid="76803">
                                            <p:txEl>
                                              <p:pRg st="4" end="4"/>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6803">
                                            <p:txEl>
                                              <p:pRg st="5" end="5"/>
                                            </p:txEl>
                                          </p:spTgt>
                                        </p:tgtEl>
                                        <p:attrNameLst>
                                          <p:attrName>style.visibility</p:attrName>
                                        </p:attrNameLst>
                                      </p:cBhvr>
                                      <p:to>
                                        <p:strVal val="visible"/>
                                      </p:to>
                                    </p:set>
                                    <p:anim calcmode="lin" valueType="num">
                                      <p:cBhvr>
                                        <p:cTn id="14" dur="1000" fill="hold"/>
                                        <p:tgtEl>
                                          <p:spTgt spid="76803">
                                            <p:txEl>
                                              <p:pRg st="5" end="5"/>
                                            </p:txEl>
                                          </p:spTgt>
                                        </p:tgtEl>
                                        <p:attrNameLst>
                                          <p:attrName>ppt_w</p:attrName>
                                        </p:attrNameLst>
                                      </p:cBhvr>
                                      <p:tavLst>
                                        <p:tav tm="0">
                                          <p:val>
                                            <p:strVal val="#ppt_w*0.70"/>
                                          </p:val>
                                        </p:tav>
                                        <p:tav tm="100000">
                                          <p:val>
                                            <p:strVal val="#ppt_w"/>
                                          </p:val>
                                        </p:tav>
                                      </p:tavLst>
                                    </p:anim>
                                    <p:anim calcmode="lin" valueType="num">
                                      <p:cBhvr>
                                        <p:cTn id="15" dur="1000" fill="hold"/>
                                        <p:tgtEl>
                                          <p:spTgt spid="76803">
                                            <p:txEl>
                                              <p:pRg st="5" end="5"/>
                                            </p:txEl>
                                          </p:spTgt>
                                        </p:tgtEl>
                                        <p:attrNameLst>
                                          <p:attrName>ppt_h</p:attrName>
                                        </p:attrNameLst>
                                      </p:cBhvr>
                                      <p:tavLst>
                                        <p:tav tm="0">
                                          <p:val>
                                            <p:strVal val="#ppt_h"/>
                                          </p:val>
                                        </p:tav>
                                        <p:tav tm="100000">
                                          <p:val>
                                            <p:strVal val="#ppt_h"/>
                                          </p:val>
                                        </p:tav>
                                      </p:tavLst>
                                    </p:anim>
                                    <p:animEffect transition="in" filter="fade">
                                      <p:cBhvr>
                                        <p:cTn id="16" dur="1000"/>
                                        <p:tgtEl>
                                          <p:spTgt spid="768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id="{62AE417A-808C-4C57-8244-6D906EFCC264}"/>
              </a:ext>
            </a:extLst>
          </p:cNvPr>
          <p:cNvSpPr txBox="1">
            <a:spLocks noChangeArrowheads="1"/>
          </p:cNvSpPr>
          <p:nvPr/>
        </p:nvSpPr>
        <p:spPr bwMode="auto">
          <a:xfrm>
            <a:off x="2514600" y="1752600"/>
            <a:ext cx="4284663" cy="1431925"/>
          </a:xfrm>
          <a:prstGeom prst="rect">
            <a:avLst/>
          </a:prstGeom>
          <a:noFill/>
          <a:ln>
            <a:noFill/>
          </a:ln>
          <a:effectLst>
            <a:outerShdw dist="53882" dir="2700000" algn="ctr" rotWithShape="0">
              <a:srgbClr val="333333">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altLang="en-US" sz="4400" b="1">
                <a:latin typeface="Comic Sans MS" panose="030F0702030302020204" pitchFamily="66" charset="0"/>
              </a:rPr>
              <a:t>Our Attitude</a:t>
            </a:r>
          </a:p>
          <a:p>
            <a:pPr algn="ctr"/>
            <a:r>
              <a:rPr lang="en-US" altLang="en-US" sz="4400" b="1">
                <a:latin typeface="Comic Sans MS" panose="030F0702030302020204" pitchFamily="66" charset="0"/>
              </a:rPr>
              <a:t>Toward Others</a:t>
            </a:r>
          </a:p>
        </p:txBody>
      </p:sp>
      <p:sp>
        <p:nvSpPr>
          <p:cNvPr id="43011" name="Text Box 3">
            <a:extLst>
              <a:ext uri="{FF2B5EF4-FFF2-40B4-BE49-F238E27FC236}">
                <a16:creationId xmlns:a16="http://schemas.microsoft.com/office/drawing/2014/main" id="{D3EA3321-EC77-42B8-9E52-90DAF99F171A}"/>
              </a:ext>
            </a:extLst>
          </p:cNvPr>
          <p:cNvSpPr txBox="1">
            <a:spLocks noChangeArrowheads="1"/>
          </p:cNvSpPr>
          <p:nvPr/>
        </p:nvSpPr>
        <p:spPr bwMode="auto">
          <a:xfrm>
            <a:off x="457200" y="3886200"/>
            <a:ext cx="8162925" cy="175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30000"/>
              </a:lnSpc>
            </a:pPr>
            <a:r>
              <a:rPr lang="en-US" altLang="en-US" sz="2800" b="1">
                <a:latin typeface="Comic Sans MS" panose="030F0702030302020204" pitchFamily="66" charset="0"/>
              </a:rPr>
              <a:t>I. </a:t>
            </a:r>
            <a:r>
              <a:rPr lang="en-US" altLang="en-US" sz="2800" b="1" u="sng">
                <a:solidFill>
                  <a:srgbClr val="F8F8F8"/>
                </a:solidFill>
                <a:latin typeface="Comic Sans MS" panose="030F0702030302020204" pitchFamily="66" charset="0"/>
              </a:rPr>
              <a:t>Who</a:t>
            </a:r>
            <a:r>
              <a:rPr lang="en-US" altLang="en-US" sz="2800" b="1">
                <a:latin typeface="Comic Sans MS" panose="030F0702030302020204" pitchFamily="66" charset="0"/>
              </a:rPr>
              <a:t> – One Responsible for Right Attitude</a:t>
            </a:r>
          </a:p>
          <a:p>
            <a:pPr>
              <a:lnSpc>
                <a:spcPct val="130000"/>
              </a:lnSpc>
            </a:pPr>
            <a:r>
              <a:rPr lang="en-US" altLang="en-US" sz="2800" b="1">
                <a:latin typeface="Comic Sans MS" panose="030F0702030302020204" pitchFamily="66" charset="0"/>
              </a:rPr>
              <a:t>II. </a:t>
            </a:r>
            <a:r>
              <a:rPr lang="en-US" altLang="en-US" sz="2800" b="1" u="sng">
                <a:solidFill>
                  <a:srgbClr val="F8F8F8"/>
                </a:solidFill>
                <a:latin typeface="Comic Sans MS" panose="030F0702030302020204" pitchFamily="66" charset="0"/>
              </a:rPr>
              <a:t>What</a:t>
            </a:r>
            <a:r>
              <a:rPr lang="en-US" altLang="en-US" sz="2800" b="1">
                <a:latin typeface="Comic Sans MS" panose="030F0702030302020204" pitchFamily="66" charset="0"/>
              </a:rPr>
              <a:t> – Attitudes We Should Have</a:t>
            </a:r>
          </a:p>
          <a:p>
            <a:pPr>
              <a:lnSpc>
                <a:spcPct val="130000"/>
              </a:lnSpc>
            </a:pPr>
            <a:r>
              <a:rPr lang="en-US" altLang="en-US" sz="2800" b="1">
                <a:latin typeface="Comic Sans MS" panose="030F0702030302020204" pitchFamily="66" charset="0"/>
              </a:rPr>
              <a:t>III. </a:t>
            </a:r>
            <a:r>
              <a:rPr lang="en-US" altLang="en-US" sz="2800" b="1" u="sng">
                <a:solidFill>
                  <a:srgbClr val="F8F8F8"/>
                </a:solidFill>
                <a:latin typeface="Comic Sans MS" panose="030F0702030302020204" pitchFamily="66" charset="0"/>
              </a:rPr>
              <a:t>Why</a:t>
            </a:r>
            <a:r>
              <a:rPr lang="en-US" altLang="en-US" sz="2800" b="1">
                <a:latin typeface="Comic Sans MS" panose="030F0702030302020204" pitchFamily="66" charset="0"/>
              </a:rPr>
              <a:t> – Importance of the Right Attitude</a:t>
            </a:r>
          </a:p>
        </p:txBody>
      </p:sp>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Tree>
  </p:cSld>
  <p:clrMapOvr>
    <a:masterClrMapping/>
  </p:clrMapOvr>
  <p:transition spd="med">
    <p:fade/>
  </p:transition>
</p:sld>
</file>

<file path=ppt/theme/theme1.xml><?xml version="1.0" encoding="utf-8"?>
<a:theme xmlns:a="http://schemas.openxmlformats.org/drawingml/2006/main" name="Default Design">
  <a:themeElements>
    <a:clrScheme name="Default Design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Default Design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Default Design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Default Design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4104</TotalTime>
  <Words>1720</Words>
  <Application>Microsoft Office PowerPoint</Application>
  <PresentationFormat>On-screen Show (4:3)</PresentationFormat>
  <Paragraphs>259</Paragraphs>
  <Slides>41</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1" baseType="lpstr">
      <vt:lpstr>Arial</vt:lpstr>
      <vt:lpstr>Wingdings</vt:lpstr>
      <vt:lpstr>Comic Sans MS</vt:lpstr>
      <vt:lpstr>Times New Roman</vt:lpstr>
      <vt:lpstr>DomCasual</vt:lpstr>
      <vt:lpstr>MS Outlook</vt:lpstr>
      <vt:lpstr>Tahoma</vt:lpstr>
      <vt:lpstr>Symbol</vt:lpstr>
      <vt:lpstr>Default Design</vt:lpstr>
      <vt:lpstr>Corel GALLERY Clipart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Sonia Coleman</dc:creator>
  <cp:lastModifiedBy>Donnie V. Rader</cp:lastModifiedBy>
  <cp:revision>20</cp:revision>
  <cp:lastPrinted>1601-01-01T00:00:00Z</cp:lastPrinted>
  <dcterms:created xsi:type="dcterms:W3CDTF">2000-06-05T20:12:38Z</dcterms:created>
  <dcterms:modified xsi:type="dcterms:W3CDTF">2019-05-12T02:52:28Z</dcterms:modified>
</cp:coreProperties>
</file>