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79" r:id="rId2"/>
    <p:sldId id="280" r:id="rId3"/>
    <p:sldId id="256" r:id="rId4"/>
    <p:sldId id="259" r:id="rId5"/>
    <p:sldId id="264" r:id="rId6"/>
    <p:sldId id="265" r:id="rId7"/>
    <p:sldId id="266" r:id="rId8"/>
    <p:sldId id="267" r:id="rId9"/>
    <p:sldId id="260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1" r:id="rId18"/>
    <p:sldId id="275" r:id="rId19"/>
    <p:sldId id="276" r:id="rId20"/>
    <p:sldId id="277" r:id="rId21"/>
    <p:sldId id="278" r:id="rId22"/>
    <p:sldId id="262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7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A2B1CDFF-4C74-49A3-8214-EC791F9E9B19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91742905-AF99-4E46-B9E1-97B243C70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" name="Rectangle 4">
              <a:extLst>
                <a:ext uri="{FF2B5EF4-FFF2-40B4-BE49-F238E27FC236}">
                  <a16:creationId xmlns:a16="http://schemas.microsoft.com/office/drawing/2014/main" id="{41273754-84BB-4B5D-B074-39D2F40A8488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C0F2D3F8-FFFD-4614-9423-B304B76C53C4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02" name="Group 6">
              <a:extLst>
                <a:ext uri="{FF2B5EF4-FFF2-40B4-BE49-F238E27FC236}">
                  <a16:creationId xmlns:a16="http://schemas.microsoft.com/office/drawing/2014/main" id="{B0E8BCC8-7A2C-4762-B4DB-9C5AADE3C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4103" name="Rectangle 7">
                <a:extLst>
                  <a:ext uri="{FF2B5EF4-FFF2-40B4-BE49-F238E27FC236}">
                    <a16:creationId xmlns:a16="http://schemas.microsoft.com/office/drawing/2014/main" id="{00226B6A-9B25-4C2E-938C-4DAE4849405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" name="Rectangle 8">
                <a:extLst>
                  <a:ext uri="{FF2B5EF4-FFF2-40B4-BE49-F238E27FC236}">
                    <a16:creationId xmlns:a16="http://schemas.microsoft.com/office/drawing/2014/main" id="{EEECF440-42F3-499B-BFA7-588716ACF6FC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5" name="Rectangle 9">
                <a:extLst>
                  <a:ext uri="{FF2B5EF4-FFF2-40B4-BE49-F238E27FC236}">
                    <a16:creationId xmlns:a16="http://schemas.microsoft.com/office/drawing/2014/main" id="{F7152956-9795-461B-856C-92FA29230F1E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Rectangle 10">
                <a:extLst>
                  <a:ext uri="{FF2B5EF4-FFF2-40B4-BE49-F238E27FC236}">
                    <a16:creationId xmlns:a16="http://schemas.microsoft.com/office/drawing/2014/main" id="{FB308F91-27B1-4809-9660-882307875B8E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107" name="Rectangle 11">
            <a:extLst>
              <a:ext uri="{FF2B5EF4-FFF2-40B4-BE49-F238E27FC236}">
                <a16:creationId xmlns:a16="http://schemas.microsoft.com/office/drawing/2014/main" id="{B94FC773-3BC1-48ED-BB80-3C80032646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129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0BAC8C51-6637-46FC-B451-E804E290DB7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EEC91A4F-F879-4DBA-BC86-4C73184B87E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10" name="Rectangle 14">
            <a:extLst>
              <a:ext uri="{FF2B5EF4-FFF2-40B4-BE49-F238E27FC236}">
                <a16:creationId xmlns:a16="http://schemas.microsoft.com/office/drawing/2014/main" id="{58825C31-39F4-44CF-9EBF-256A40FB5F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11" name="Rectangle 15">
            <a:extLst>
              <a:ext uri="{FF2B5EF4-FFF2-40B4-BE49-F238E27FC236}">
                <a16:creationId xmlns:a16="http://schemas.microsoft.com/office/drawing/2014/main" id="{CC652A18-9623-4B11-BC52-1E3EAC9F44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CA3BE3-0E90-4459-8F9F-FE5A1213A6B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5FDDB-0427-4EA4-9276-AA4253E0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70012-825E-44AD-A146-43604A157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0FE0-B9A7-4273-8156-5BFB0BB2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989FA-A2DE-473D-A9FF-D39F2CEB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395BD-7BF9-43E0-B2CC-AB087039E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9E76F-D430-414F-9F13-B4598A8A7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77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E9EF-B7AC-4498-9B9D-ABC5CC3FF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CDBC9-FDB3-48D4-98F7-31E3F8E7E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38156-4572-4715-8A09-981A40689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DB89D-FCC6-46B2-BD35-526EC031E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772C9-3C28-4F20-92CD-82FDDFF51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7D9EC-A4AD-4290-BBF3-3BED012942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990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07301-1018-4F69-9C12-6C6F45B6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B8E66-7751-4928-85F9-270FE4330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77EAD5-3671-43DB-9075-DF00B1BBB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06D3E9-DAF3-4839-BBE1-3A0A539EF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AE0F2-B3D1-4F13-B57C-70EFCAB8D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B4A4A-FFE3-4115-93B2-EEF84AF9C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2D71F-90CE-4B14-9023-4ACE235EDB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880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C434-E839-4669-B99C-16B9AB4FD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584EA-B930-4BB7-9CE9-0A2B2EFC1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0053D-CBD2-4881-A228-FB15D7826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D6ADA-D1A7-4CF5-AE89-93DACA5A4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F73025-F5F0-4CB4-A355-301F95987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15762F-5E38-41E2-8941-8354C15A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19805C-76A1-4AFC-BC15-79CEB88B4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B4D8B-AF40-4F8D-B725-318591749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F4B0F-7B1B-42BD-89D8-06C2F4284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240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58319-8549-4B1E-B841-BDA9F5EB9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22DCD3-01E7-4368-9903-423BFEBD2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ECB94-3EA6-48D5-8097-B8CF0A0D4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6B88C-EF2E-4B73-9AC6-4DA5ABCE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A889CF-78DA-4245-8125-D89C543C3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78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3CF900-E209-4BE6-ADAC-BC907704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7A1EF0-3978-4345-AA02-97B3BC14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63732-36C2-4EAE-878C-5694D13EC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DA043-4C43-4D55-85F1-2AA49A5FD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761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A8E93-2C8E-47C8-8CC4-DB437CEA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FE0BB-96E3-42A2-94B2-239D53060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FCF3C-378B-410F-9F67-ADB7E8724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DD641-26C6-4FDC-B386-05EAB265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10AF8-49DF-42BA-8E7D-067034E3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0F8A8-B2D1-43DC-AA37-608CD2290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DB886-B45F-4B48-93D2-D3A8C4085B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824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A219C-0259-417C-9137-B38D7256B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E13AE6-CFC5-4EF4-9ACE-FE0AF3B3BD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D0BB6-3771-4DA7-9BE4-11A9C603C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ECE24-6D64-471A-A156-8F699AE9C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ADE42-4657-4C11-B8F1-A05D4549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B4DD4-31BD-44A3-93EF-E91E1EDD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28992-B623-4D07-8901-287D40EDE8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56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5769-C84C-476F-AEA4-E5748109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0A7764-A274-4C2A-A206-7E1228F3B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2F77E-617A-46A8-B622-CACEBDCA0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83CE2-0134-4E21-B7D7-4E321FFB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98CF5-44E9-4C0C-8E2F-8076421C2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E559D-2D7A-4394-9B66-97EF312EB9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78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49B48-F66F-4758-95D8-FE82438707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E8207-ABBD-49EC-AD41-0A3674ABC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3B2B1-D3F6-4869-A693-A43B28528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15469-2316-449F-838F-5D212542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BC8C3-0F41-4C66-8ABB-A6AC708B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2910F-DB00-4314-A602-F6BEB0C0DF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02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199010E8-292F-4DDC-B4BB-5C3C6FE04DD0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224E0194-F7E7-4758-A5BC-A1139832C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Rectangle 4">
              <a:extLst>
                <a:ext uri="{FF2B5EF4-FFF2-40B4-BE49-F238E27FC236}">
                  <a16:creationId xmlns:a16="http://schemas.microsoft.com/office/drawing/2014/main" id="{57FE146E-960A-430F-BF50-58DAA664742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" name="Rectangle 5">
              <a:extLst>
                <a:ext uri="{FF2B5EF4-FFF2-40B4-BE49-F238E27FC236}">
                  <a16:creationId xmlns:a16="http://schemas.microsoft.com/office/drawing/2014/main" id="{C0411E99-6138-47ED-BF7B-44176C6704D3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8" name="Group 6">
              <a:extLst>
                <a:ext uri="{FF2B5EF4-FFF2-40B4-BE49-F238E27FC236}">
                  <a16:creationId xmlns:a16="http://schemas.microsoft.com/office/drawing/2014/main" id="{0D34CA59-74FE-4A20-87CD-436190DFA0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79" name="Rectangle 7">
                <a:extLst>
                  <a:ext uri="{FF2B5EF4-FFF2-40B4-BE49-F238E27FC236}">
                    <a16:creationId xmlns:a16="http://schemas.microsoft.com/office/drawing/2014/main" id="{B1C2F857-4B5B-4970-8C24-71F6F0A5A26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0" name="Rectangle 8">
                <a:extLst>
                  <a:ext uri="{FF2B5EF4-FFF2-40B4-BE49-F238E27FC236}">
                    <a16:creationId xmlns:a16="http://schemas.microsoft.com/office/drawing/2014/main" id="{A93425C5-4E3A-4535-A9BD-27A3C2D1E53C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1" name="Rectangle 9">
                <a:extLst>
                  <a:ext uri="{FF2B5EF4-FFF2-40B4-BE49-F238E27FC236}">
                    <a16:creationId xmlns:a16="http://schemas.microsoft.com/office/drawing/2014/main" id="{3C4E9263-5BDA-42B7-AA22-6041C8EBFCF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" name="Rectangle 10">
                <a:extLst>
                  <a:ext uri="{FF2B5EF4-FFF2-40B4-BE49-F238E27FC236}">
                    <a16:creationId xmlns:a16="http://schemas.microsoft.com/office/drawing/2014/main" id="{13E3421D-40F9-402A-86F3-C38DBE3E520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83" name="Rectangle 11">
            <a:extLst>
              <a:ext uri="{FF2B5EF4-FFF2-40B4-BE49-F238E27FC236}">
                <a16:creationId xmlns:a16="http://schemas.microsoft.com/office/drawing/2014/main" id="{7704DD9B-C8B6-41B6-99E1-460A9F2D7A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558368E0-3BF3-48C0-9541-9AD74BFFC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5" name="Rectangle 13">
            <a:extLst>
              <a:ext uri="{FF2B5EF4-FFF2-40B4-BE49-F238E27FC236}">
                <a16:creationId xmlns:a16="http://schemas.microsoft.com/office/drawing/2014/main" id="{07DB4827-543F-4E62-8DF7-CED422DE98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3086" name="Rectangle 14">
            <a:extLst>
              <a:ext uri="{FF2B5EF4-FFF2-40B4-BE49-F238E27FC236}">
                <a16:creationId xmlns:a16="http://schemas.microsoft.com/office/drawing/2014/main" id="{832940F8-18CA-4C68-B3AD-0E2C1C1DE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3087" name="Rectangle 15">
            <a:extLst>
              <a:ext uri="{FF2B5EF4-FFF2-40B4-BE49-F238E27FC236}">
                <a16:creationId xmlns:a16="http://schemas.microsoft.com/office/drawing/2014/main" id="{2CC2A577-E1D8-4E17-9E0D-FC7DB399A2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8385D63-2CF3-4C7E-8FAB-04061B680C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2">
            <a:extLst>
              <a:ext uri="{FF2B5EF4-FFF2-40B4-BE49-F238E27FC236}">
                <a16:creationId xmlns:a16="http://schemas.microsoft.com/office/drawing/2014/main" id="{BA1D4AFB-8D11-498E-AAC1-C930DCE08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8001000" cy="1600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Cases of Conversion</a:t>
            </a: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2FD3F929-F1BD-4314-9C67-2C6F0E748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62200"/>
            <a:ext cx="716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FEF986AA-815D-4138-BE3E-00B8BDF40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81200"/>
            <a:ext cx="548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2800">
              <a:latin typeface="Comic Sans MS" panose="030F0702030302020204" pitchFamily="66" charset="0"/>
            </a:endParaRP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A1625FF0-28C6-4A65-B294-6CB86BCA7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09800"/>
            <a:ext cx="6705600" cy="429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3,000 on Pentecost (Acts 2)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Samaritans (Acts 8:4-12)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Simon (Acts 8:13-25)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Ethiopian Eunuch (Acts 8:26-40)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Saul of Tarsus (Acts 9, 22, 26)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Cornelius (Acts 10)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Lydia (Acts 16:13-15)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Philippian Jailor (Acts 16:25-34)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Corinthians (Acts 18)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en-US" b="1">
                <a:latin typeface="Comic Sans MS" panose="030F0702030302020204" pitchFamily="66" charset="0"/>
              </a:rPr>
              <a:t> Ephesians (Acts 19)</a:t>
            </a:r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11B8F2BF-CBA8-405D-867E-A4CD72486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429000"/>
            <a:ext cx="7772400" cy="156368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 altLang="en-US" sz="3200" b="1">
              <a:latin typeface="Comic Sans MS" panose="030F0702030302020204" pitchFamily="66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 Saul of Tarsus (Acts 9, 22, 26)</a:t>
            </a:r>
          </a:p>
          <a:p>
            <a:pPr eaLnBrk="1" hangingPunct="1">
              <a:buFontTx/>
              <a:buChar char="•"/>
            </a:pPr>
            <a:endParaRPr lang="en-US" altLang="en-US" sz="3200" b="1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">
            <a:extLst>
              <a:ext uri="{FF2B5EF4-FFF2-40B4-BE49-F238E27FC236}">
                <a16:creationId xmlns:a16="http://schemas.microsoft.com/office/drawing/2014/main" id="{573A55F2-1072-4B69-91B5-C93669914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9248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Conversion of Saul</a:t>
            </a:r>
            <a:endParaRPr lang="en-US" altLang="en-US" sz="5400" b="1">
              <a:latin typeface="Comic Sans MS" panose="030F0702030302020204" pitchFamily="66" charset="0"/>
            </a:endParaRPr>
          </a:p>
        </p:txBody>
      </p:sp>
      <p:sp>
        <p:nvSpPr>
          <p:cNvPr id="29709" name="Text Box 13">
            <a:extLst>
              <a:ext uri="{FF2B5EF4-FFF2-40B4-BE49-F238E27FC236}">
                <a16:creationId xmlns:a16="http://schemas.microsoft.com/office/drawing/2014/main" id="{FD1FD95A-FC1A-4EA6-B1FF-3E5B7709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4200"/>
            <a:ext cx="78486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b="1" dirty="0">
                <a:latin typeface="Arial" panose="020B0604020202020204" pitchFamily="34" charset="0"/>
              </a:rPr>
              <a:t>Acts 9:1-30 – The account of Conversion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b="1" dirty="0">
                <a:latin typeface="Arial" panose="020B0604020202020204" pitchFamily="34" charset="0"/>
              </a:rPr>
              <a:t>Acts 22:1-21 – His defense when arrested – tells of his conversion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b="1" dirty="0">
                <a:latin typeface="Arial" panose="020B0604020202020204" pitchFamily="34" charset="0"/>
              </a:rPr>
              <a:t>Acts 26:1-23 – Before King Agrippa – tells about his conversion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>
            <a:extLst>
              <a:ext uri="{FF2B5EF4-FFF2-40B4-BE49-F238E27FC236}">
                <a16:creationId xmlns:a16="http://schemas.microsoft.com/office/drawing/2014/main" id="{FAB9568A-EA76-4E37-B811-050CB5582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962400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Adversary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1FFBEB5C-7577-42E4-BB99-731CD21A1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962400"/>
            <a:ext cx="247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Advocate</a:t>
            </a:r>
          </a:p>
        </p:txBody>
      </p:sp>
      <p:grpSp>
        <p:nvGrpSpPr>
          <p:cNvPr id="2056" name="Group 8">
            <a:extLst>
              <a:ext uri="{FF2B5EF4-FFF2-40B4-BE49-F238E27FC236}">
                <a16:creationId xmlns:a16="http://schemas.microsoft.com/office/drawing/2014/main" id="{662F32B1-282E-4870-BC3C-9940B7460D5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667000"/>
            <a:ext cx="8153400" cy="3810000"/>
            <a:chOff x="336" y="1680"/>
            <a:chExt cx="5136" cy="2400"/>
          </a:xfrm>
        </p:grpSpPr>
        <p:sp>
          <p:nvSpPr>
            <p:cNvPr id="2053" name="Rectangle 5">
              <a:extLst>
                <a:ext uri="{FF2B5EF4-FFF2-40B4-BE49-F238E27FC236}">
                  <a16:creationId xmlns:a16="http://schemas.microsoft.com/office/drawing/2014/main" id="{2A59EA68-0ACD-4B28-9945-C54843D2E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680"/>
              <a:ext cx="2112" cy="67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sz="3200" b="1" u="sng">
                  <a:solidFill>
                    <a:schemeClr val="tx2"/>
                  </a:solidFill>
                  <a:latin typeface="Tahoma" panose="020B0604030504040204" pitchFamily="34" charset="0"/>
                </a:rPr>
                <a:t>Was</a:t>
              </a:r>
              <a:endParaRPr lang="en-US" altLang="en-US" sz="3200" b="1">
                <a:solidFill>
                  <a:schemeClr val="tx2"/>
                </a:solidFill>
                <a:latin typeface="Tahoma" panose="020B0604030504040204" pitchFamily="34" charset="0"/>
              </a:endParaRPr>
            </a:p>
            <a:p>
              <a:pPr algn="ctr"/>
              <a:r>
                <a:rPr lang="en-US" altLang="en-US" sz="3200" b="1">
                  <a:solidFill>
                    <a:schemeClr val="tx2"/>
                  </a:solidFill>
                  <a:latin typeface="Tahoma" panose="020B0604030504040204" pitchFamily="34" charset="0"/>
                </a:rPr>
                <a:t>(From)</a:t>
              </a:r>
            </a:p>
          </p:txBody>
        </p:sp>
        <p:sp>
          <p:nvSpPr>
            <p:cNvPr id="2054" name="Rectangle 6">
              <a:extLst>
                <a:ext uri="{FF2B5EF4-FFF2-40B4-BE49-F238E27FC236}">
                  <a16:creationId xmlns:a16="http://schemas.microsoft.com/office/drawing/2014/main" id="{CBD5B615-5FAB-4F77-B1BD-766321F1C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680"/>
              <a:ext cx="2112" cy="67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en-US" sz="3200" b="1" u="sng">
                  <a:solidFill>
                    <a:schemeClr val="tx2"/>
                  </a:solidFill>
                  <a:latin typeface="Tahoma" panose="020B0604030504040204" pitchFamily="34" charset="0"/>
                </a:rPr>
                <a:t>Became</a:t>
              </a:r>
              <a:endParaRPr lang="en-US" altLang="en-US" sz="3200" b="1">
                <a:solidFill>
                  <a:schemeClr val="tx2"/>
                </a:solidFill>
                <a:latin typeface="Tahoma" panose="020B0604030504040204" pitchFamily="34" charset="0"/>
              </a:endParaRPr>
            </a:p>
            <a:p>
              <a:pPr algn="ctr"/>
              <a:r>
                <a:rPr lang="en-US" altLang="en-US" sz="3200" b="1">
                  <a:solidFill>
                    <a:schemeClr val="tx2"/>
                  </a:solidFill>
                  <a:latin typeface="Tahoma" panose="020B0604030504040204" pitchFamily="34" charset="0"/>
                </a:rPr>
                <a:t>(To)</a:t>
              </a:r>
            </a:p>
          </p:txBody>
        </p:sp>
        <p:sp>
          <p:nvSpPr>
            <p:cNvPr id="2055" name="Line 7">
              <a:extLst>
                <a:ext uri="{FF2B5EF4-FFF2-40B4-BE49-F238E27FC236}">
                  <a16:creationId xmlns:a16="http://schemas.microsoft.com/office/drawing/2014/main" id="{D5B6122B-1BCB-4CEE-B5C0-4B6CA73FA6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728"/>
              <a:ext cx="0" cy="235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7" name="Text Box 9">
            <a:extLst>
              <a:ext uri="{FF2B5EF4-FFF2-40B4-BE49-F238E27FC236}">
                <a16:creationId xmlns:a16="http://schemas.microsoft.com/office/drawing/2014/main" id="{D5190CF2-1866-4850-80EA-367BD2376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724400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Foe</a:t>
            </a:r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D78A71D9-966B-4E45-B9A7-3BC23C395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724400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Friend</a:t>
            </a:r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188C3FD9-AF46-4381-832E-B93E620E4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410200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Rejected</a:t>
            </a:r>
          </a:p>
        </p:txBody>
      </p:sp>
      <p:sp>
        <p:nvSpPr>
          <p:cNvPr id="2060" name="Text Box 12">
            <a:extLst>
              <a:ext uri="{FF2B5EF4-FFF2-40B4-BE49-F238E27FC236}">
                <a16:creationId xmlns:a16="http://schemas.microsoft.com/office/drawing/2014/main" id="{41623341-CCCF-4A91-B8A2-C8C40EFB5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410200"/>
            <a:ext cx="304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>
                <a:latin typeface="Arial" panose="020B0604020202020204" pitchFamily="34" charset="0"/>
              </a:rPr>
              <a:t>Accepted</a:t>
            </a:r>
          </a:p>
        </p:txBody>
      </p:sp>
      <p:sp>
        <p:nvSpPr>
          <p:cNvPr id="2061" name="Oval 13">
            <a:extLst>
              <a:ext uri="{FF2B5EF4-FFF2-40B4-BE49-F238E27FC236}">
                <a16:creationId xmlns:a16="http://schemas.microsoft.com/office/drawing/2014/main" id="{BD6F1CAD-F35D-4CEE-A90C-E6275D6DE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9248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54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Conversion of Saul</a:t>
            </a:r>
            <a:endParaRPr lang="en-US" altLang="en-US" sz="5400" b="1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  <p:bldP spid="2052" grpId="0" autoUpdateAnimBg="0"/>
      <p:bldP spid="2057" grpId="0" autoUpdateAnimBg="0"/>
      <p:bldP spid="2058" grpId="0" autoUpdateAnimBg="0"/>
      <p:bldP spid="2059" grpId="0" autoUpdateAnimBg="0"/>
      <p:bldP spid="206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4C215D10-0F58-47EA-BC07-DCED50561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288925"/>
            <a:ext cx="83470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6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Conversion of Saul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58DA940A-688E-4D0A-B369-5EC24A7F9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73313"/>
            <a:ext cx="70056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latin typeface="Comic Sans MS" panose="030F0702030302020204" pitchFamily="66" charset="0"/>
              </a:rPr>
              <a:t>I. </a:t>
            </a:r>
            <a:r>
              <a:rPr lang="en-US" altLang="en-US" sz="4000" u="sng">
                <a:latin typeface="Comic Sans MS" panose="030F0702030302020204" pitchFamily="66" charset="0"/>
              </a:rPr>
              <a:t>Before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DEE4808B-F0B1-4535-9FB7-A03B90260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92075"/>
            <a:ext cx="84772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Before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06658D5B-6513-4DCE-BD59-79B40483B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50626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Enemy - Persecutor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F684C82A-D0EA-4592-A232-5B8A01EB9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205" y="3200400"/>
            <a:ext cx="604306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solidFill>
                  <a:srgbClr val="0066FF"/>
                </a:solidFill>
                <a:latin typeface="Tahoma" panose="020B0604030504040204" pitchFamily="34" charset="0"/>
              </a:rPr>
              <a:t>Acts 7:58 - </a:t>
            </a: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An accomplice</a:t>
            </a:r>
            <a:endParaRPr lang="en-US" altLang="en-US" sz="2800" dirty="0">
              <a:solidFill>
                <a:srgbClr val="0066FF"/>
              </a:solidFill>
              <a:latin typeface="Tahoma" panose="020B0604030504040204" pitchFamily="34" charset="0"/>
            </a:endParaRPr>
          </a:p>
          <a:p>
            <a:r>
              <a:rPr lang="en-US" altLang="en-US" sz="2800" dirty="0">
                <a:solidFill>
                  <a:srgbClr val="0066FF"/>
                </a:solidFill>
                <a:latin typeface="Tahoma" panose="020B0604030504040204" pitchFamily="34" charset="0"/>
              </a:rPr>
              <a:t>Acts 8:1-3 - </a:t>
            </a: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Havoc of church / prison</a:t>
            </a:r>
            <a:endParaRPr lang="en-US" altLang="en-US" sz="2800" dirty="0">
              <a:solidFill>
                <a:srgbClr val="0066FF"/>
              </a:solidFill>
              <a:latin typeface="Tahoma" panose="020B0604030504040204" pitchFamily="34" charset="0"/>
            </a:endParaRPr>
          </a:p>
          <a:p>
            <a:r>
              <a:rPr lang="en-US" altLang="en-US" sz="2800" dirty="0">
                <a:solidFill>
                  <a:srgbClr val="0066FF"/>
                </a:solidFill>
                <a:latin typeface="Tahoma" panose="020B0604030504040204" pitchFamily="34" charset="0"/>
              </a:rPr>
              <a:t>Acts 9:1-2 - </a:t>
            </a: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Threats &amp; murder</a:t>
            </a:r>
            <a:endParaRPr lang="en-US" altLang="en-US" sz="2800" dirty="0">
              <a:solidFill>
                <a:srgbClr val="0066FF"/>
              </a:solidFill>
              <a:latin typeface="Tahoma" panose="020B0604030504040204" pitchFamily="34" charset="0"/>
            </a:endParaRPr>
          </a:p>
          <a:p>
            <a:r>
              <a:rPr lang="en-US" altLang="en-US" sz="2800" dirty="0">
                <a:solidFill>
                  <a:srgbClr val="0066FF"/>
                </a:solidFill>
                <a:latin typeface="Tahoma" panose="020B0604030504040204" pitchFamily="34" charset="0"/>
              </a:rPr>
              <a:t>Acts 22:4-5 - </a:t>
            </a: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Death</a:t>
            </a:r>
            <a:endParaRPr lang="en-US" altLang="en-US" sz="2800" dirty="0">
              <a:solidFill>
                <a:srgbClr val="0066FF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228AB9C6-6EB9-484D-996F-6772177C2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92075"/>
            <a:ext cx="84772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Before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E23C48E1-09B3-474C-8CD8-6AF5704FE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50626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Enemy - Persecutor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Religious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0ACA9BE5-2A32-4474-88EE-8C4D41383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733800"/>
            <a:ext cx="528708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A Pharisee</a:t>
            </a:r>
            <a:r>
              <a:rPr lang="en-US" altLang="en-US" sz="2800" dirty="0">
                <a:solidFill>
                  <a:srgbClr val="0066FF"/>
                </a:solidFill>
                <a:latin typeface="Tahoma" panose="020B0604030504040204" pitchFamily="34" charset="0"/>
              </a:rPr>
              <a:t> - Acts 23:6</a:t>
            </a:r>
          </a:p>
          <a:p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A Hebrew of Hebrews</a:t>
            </a:r>
            <a:r>
              <a:rPr lang="en-US" altLang="en-US" sz="2800" dirty="0">
                <a:solidFill>
                  <a:srgbClr val="0066FF"/>
                </a:solidFill>
                <a:latin typeface="Tahoma" panose="020B0604030504040204" pitchFamily="34" charset="0"/>
              </a:rPr>
              <a:t> - Phil. 3:5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00F9DCC1-8AE7-4DB3-970F-FF9BC14DB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92075"/>
            <a:ext cx="84772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Before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A4FBF49D-4C23-4B71-B75C-F88C529D0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588815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Enemy - Persecutor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Religious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Devout - Conscientious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87D45C7B-B3E4-4108-BD6B-FF208101F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588" y="4495800"/>
            <a:ext cx="539282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dirty="0">
                <a:solidFill>
                  <a:srgbClr val="0066FF"/>
                </a:solidFill>
                <a:latin typeface="Tahoma" panose="020B0604030504040204" pitchFamily="34" charset="0"/>
              </a:rPr>
              <a:t>Acts 22:3; 23:1; 24:16; 26:9</a:t>
            </a:r>
          </a:p>
          <a:p>
            <a:pPr algn="ctr"/>
            <a:r>
              <a:rPr lang="en-US" altLang="en-US" sz="3200" dirty="0">
                <a:solidFill>
                  <a:srgbClr val="0066FF"/>
                </a:solidFill>
                <a:latin typeface="Tahoma" panose="020B0604030504040204" pitchFamily="34" charset="0"/>
              </a:rPr>
              <a:t>Phil. 3:6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>
            <a:extLst>
              <a:ext uri="{FF2B5EF4-FFF2-40B4-BE49-F238E27FC236}">
                <a16:creationId xmlns:a16="http://schemas.microsoft.com/office/drawing/2014/main" id="{E69C84E4-96EE-46E2-AD6C-708A1C9F1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981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8800" b="1">
                <a:solidFill>
                  <a:srgbClr val="FFFF00"/>
                </a:solidFill>
                <a:latin typeface="Arial" panose="020B0604020202020204" pitchFamily="34" charset="0"/>
              </a:rPr>
              <a:t>Lessons</a:t>
            </a:r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35E8E74B-C758-470B-BE54-23901ED5B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2362200"/>
            <a:ext cx="861060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4400" dirty="0">
                <a:latin typeface="Tahoma" panose="020B0604030504040204" pitchFamily="34" charset="0"/>
              </a:rPr>
              <a:t> People can change!</a:t>
            </a:r>
          </a:p>
          <a:p>
            <a:pPr>
              <a:buFontTx/>
              <a:buChar char="•"/>
            </a:pPr>
            <a:r>
              <a:rPr lang="en-US" altLang="en-US" sz="4400" dirty="0">
                <a:solidFill>
                  <a:srgbClr val="0066FF"/>
                </a:solidFill>
                <a:latin typeface="Tahoma" panose="020B0604030504040204" pitchFamily="34" charset="0"/>
              </a:rPr>
              <a:t> The worse of people - prospects</a:t>
            </a:r>
            <a:endParaRPr lang="en-US" altLang="en-US" sz="4400" dirty="0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4400" dirty="0">
                <a:latin typeface="Tahoma" panose="020B0604030504040204" pitchFamily="34" charset="0"/>
              </a:rPr>
              <a:t> Strong convictions / feelings 			against the truth - prospects</a:t>
            </a:r>
          </a:p>
          <a:p>
            <a:pPr>
              <a:buFontTx/>
              <a:buChar char="•"/>
            </a:pPr>
            <a:r>
              <a:rPr lang="en-US" altLang="en-US" sz="4400" dirty="0">
                <a:solidFill>
                  <a:srgbClr val="0066FF"/>
                </a:solidFill>
                <a:latin typeface="Tahoma" panose="020B0604030504040204" pitchFamily="34" charset="0"/>
              </a:rPr>
              <a:t> Can think your right - be wrong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>
            <a:extLst>
              <a:ext uri="{FF2B5EF4-FFF2-40B4-BE49-F238E27FC236}">
                <a16:creationId xmlns:a16="http://schemas.microsoft.com/office/drawing/2014/main" id="{47CB9598-14F7-4AE9-95A3-47F24CD4C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73313"/>
            <a:ext cx="7005638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dirty="0">
                <a:latin typeface="Comic Sans MS" panose="030F0702030302020204" pitchFamily="66" charset="0"/>
              </a:rPr>
              <a:t>I. </a:t>
            </a:r>
            <a:r>
              <a:rPr lang="en-US" altLang="en-US" sz="4000" u="sng" dirty="0">
                <a:latin typeface="Comic Sans MS" panose="030F0702030302020204" pitchFamily="66" charset="0"/>
              </a:rPr>
              <a:t>Before</a:t>
            </a:r>
            <a:endParaRPr lang="en-US" altLang="en-US" sz="4000" dirty="0">
              <a:latin typeface="Comic Sans MS" panose="030F0702030302020204" pitchFamily="66" charset="0"/>
            </a:endParaRPr>
          </a:p>
          <a:p>
            <a:r>
              <a:rPr lang="en-US" altLang="en-US" sz="4000" dirty="0">
                <a:latin typeface="Comic Sans MS" panose="030F0702030302020204" pitchFamily="66" charset="0"/>
              </a:rPr>
              <a:t>	</a:t>
            </a:r>
            <a:r>
              <a:rPr lang="en-US" altLang="en-US" sz="3200" dirty="0">
                <a:solidFill>
                  <a:srgbClr val="0066FF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000" dirty="0">
              <a:latin typeface="Comic Sans MS" panose="030F0702030302020204" pitchFamily="66" charset="0"/>
            </a:endParaRPr>
          </a:p>
          <a:p>
            <a:r>
              <a:rPr lang="en-US" altLang="en-US" sz="4000" dirty="0">
                <a:latin typeface="Comic Sans MS" panose="030F0702030302020204" pitchFamily="66" charset="0"/>
              </a:rPr>
              <a:t>II. </a:t>
            </a:r>
            <a:r>
              <a:rPr lang="en-US" altLang="en-US" sz="4000" u="sng" dirty="0">
                <a:latin typeface="Comic Sans MS" panose="030F0702030302020204" pitchFamily="66" charset="0"/>
              </a:rPr>
              <a:t>Conversion</a:t>
            </a:r>
            <a:endParaRPr lang="en-US" altLang="en-US" sz="4000" dirty="0">
              <a:latin typeface="Comic Sans MS" panose="030F0702030302020204" pitchFamily="66" charset="0"/>
            </a:endParaRPr>
          </a:p>
          <a:p>
            <a:r>
              <a:rPr lang="en-US" altLang="en-US" sz="4000" dirty="0">
                <a:latin typeface="Comic Sans MS" panose="030F0702030302020204" pitchFamily="66" charset="0"/>
              </a:rPr>
              <a:t>	</a:t>
            </a:r>
            <a:r>
              <a:rPr lang="en-US" altLang="en-US" sz="3200" dirty="0">
                <a:solidFill>
                  <a:srgbClr val="0066FF"/>
                </a:solidFill>
                <a:latin typeface="Comic Sans MS" panose="030F0702030302020204" pitchFamily="66" charset="0"/>
              </a:rPr>
              <a:t>(Invited by God &amp; His People)</a:t>
            </a:r>
            <a:endParaRPr lang="en-US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E48846EA-77B4-453A-A200-890A3C57F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288925"/>
            <a:ext cx="83470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6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Conversion of Saul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5B189153-A0E8-4144-8F4B-F6143CDF2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92075"/>
            <a:ext cx="80724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Conversion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(Invited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D8758A16-358D-4C5D-B7E9-1CFB81255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56637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Lord Appeared to Saul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1D8FB969-01E8-4F2B-9813-BDDF055A7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600200"/>
            <a:ext cx="7696200" cy="332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Bright Light</a:t>
            </a: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(9:3; 22:6; 26:13)</a:t>
            </a:r>
          </a:p>
          <a:p>
            <a:pPr>
              <a:buFontTx/>
              <a:buChar char="•"/>
            </a:pP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Voice</a:t>
            </a: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(9:4-6; 22:7-10; 26:14-18)</a:t>
            </a:r>
          </a:p>
          <a:p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	</a:t>
            </a:r>
            <a:r>
              <a:rPr lang="en-US" alt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“Why persecute me?”</a:t>
            </a:r>
          </a:p>
          <a:p>
            <a:r>
              <a:rPr lang="en-US" alt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	“I am Jesus”</a:t>
            </a:r>
          </a:p>
          <a:p>
            <a:r>
              <a:rPr lang="en-US" alt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	“Go city told what to do”</a:t>
            </a:r>
          </a:p>
          <a:p>
            <a:r>
              <a:rPr lang="en-US" alt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	“Appeared to you -send to Gentles”</a:t>
            </a:r>
          </a:p>
          <a:p>
            <a:pPr>
              <a:buFontTx/>
              <a:buChar char="•"/>
            </a:pP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Blinded</a:t>
            </a: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(9:7-9; 22:11)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0E7C2486-B6C6-4F90-AD29-5D705CAF8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43608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What happened</a:t>
            </a: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268DBE39-E28B-4EBF-A623-2F9BF7A6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05" y="2209800"/>
            <a:ext cx="849739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If so - miserable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(Acts 9:9)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If so - Ananias didn’t know it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(Acts 22:16)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If so - saved without calling on the name of the Lord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(Acts 22:16)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If so - still in his sins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(Acts 22:16)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2D87E9E4-77FB-4678-9B1F-59AB07257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70754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What happened</a:t>
            </a: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:</a:t>
            </a:r>
          </a:p>
          <a:p>
            <a:r>
              <a:rPr lang="en-US" altLang="en-US" sz="4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Not converted on the road</a:t>
            </a: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:</a:t>
            </a:r>
            <a:endParaRPr lang="en-US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05D4A67B-FE57-4846-AA19-81D9EF7F3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2819400"/>
            <a:ext cx="78105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Qualified to be an apostle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(Acts 1:22; 1 Cor. 9:1)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Sent him to Gentiles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(Acts 9:15-16; 22:21; 26:16-18)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09F91D9E-1811-4B88-9B87-973DDB9EF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707548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What happened</a:t>
            </a:r>
            <a:r>
              <a:rPr lang="en-US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:</a:t>
            </a:r>
          </a:p>
          <a:p>
            <a:r>
              <a:rPr lang="en-US" altLang="en-US" sz="4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Not converted on the road</a:t>
            </a: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:</a:t>
            </a:r>
          </a:p>
          <a:p>
            <a:r>
              <a:rPr lang="en-US" altLang="en-US" sz="4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Purpose of appearance</a:t>
            </a: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:</a:t>
            </a:r>
            <a:endParaRPr lang="en-US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41E34997-4FF9-48E8-91BB-FFADB8DC0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92075"/>
            <a:ext cx="80724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Conversion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(Invited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C866A862-38BB-4181-966C-80BE0CB52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762580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Lord Appeared to Saul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Sending the preacher: Ananias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3E0A21DE-8D61-41BC-972F-1DA5C77A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0" y="3987185"/>
            <a:ext cx="24865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dirty="0">
                <a:solidFill>
                  <a:srgbClr val="0066FF"/>
                </a:solidFill>
                <a:latin typeface="Tahoma" panose="020B0604030504040204" pitchFamily="34" charset="0"/>
              </a:rPr>
              <a:t>Acts 9:10-19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673C26C7-813B-4798-98B3-2697AFC67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92075"/>
            <a:ext cx="80724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Conversion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(Invited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06D52517-57E7-49FE-ADEE-C939A6F6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762580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Lord Appeared to Saul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Sending the preacher: Ananias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What he had to do</a:t>
            </a: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8B13EA37-603C-4745-994E-2E962F59B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18" y="4191000"/>
            <a:ext cx="638117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Not pray through</a:t>
            </a:r>
            <a:r>
              <a:rPr lang="en-US" altLang="en-US" sz="2800" i="1" dirty="0">
                <a:solidFill>
                  <a:schemeClr val="hlink"/>
                </a:solidFill>
                <a:latin typeface="Tahoma" panose="020B0604030504040204" pitchFamily="34" charset="0"/>
              </a:rPr>
              <a:t> (Acts 9:11; 22:16)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Believed in Christ </a:t>
            </a:r>
            <a:r>
              <a:rPr lang="en-US" altLang="en-US" sz="2800" i="1" dirty="0">
                <a:solidFill>
                  <a:schemeClr val="hlink"/>
                </a:solidFill>
                <a:latin typeface="Tahoma" panose="020B0604030504040204" pitchFamily="34" charset="0"/>
              </a:rPr>
              <a:t>(John 8:24)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Repented </a:t>
            </a:r>
            <a:r>
              <a:rPr lang="en-US" altLang="en-US" sz="2800" i="1" dirty="0">
                <a:solidFill>
                  <a:schemeClr val="hlink"/>
                </a:solidFill>
                <a:latin typeface="Tahoma" panose="020B0604030504040204" pitchFamily="34" charset="0"/>
              </a:rPr>
              <a:t>(Acts 17:30-31)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z="2800" i="1" dirty="0">
                <a:solidFill>
                  <a:srgbClr val="0066FF"/>
                </a:solidFill>
                <a:latin typeface="Tahoma" panose="020B0604030504040204" pitchFamily="34" charset="0"/>
              </a:rPr>
              <a:t>Baptized</a:t>
            </a:r>
            <a:r>
              <a:rPr lang="en-US" altLang="en-US" sz="2800" i="1" dirty="0">
                <a:solidFill>
                  <a:schemeClr val="hlink"/>
                </a:solidFill>
                <a:latin typeface="Tahoma" panose="020B0604030504040204" pitchFamily="34" charset="0"/>
              </a:rPr>
              <a:t> (Acts 22:16)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A611621-FC1F-47CD-A50B-51A9B340E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981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8800" b="1">
                <a:solidFill>
                  <a:srgbClr val="FFFF00"/>
                </a:solidFill>
                <a:latin typeface="Arial" panose="020B0604020202020204" pitchFamily="34" charset="0"/>
              </a:rPr>
              <a:t>Lessons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620A9E39-414A-4959-8454-6EBF7E000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90800"/>
            <a:ext cx="77724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4400">
                <a:latin typeface="Tahoma" panose="020B0604030504040204" pitchFamily="34" charset="0"/>
              </a:rPr>
              <a:t> Saved same way all are</a:t>
            </a:r>
          </a:p>
          <a:p>
            <a:pPr>
              <a:buFontTx/>
              <a:buChar char="•"/>
            </a:pPr>
            <a:r>
              <a:rPr lang="en-US" altLang="en-US" sz="4400">
                <a:solidFill>
                  <a:srgbClr val="0066FF"/>
                </a:solidFill>
                <a:latin typeface="Tahoma" panose="020B0604030504040204" pitchFamily="34" charset="0"/>
              </a:rPr>
              <a:t> Sacrifice to be a Christian</a:t>
            </a:r>
            <a:endParaRPr lang="en-US" altLang="en-US" sz="4400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4400">
                <a:latin typeface="Tahoma" panose="020B0604030504040204" pitchFamily="34" charset="0"/>
              </a:rPr>
              <a:t> The Lord invites all - even 		enemies</a:t>
            </a:r>
            <a:endParaRPr lang="en-US" altLang="en-US" sz="4400">
              <a:solidFill>
                <a:srgbClr val="0066FF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>
            <a:extLst>
              <a:ext uri="{FF2B5EF4-FFF2-40B4-BE49-F238E27FC236}">
                <a16:creationId xmlns:a16="http://schemas.microsoft.com/office/drawing/2014/main" id="{544D4E32-6A35-424C-A010-872D6812D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73313"/>
            <a:ext cx="7088188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latin typeface="Comic Sans MS" panose="030F0702030302020204" pitchFamily="66" charset="0"/>
              </a:rPr>
              <a:t>I. </a:t>
            </a:r>
            <a:r>
              <a:rPr lang="en-US" altLang="en-US" sz="4000" u="sng">
                <a:latin typeface="Comic Sans MS" panose="030F0702030302020204" pitchFamily="66" charset="0"/>
              </a:rPr>
              <a:t>Before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II. </a:t>
            </a:r>
            <a:r>
              <a:rPr lang="en-US" altLang="en-US" sz="4000" u="sng">
                <a:latin typeface="Comic Sans MS" panose="030F0702030302020204" pitchFamily="66" charset="0"/>
              </a:rPr>
              <a:t>Conversion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(Invited by God &amp; His People)</a:t>
            </a:r>
            <a:endParaRPr lang="en-US" altLang="en-US" sz="32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III. </a:t>
            </a:r>
            <a:r>
              <a:rPr lang="en-US" altLang="en-US" sz="4000" u="sng">
                <a:latin typeface="Comic Sans MS" panose="030F0702030302020204" pitchFamily="66" charset="0"/>
              </a:rPr>
              <a:t>After</a:t>
            </a: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(Accepted by God &amp; His People)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54780A52-F137-4A32-96F0-4A5646404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288925"/>
            <a:ext cx="83470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6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Conversion of Saul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0CFA7B58-973E-4394-A97F-ED7745FC8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8" y="92075"/>
            <a:ext cx="85788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After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(Accepted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F2709944-8416-4CEC-8827-3A016E08C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55691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Forgiven (Acts 22:16)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85043EC8-0A6F-463C-B7D9-E2354746D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8" y="92075"/>
            <a:ext cx="85788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After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(Accepted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0BDB1339-BB50-4CF2-AAE9-08338EEF1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81018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Forgiven (Acts 22:16)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Taught (Acts 9:20-22; 26:20-23)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97348464-741C-4691-B348-5DD1646FE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8" y="92075"/>
            <a:ext cx="85788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After</a:t>
            </a:r>
            <a:endParaRPr lang="en-US" altLang="en-US" sz="4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altLang="en-US" sz="4800">
                <a:latin typeface="Comic Sans MS" panose="030F0702030302020204" pitchFamily="66" charset="0"/>
              </a:rPr>
              <a:t>	</a:t>
            </a: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(Accepted by God &amp; His People)</a:t>
            </a:r>
            <a:endParaRPr lang="en-US" altLang="en-US" sz="4800">
              <a:latin typeface="Comic Sans MS" panose="030F0702030302020204" pitchFamily="66" charset="0"/>
            </a:endParaRP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C2F85785-550B-4CD8-81A4-C3D077182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810189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Forgiven (Acts 22:16)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Taught (Acts 9:20-22; 26:20-23)</a:t>
            </a:r>
          </a:p>
          <a:p>
            <a:pPr>
              <a:buFontTx/>
              <a:buChar char="•"/>
            </a:pPr>
            <a:r>
              <a:rPr lang="en-US" altLang="en-US" sz="3600" b="1" dirty="0">
                <a:latin typeface="Tahoma" panose="020B0604030504040204" pitchFamily="34" charset="0"/>
              </a:rPr>
              <a:t> Identified (9:26-28)</a:t>
            </a:r>
            <a:endParaRPr lang="en-US" altLang="en-US" sz="3200" b="1" i="1" dirty="0">
              <a:solidFill>
                <a:srgbClr val="0066FF"/>
              </a:solidFill>
              <a:latin typeface="Tahoma" panose="020B0604030504040204" pitchFamily="34" charset="0"/>
            </a:endParaRP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85601FF3-28D9-4B84-8BC0-2395E7F84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114800"/>
            <a:ext cx="676140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3200" i="1" dirty="0">
                <a:solidFill>
                  <a:srgbClr val="0066FF"/>
                </a:solidFill>
                <a:latin typeface="Tahoma" panose="020B0604030504040204" pitchFamily="34" charset="0"/>
              </a:rPr>
              <a:t>Local church membership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3200" i="1" dirty="0">
                <a:solidFill>
                  <a:srgbClr val="0066FF"/>
                </a:solidFill>
                <a:latin typeface="Tahoma" panose="020B0604030504040204" pitchFamily="34" charset="0"/>
              </a:rPr>
              <a:t>Church not accept – until knew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3200" i="1" dirty="0">
                <a:solidFill>
                  <a:srgbClr val="0066FF"/>
                </a:solidFill>
                <a:latin typeface="Tahoma" panose="020B0604030504040204" pitchFamily="34" charset="0"/>
              </a:rPr>
              <a:t>Right / </a:t>
            </a:r>
            <a:r>
              <a:rPr lang="en-US" altLang="en-US" sz="3200" i="1" dirty="0" err="1">
                <a:solidFill>
                  <a:srgbClr val="0066FF"/>
                </a:solidFill>
                <a:latin typeface="Tahoma" panose="020B0604030504040204" pitchFamily="34" charset="0"/>
              </a:rPr>
              <a:t>respon</a:t>
            </a:r>
            <a:r>
              <a:rPr lang="en-US" altLang="en-US" sz="3200" i="1" dirty="0">
                <a:solidFill>
                  <a:srgbClr val="0066FF"/>
                </a:solidFill>
                <a:latin typeface="Tahoma" panose="020B0604030504040204" pitchFamily="34" charset="0"/>
              </a:rPr>
              <a:t> – maintain purity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3200" i="1" dirty="0">
                <a:solidFill>
                  <a:srgbClr val="0066FF"/>
                </a:solidFill>
                <a:latin typeface="Tahoma" panose="020B0604030504040204" pitchFamily="34" charset="0"/>
              </a:rPr>
              <a:t>Active in the local church</a:t>
            </a:r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5A45069-A2E8-4FD6-BBFB-4994C8337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981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8800" b="1">
                <a:solidFill>
                  <a:srgbClr val="FFFF00"/>
                </a:solidFill>
                <a:latin typeface="Arial" panose="020B0604020202020204" pitchFamily="34" charset="0"/>
              </a:rPr>
              <a:t>Lessons</a:t>
            </a:r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1C292BD7-4063-4821-A9E1-23E7A58DE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90800"/>
            <a:ext cx="8077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514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514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4400" dirty="0">
                <a:latin typeface="Tahoma" panose="020B0604030504040204" pitchFamily="34" charset="0"/>
              </a:rPr>
              <a:t> Forgave himself (Titus. 3:3-7)</a:t>
            </a:r>
          </a:p>
          <a:p>
            <a:pPr>
              <a:buFontTx/>
              <a:buChar char="•"/>
            </a:pPr>
            <a:r>
              <a:rPr lang="en-US" altLang="en-US" sz="4400" dirty="0">
                <a:solidFill>
                  <a:srgbClr val="0066FF"/>
                </a:solidFill>
                <a:latin typeface="Tahoma" panose="020B0604030504040204" pitchFamily="34" charset="0"/>
              </a:rPr>
              <a:t> Shared gospel with others</a:t>
            </a:r>
            <a:endParaRPr lang="en-US" altLang="en-US" sz="4400" dirty="0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4400" dirty="0">
                <a:latin typeface="Tahoma" panose="020B0604030504040204" pitchFamily="34" charset="0"/>
              </a:rPr>
              <a:t> Churches can’t accept just 			anyone</a:t>
            </a:r>
            <a:endParaRPr lang="en-US" altLang="en-US" sz="4400" dirty="0">
              <a:solidFill>
                <a:srgbClr val="0066FF"/>
              </a:solidFill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4400" dirty="0">
                <a:solidFill>
                  <a:srgbClr val="0066FF"/>
                </a:solidFill>
                <a:latin typeface="Tahoma" panose="020B0604030504040204" pitchFamily="34" charset="0"/>
              </a:rPr>
              <a:t> Active in local church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>
            <a:extLst>
              <a:ext uri="{FF2B5EF4-FFF2-40B4-BE49-F238E27FC236}">
                <a16:creationId xmlns:a16="http://schemas.microsoft.com/office/drawing/2014/main" id="{2E35F249-9E1B-4FED-839E-7929F5CAE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73313"/>
            <a:ext cx="7088188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latin typeface="Comic Sans MS" panose="030F0702030302020204" pitchFamily="66" charset="0"/>
              </a:rPr>
              <a:t>I. </a:t>
            </a:r>
            <a:r>
              <a:rPr lang="en-US" altLang="en-US" sz="4000" u="sng">
                <a:latin typeface="Comic Sans MS" panose="030F0702030302020204" pitchFamily="66" charset="0"/>
              </a:rPr>
              <a:t>Before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(Rejected by God &amp; His People)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II. </a:t>
            </a:r>
            <a:r>
              <a:rPr lang="en-US" altLang="en-US" sz="4000" u="sng">
                <a:latin typeface="Comic Sans MS" panose="030F0702030302020204" pitchFamily="66" charset="0"/>
              </a:rPr>
              <a:t>Conversion</a:t>
            </a:r>
            <a:endParaRPr lang="en-US" altLang="en-US" sz="40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(Invited by God &amp; His People)</a:t>
            </a:r>
            <a:endParaRPr lang="en-US" altLang="en-US" sz="3200">
              <a:latin typeface="Comic Sans MS" panose="030F0702030302020204" pitchFamily="66" charset="0"/>
            </a:endParaRPr>
          </a:p>
          <a:p>
            <a:r>
              <a:rPr lang="en-US" altLang="en-US" sz="4000">
                <a:latin typeface="Comic Sans MS" panose="030F0702030302020204" pitchFamily="66" charset="0"/>
              </a:rPr>
              <a:t>III. </a:t>
            </a:r>
            <a:r>
              <a:rPr lang="en-US" altLang="en-US" sz="4000" u="sng">
                <a:latin typeface="Comic Sans MS" panose="030F0702030302020204" pitchFamily="66" charset="0"/>
              </a:rPr>
              <a:t>After</a:t>
            </a:r>
          </a:p>
          <a:p>
            <a:r>
              <a:rPr lang="en-US" altLang="en-US" sz="4000">
                <a:latin typeface="Comic Sans MS" panose="030F0702030302020204" pitchFamily="66" charset="0"/>
              </a:rPr>
              <a:t>	</a:t>
            </a:r>
            <a:r>
              <a:rPr lang="en-US" altLang="en-US" sz="3200">
                <a:solidFill>
                  <a:srgbClr val="0066FF"/>
                </a:solidFill>
                <a:latin typeface="Comic Sans MS" panose="030F0702030302020204" pitchFamily="66" charset="0"/>
              </a:rPr>
              <a:t>(Accepted by God &amp; His People)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8FC308AF-2957-4BB1-8A8D-8751650CF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288925"/>
            <a:ext cx="83470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6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Conversion of Saul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ZESTY">
  <a:themeElements>
    <a:clrScheme name="ZESTY 5">
      <a:dk1>
        <a:srgbClr val="000000"/>
      </a:dk1>
      <a:lt1>
        <a:srgbClr val="FFFFCC"/>
      </a:lt1>
      <a:dk2>
        <a:srgbClr val="FFFFFF"/>
      </a:dk2>
      <a:lt2>
        <a:srgbClr val="C58051"/>
      </a:lt2>
      <a:accent1>
        <a:srgbClr val="99CC00"/>
      </a:accent1>
      <a:accent2>
        <a:srgbClr val="800000"/>
      </a:accent2>
      <a:accent3>
        <a:srgbClr val="FFFFE2"/>
      </a:accent3>
      <a:accent4>
        <a:srgbClr val="000000"/>
      </a:accent4>
      <a:accent5>
        <a:srgbClr val="CAE2AA"/>
      </a:accent5>
      <a:accent6>
        <a:srgbClr val="730000"/>
      </a:accent6>
      <a:hlink>
        <a:srgbClr val="FF0000"/>
      </a:hlink>
      <a:folHlink>
        <a:srgbClr val="CC99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Designs\ZESTY.POT</Template>
  <TotalTime>1422</TotalTime>
  <Words>538</Words>
  <Application>Microsoft Office PowerPoint</Application>
  <PresentationFormat>On-screen Show (4:3)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Times New Roman</vt:lpstr>
      <vt:lpstr>Arial Black</vt:lpstr>
      <vt:lpstr>Monotype Sorts</vt:lpstr>
      <vt:lpstr>Comic Sans MS</vt:lpstr>
      <vt:lpstr>Arial</vt:lpstr>
      <vt:lpstr>Tahoma</vt:lpstr>
      <vt:lpstr>BD International</vt:lpstr>
      <vt:lpstr>Wingdings</vt:lpstr>
      <vt:lpstr>ZESTY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28</cp:revision>
  <dcterms:created xsi:type="dcterms:W3CDTF">2002-03-15T19:24:06Z</dcterms:created>
  <dcterms:modified xsi:type="dcterms:W3CDTF">2019-02-03T20:39:35Z</dcterms:modified>
</cp:coreProperties>
</file>