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sldIdLst>
    <p:sldId id="268" r:id="rId4"/>
    <p:sldId id="269" r:id="rId5"/>
    <p:sldId id="270" r:id="rId6"/>
    <p:sldId id="271" r:id="rId7"/>
    <p:sldId id="256" r:id="rId8"/>
    <p:sldId id="289" r:id="rId9"/>
    <p:sldId id="263" r:id="rId10"/>
    <p:sldId id="278" r:id="rId11"/>
    <p:sldId id="279" r:id="rId12"/>
    <p:sldId id="280" r:id="rId13"/>
    <p:sldId id="281" r:id="rId14"/>
    <p:sldId id="259" r:id="rId15"/>
    <p:sldId id="264" r:id="rId16"/>
    <p:sldId id="282" r:id="rId17"/>
    <p:sldId id="283" r:id="rId18"/>
    <p:sldId id="260" r:id="rId19"/>
    <p:sldId id="265" r:id="rId20"/>
    <p:sldId id="284" r:id="rId21"/>
    <p:sldId id="285" r:id="rId22"/>
    <p:sldId id="261" r:id="rId23"/>
    <p:sldId id="257" r:id="rId24"/>
    <p:sldId id="286" r:id="rId25"/>
    <p:sldId id="287" r:id="rId26"/>
    <p:sldId id="288" r:id="rId27"/>
    <p:sldId id="262" r:id="rId28"/>
    <p:sldId id="266" r:id="rId29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Kristen ITC" panose="03050502040202030202" pitchFamily="66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2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2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6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9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3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7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0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2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8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1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9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4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7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0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2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8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1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9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4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lh6.googleusercontent.com/-_H9y2Avbdd0/TiF2RiJGLDI/AAAAAAAAAK8/sJ8kfkCH8xo/hard%2Bheart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241609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8686800" y="0"/>
            <a:ext cx="1524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lh6.googleusercontent.com/-_H9y2Avbdd0/TiF2RiJGLDI/AAAAAAAAAK8/sJ8kfkCH8xo/hard%2Bheart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05399"/>
            <a:ext cx="1377504" cy="112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1676400" y="13447"/>
            <a:ext cx="1524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51AD-38F0-4046-B485-1B087C18EACB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5554B-9DF1-489D-BDCF-2914709660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lh6.googleusercontent.com/-_H9y2Avbdd0/TiF2RiJGLDI/AAAAAAAAAK8/sJ8kfkCH8xo/hard%2Bheart.pn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04543"/>
            <a:ext cx="5181600" cy="424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8686800" y="0"/>
            <a:ext cx="1524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-1"/>
            <a:ext cx="1524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Abundant Warnings About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568708"/>
            <a:ext cx="78486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u="sng" dirty="0"/>
              <a:t>Mark 6:52</a:t>
            </a:r>
            <a:r>
              <a:rPr lang="en-US" sz="2800" dirty="0"/>
              <a:t> – did not understand because heart hardened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u="sng" dirty="0"/>
              <a:t>Mark 8:17</a:t>
            </a:r>
            <a:r>
              <a:rPr lang="en-US" sz="2800" dirty="0"/>
              <a:t> – “Do you not perceive nor understand? Is your heart still hardened?”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u="sng" dirty="0"/>
              <a:t>John 12:40</a:t>
            </a:r>
            <a:r>
              <a:rPr lang="en-US" sz="2800" dirty="0"/>
              <a:t> – he has blinded their eyes and hardened their hearts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u="sng" dirty="0"/>
              <a:t>Acts 19:9</a:t>
            </a:r>
            <a:r>
              <a:rPr lang="en-US" sz="2800" dirty="0"/>
              <a:t> – when some were hardened they spoke evil of the way</a:t>
            </a:r>
          </a:p>
        </p:txBody>
      </p:sp>
    </p:spTree>
    <p:extLst>
      <p:ext uri="{BB962C8B-B14F-4D97-AF65-F5344CB8AC3E}">
        <p14:creationId xmlns:p14="http://schemas.microsoft.com/office/powerpoint/2010/main" val="56438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6200"/>
            <a:ext cx="8077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7 Therefore, as the Holy Spirit says: "Today, if you will hear His voice,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8 Do not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harden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your hearts as in the rebellion, In the day of trial in the wilderness,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9 Where your fathers tested Me, tried Me, And saw My works forty years.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10 Therefore I was angry with that generation, And said, 'They always go astray in their heart, And they have not known My ways.'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11 So I swore in My wrath, 'They shall not enter My rest.' "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12 Beware, brethren, lest there be in any of you an evil heart of unbelief in departing from the living God;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13 but exhort one another daily, while it is called "Today," lest any of you be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hardened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through the deceitfulness of sin.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14 For we have become partakers of Christ if we hold the beginning of our confidence steadfast to the end,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15 while it is said: "Today, if you will hear His voice, Do not 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harden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your hearts as in the rebellion."  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-1720645" y="2929979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</a:rPr>
              <a:t>Hebrews 3:7-15</a:t>
            </a:r>
          </a:p>
        </p:txBody>
      </p:sp>
    </p:spTree>
    <p:extLst>
      <p:ext uri="{BB962C8B-B14F-4D97-AF65-F5344CB8AC3E}">
        <p14:creationId xmlns:p14="http://schemas.microsoft.com/office/powerpoint/2010/main" val="33561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4426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The Bible Heart</a:t>
            </a:r>
          </a:p>
        </p:txBody>
      </p:sp>
      <p:pic>
        <p:nvPicPr>
          <p:cNvPr id="3" name="Picture 2" descr="http://www.middletownbiblechurch.org/whatisap/hea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771650"/>
            <a:ext cx="2667000" cy="3105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 8"/>
          <p:cNvGrpSpPr/>
          <p:nvPr/>
        </p:nvGrpSpPr>
        <p:grpSpPr>
          <a:xfrm>
            <a:off x="5787975" y="1676400"/>
            <a:ext cx="2898825" cy="3276600"/>
            <a:chOff x="5059847" y="3171825"/>
            <a:chExt cx="2898825" cy="3276600"/>
          </a:xfrm>
        </p:grpSpPr>
        <p:sp>
          <p:nvSpPr>
            <p:cNvPr id="10" name="Round Diagonal Corner Rectangle 9"/>
            <p:cNvSpPr/>
            <p:nvPr/>
          </p:nvSpPr>
          <p:spPr>
            <a:xfrm>
              <a:off x="5059847" y="3171825"/>
              <a:ext cx="2898825" cy="3276600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0" y="3337161"/>
              <a:ext cx="2484946" cy="2891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Rectangle 11"/>
          <p:cNvSpPr/>
          <p:nvPr/>
        </p:nvSpPr>
        <p:spPr>
          <a:xfrm>
            <a:off x="1981200" y="0"/>
            <a:ext cx="3108543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13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6197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Men Have Strange Ideas About Hardening The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07122"/>
            <a:ext cx="7924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“Already hardened – born that way”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Text (Heb. 3) was a warning to those already born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Ezek. 18:4, 20 – not bear sin of father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1000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“God just arbitrarily hardens one’s heart”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Acts 10:34 – God is no respecter of persons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Ezek. 33:11 – God has no pleasure in death of wicked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1000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“Surroundings, environment hardens the heart”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Idea of blaming everyone but self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Suggests that we have no choice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Men like Joseph, Daniel, and Paul had bad surroundings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/>
              <a:t>How would one overcome?</a:t>
            </a:r>
          </a:p>
        </p:txBody>
      </p:sp>
    </p:spTree>
    <p:extLst>
      <p:ext uri="{BB962C8B-B14F-4D97-AF65-F5344CB8AC3E}">
        <p14:creationId xmlns:p14="http://schemas.microsoft.com/office/powerpoint/2010/main" val="111884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1066800"/>
            <a:ext cx="4860626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</a:t>
            </a:r>
          </a:p>
          <a:p>
            <a:pPr algn="ctr"/>
            <a:r>
              <a:rPr lang="en-US" sz="72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Hardening</a:t>
            </a:r>
          </a:p>
          <a:p>
            <a:pPr algn="ctr"/>
            <a:r>
              <a:rPr lang="en-US" sz="7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</a:t>
            </a:r>
          </a:p>
          <a:p>
            <a:pPr algn="ctr"/>
            <a:r>
              <a:rPr lang="en-US" sz="7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Heart</a:t>
            </a:r>
            <a:endParaRPr lang="en-US" sz="72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7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7983" y="381000"/>
            <a:ext cx="52309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Hardening</a:t>
            </a:r>
          </a:p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 the Heart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762000" y="2438400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</p:spTree>
    <p:extLst>
      <p:ext uri="{BB962C8B-B14F-4D97-AF65-F5344CB8AC3E}">
        <p14:creationId xmlns:p14="http://schemas.microsoft.com/office/powerpoint/2010/main" val="411311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905000" y="2362200"/>
            <a:ext cx="54864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5410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Who Hardened Pharaoh’s Heart</a:t>
            </a:r>
            <a:r>
              <a:rPr lang="en-US" sz="280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God (</a:t>
            </a:r>
            <a:r>
              <a:rPr lang="en-US" sz="2400" dirty="0" err="1"/>
              <a:t>Exo</a:t>
            </a:r>
            <a:r>
              <a:rPr lang="en-US" sz="2400" dirty="0"/>
              <a:t>. 4:21; 7:3, 13; 9:12; 10:20, 27))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Magicians (</a:t>
            </a:r>
            <a:r>
              <a:rPr lang="en-US" sz="2400" dirty="0" err="1"/>
              <a:t>Exo</a:t>
            </a:r>
            <a:r>
              <a:rPr lang="en-US" sz="2400" dirty="0"/>
              <a:t>. 7:22)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Pharaoh himself (</a:t>
            </a:r>
            <a:r>
              <a:rPr lang="en-US" sz="2400" dirty="0" err="1"/>
              <a:t>Exo</a:t>
            </a:r>
            <a:r>
              <a:rPr lang="en-US" sz="2400" dirty="0"/>
              <a:t>. 8:15, 32; 9:34)</a:t>
            </a:r>
          </a:p>
        </p:txBody>
      </p:sp>
      <p:pic>
        <p:nvPicPr>
          <p:cNvPr id="1026" name="Picture 2" descr="http://t1.gstatic.com/images?q=tbn:ANd9GcQmdOigurOsmUjrr5rAoPZyrXd2BL3sjKgQjjEs-wQFPaBWl3G7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448" y="152400"/>
            <a:ext cx="1543627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6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905000" y="2362200"/>
            <a:ext cx="54864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55334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Who Hardened Pharaoh’s Heart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How Did God Do His Part</a:t>
            </a:r>
            <a:r>
              <a:rPr lang="en-US" sz="280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Made demands contrary to what Pharaoh wanted to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Demand (“Let my people go”) and the plagues are all God did </a:t>
            </a:r>
          </a:p>
        </p:txBody>
      </p:sp>
      <p:pic>
        <p:nvPicPr>
          <p:cNvPr id="1026" name="Picture 2" descr="http://t1.gstatic.com/images?q=tbn:ANd9GcQmdOigurOsmUjrr5rAoPZyrXd2BL3sjKgQjjEs-wQFPaBWl3G7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448" y="152400"/>
            <a:ext cx="1543627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2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905000" y="2362200"/>
            <a:ext cx="54864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1" y="446917"/>
            <a:ext cx="57911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Who Hardened Pharaoh’s Heart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How Did God Do His Part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u="sng" dirty="0"/>
              <a:t>What Did Magicians Do</a:t>
            </a:r>
            <a:r>
              <a:rPr lang="en-US" sz="280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Tried to duplicate the miracles of Moses and Aaron but couldn’t (</a:t>
            </a:r>
            <a:r>
              <a:rPr lang="en-US" sz="2400" dirty="0" err="1"/>
              <a:t>Exo</a:t>
            </a:r>
            <a:r>
              <a:rPr lang="en-US" sz="2400" dirty="0"/>
              <a:t>. 7:22; 8:18)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Effect: Gave Pharaoh the impression that they had as much power…</a:t>
            </a:r>
          </a:p>
        </p:txBody>
      </p:sp>
      <p:pic>
        <p:nvPicPr>
          <p:cNvPr id="1026" name="Picture 2" descr="http://t1.gstatic.com/images?q=tbn:ANd9GcQmdOigurOsmUjrr5rAoPZyrXd2BL3sjKgQjjEs-wQFPaBWl3G7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448" y="152400"/>
            <a:ext cx="1543627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1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905000" y="2362200"/>
            <a:ext cx="54864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1" y="446917"/>
            <a:ext cx="707707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Who Hardened Pharaoh’s Heart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How Did God Do His Part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u="sng" dirty="0"/>
              <a:t>What Did Magicians Do</a:t>
            </a:r>
            <a:r>
              <a:rPr lang="en-US" sz="2800" dirty="0"/>
              <a:t>?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u="sng" dirty="0"/>
              <a:t>What Did Pharaoh Do</a:t>
            </a:r>
            <a:r>
              <a:rPr lang="en-US" sz="280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Looked to his own interest, own will, prominence, material progress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Yielded to pride, self will, prestige, and power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Had he been willing to do God’s will – effect would have been different.</a:t>
            </a:r>
          </a:p>
        </p:txBody>
      </p:sp>
      <p:pic>
        <p:nvPicPr>
          <p:cNvPr id="1026" name="Picture 2" descr="http://t1.gstatic.com/images?q=tbn:ANd9GcQmdOigurOsmUjrr5rAoPZyrXd2BL3sjKgQjjEs-wQFPaBWl3G7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448" y="152400"/>
            <a:ext cx="1543627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85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002060"/>
                </a:solidFill>
              </a:rPr>
              <a:t>Who Hardened Pharaoh’s Heart?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348" y="2362200"/>
            <a:ext cx="693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3200" b="1" u="sng" dirty="0">
                <a:solidFill>
                  <a:srgbClr val="002060"/>
                </a:solidFill>
              </a:rPr>
              <a:t>God </a:t>
            </a:r>
            <a:r>
              <a:rPr lang="en-US" sz="3200" dirty="0"/>
              <a:t>(</a:t>
            </a:r>
            <a:r>
              <a:rPr lang="en-US" sz="3200" dirty="0" err="1"/>
              <a:t>Exo</a:t>
            </a:r>
            <a:r>
              <a:rPr lang="en-US" sz="3200" dirty="0"/>
              <a:t>. 4:21; 7:3, 13)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3200" dirty="0"/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b="1" u="sng" dirty="0">
                <a:solidFill>
                  <a:srgbClr val="002060"/>
                </a:solidFill>
              </a:rPr>
              <a:t>Magicians</a:t>
            </a:r>
            <a:r>
              <a:rPr lang="en-US" sz="3200" dirty="0"/>
              <a:t> (</a:t>
            </a:r>
            <a:r>
              <a:rPr lang="en-US" sz="3200" dirty="0" err="1"/>
              <a:t>Exo</a:t>
            </a:r>
            <a:r>
              <a:rPr lang="en-US" sz="3200" dirty="0"/>
              <a:t>. 7:22)</a:t>
            </a:r>
          </a:p>
          <a:p>
            <a:pPr marL="457200" indent="-457200">
              <a:buFont typeface="Wingdings" pitchFamily="2" charset="2"/>
              <a:buChar char="ü"/>
            </a:pPr>
            <a:endParaRPr lang="en-US" sz="3200" dirty="0"/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b="1" u="sng" dirty="0">
                <a:solidFill>
                  <a:srgbClr val="002060"/>
                </a:solidFill>
              </a:rPr>
              <a:t>Pharaoh himself </a:t>
            </a:r>
            <a:r>
              <a:rPr lang="en-US" sz="3200" dirty="0"/>
              <a:t>(</a:t>
            </a:r>
            <a:r>
              <a:rPr lang="en-US" sz="3200" dirty="0" err="1"/>
              <a:t>Exo</a:t>
            </a:r>
            <a:r>
              <a:rPr lang="en-US" sz="3200" dirty="0"/>
              <a:t>. 8:15, 32)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61935" y="2362200"/>
            <a:ext cx="3448665" cy="523220"/>
            <a:chOff x="5161935" y="1529538"/>
            <a:chExt cx="344866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6096000" y="1529538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</a:rPr>
                <a:t>By the demands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161935" y="1812490"/>
              <a:ext cx="91440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800600" y="3347262"/>
            <a:ext cx="3962400" cy="954107"/>
            <a:chOff x="5161935" y="1529538"/>
            <a:chExt cx="3448665" cy="954107"/>
          </a:xfrm>
        </p:grpSpPr>
        <p:sp>
          <p:nvSpPr>
            <p:cNvPr id="13" name="TextBox 12"/>
            <p:cNvSpPr txBox="1"/>
            <p:nvPr/>
          </p:nvSpPr>
          <p:spPr>
            <a:xfrm>
              <a:off x="6096000" y="1529538"/>
              <a:ext cx="2514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</a:rPr>
                <a:t>By their deception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161935" y="1812490"/>
              <a:ext cx="91440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5486400" y="4635470"/>
            <a:ext cx="3448665" cy="954107"/>
            <a:chOff x="5161935" y="1529538"/>
            <a:chExt cx="3448665" cy="954107"/>
          </a:xfrm>
        </p:grpSpPr>
        <p:sp>
          <p:nvSpPr>
            <p:cNvPr id="16" name="TextBox 15"/>
            <p:cNvSpPr txBox="1"/>
            <p:nvPr/>
          </p:nvSpPr>
          <p:spPr>
            <a:xfrm>
              <a:off x="6096000" y="1529538"/>
              <a:ext cx="2514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</a:rPr>
                <a:t>By his stubborn will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161935" y="1812490"/>
              <a:ext cx="91440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 descr="http://t1.gstatic.com/images?q=tbn:ANd9GcQmdOigurOsmUjrr5rAoPZyrXd2BL3sjKgQjjEs-wQFPaBWl3G7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543627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2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7983" y="381000"/>
            <a:ext cx="52309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Hardening</a:t>
            </a:r>
          </a:p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 the Heart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762000" y="2438400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7" name="Bevel 6"/>
          <p:cNvSpPr/>
          <p:nvPr/>
        </p:nvSpPr>
        <p:spPr>
          <a:xfrm>
            <a:off x="762000" y="3379019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</p:spTree>
    <p:extLst>
      <p:ext uri="{BB962C8B-B14F-4D97-AF65-F5344CB8AC3E}">
        <p14:creationId xmlns:p14="http://schemas.microsoft.com/office/powerpoint/2010/main" val="15770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00201" y="2209800"/>
            <a:ext cx="48768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46917"/>
            <a:ext cx="6934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Possible For Any of Us to Have Hardened Heart</a:t>
            </a:r>
            <a:r>
              <a:rPr lang="en-US" sz="28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Heb. 3:12-13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1 Tim. 4:1-2</a:t>
            </a:r>
          </a:p>
        </p:txBody>
      </p:sp>
    </p:spTree>
    <p:extLst>
      <p:ext uri="{BB962C8B-B14F-4D97-AF65-F5344CB8AC3E}">
        <p14:creationId xmlns:p14="http://schemas.microsoft.com/office/powerpoint/2010/main" val="9215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00201" y="2209800"/>
            <a:ext cx="48768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46917"/>
            <a:ext cx="7086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Possible For Any of Us to Have Hardened Heart</a:t>
            </a:r>
            <a:r>
              <a:rPr lang="en-US" sz="2800" dirty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Demands Have the Same effect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Commands are for our good (Deut. 6:24)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Yet may be contrary to my desires, pride, vanity, selfishness, passions, etc. (Acts 24:25; Mk 8:34)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Attitude is determining factor: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/>
              <a:t>If heart is set on self will, fleshly desires, own pleasure, etc. – Heart will be hardened!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/>
              <a:t>Gospel can harden or soften</a:t>
            </a:r>
          </a:p>
          <a:p>
            <a:pPr marL="1828800" lvl="3" indent="-457200">
              <a:buFont typeface="Wingdings" pitchFamily="2" charset="2"/>
              <a:buChar char="Ø"/>
            </a:pPr>
            <a:r>
              <a:rPr lang="en-US" sz="2400" dirty="0"/>
              <a:t>2 Cor. 2:16</a:t>
            </a:r>
          </a:p>
          <a:p>
            <a:pPr marL="1828800" lvl="3" indent="-457200">
              <a:buFont typeface="Wingdings" pitchFamily="2" charset="2"/>
              <a:buChar char="Ø"/>
            </a:pPr>
            <a:r>
              <a:rPr lang="en-US" sz="2400" dirty="0"/>
              <a:t>Sun hardens clay / softens wax</a:t>
            </a:r>
          </a:p>
        </p:txBody>
      </p:sp>
    </p:spTree>
    <p:extLst>
      <p:ext uri="{BB962C8B-B14F-4D97-AF65-F5344CB8AC3E}">
        <p14:creationId xmlns:p14="http://schemas.microsoft.com/office/powerpoint/2010/main" val="211215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00201" y="2209800"/>
            <a:ext cx="48768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46917"/>
            <a:ext cx="7086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Possible For Any of Us to Have Hardened Heart</a:t>
            </a:r>
            <a:r>
              <a:rPr lang="en-US" sz="2800" dirty="0"/>
              <a:t>: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The Demands Have the Same effect</a:t>
            </a:r>
          </a:p>
          <a:p>
            <a:pPr marL="457200" indent="-457200">
              <a:buFont typeface="+mj-lt"/>
              <a:buAutoNum type="alphaUcPeriod"/>
            </a:pPr>
            <a:endParaRPr lang="en-US" sz="1200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Magicians Today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Magicians deceived Pharaoh into thinking Moses &amp; Aaron were not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False teachers today  deceive (1 </a:t>
            </a:r>
            <a:r>
              <a:rPr lang="en-US" sz="2400" dirty="0" err="1"/>
              <a:t>Jno</a:t>
            </a:r>
            <a:r>
              <a:rPr lang="en-US" sz="2400" dirty="0"/>
              <a:t>. 4:1-6)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i="1" dirty="0"/>
              <a:t>Mislead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i="1" dirty="0"/>
              <a:t>Confuse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i="1" dirty="0"/>
              <a:t>Create prejudice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Result: hearts are hardened to the truth!</a:t>
            </a:r>
          </a:p>
        </p:txBody>
      </p:sp>
    </p:spTree>
    <p:extLst>
      <p:ext uri="{BB962C8B-B14F-4D97-AF65-F5344CB8AC3E}">
        <p14:creationId xmlns:p14="http://schemas.microsoft.com/office/powerpoint/2010/main" val="247198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7983" y="381000"/>
            <a:ext cx="52309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Hardening</a:t>
            </a:r>
          </a:p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 the Heart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762000" y="2438400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7" name="Bevel 6"/>
          <p:cNvSpPr/>
          <p:nvPr/>
        </p:nvSpPr>
        <p:spPr>
          <a:xfrm>
            <a:off x="762000" y="3379019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8" name="Bevel 7"/>
          <p:cNvSpPr/>
          <p:nvPr/>
        </p:nvSpPr>
        <p:spPr>
          <a:xfrm>
            <a:off x="762000" y="4319638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</p:spTree>
    <p:extLst>
      <p:ext uri="{BB962C8B-B14F-4D97-AF65-F5344CB8AC3E}">
        <p14:creationId xmlns:p14="http://schemas.microsoft.com/office/powerpoint/2010/main" val="15770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866900" y="2476500"/>
            <a:ext cx="5410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Hearing is Dull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Matt. 13:15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Acts 28:27 – Paul’s preaching fell on deaf ears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because they </a:t>
            </a:r>
            <a:r>
              <a:rPr lang="en-US" sz="2400" i="1" dirty="0"/>
              <a:t>could not </a:t>
            </a:r>
            <a:r>
              <a:rPr lang="en-US" sz="2400" dirty="0"/>
              <a:t>hear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Because they </a:t>
            </a:r>
            <a:r>
              <a:rPr lang="en-US" sz="2400" i="1" dirty="0"/>
              <a:t>would not </a:t>
            </a:r>
            <a:r>
              <a:rPr lang="en-US" sz="2400" dirty="0"/>
              <a:t>hear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Hardened by the message preached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When hear some principle over and over … doesn’t affect you</a:t>
            </a:r>
          </a:p>
        </p:txBody>
      </p:sp>
    </p:spTree>
    <p:extLst>
      <p:ext uri="{BB962C8B-B14F-4D97-AF65-F5344CB8AC3E}">
        <p14:creationId xmlns:p14="http://schemas.microsoft.com/office/powerpoint/2010/main" val="242450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866900" y="2476500"/>
            <a:ext cx="5410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Hearing is Dull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Eyes are Blinded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Matt. 15:14 – blind leaders of the blind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John 12:40 – blinded their eyes and hardened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Rom. 11:7 – elect obtained &amp; rest blinded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 that cannot see – but </a:t>
            </a:r>
            <a:r>
              <a:rPr lang="en-US" sz="2400" i="1" dirty="0"/>
              <a:t>will not </a:t>
            </a:r>
            <a:r>
              <a:rPr lang="en-US" sz="2400" dirty="0"/>
              <a:t>see!</a:t>
            </a:r>
          </a:p>
        </p:txBody>
      </p:sp>
    </p:spTree>
    <p:extLst>
      <p:ext uri="{BB962C8B-B14F-4D97-AF65-F5344CB8AC3E}">
        <p14:creationId xmlns:p14="http://schemas.microsoft.com/office/powerpoint/2010/main" val="134079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866900" y="2476500"/>
            <a:ext cx="5410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Hearing is Dull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Eyes are Blinded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is Numb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1 Tim. 4:2 – conscience seared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Not bothered by unheeded passages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When one sees he is not right and thinks: “I know, but so are others…”</a:t>
            </a:r>
          </a:p>
        </p:txBody>
      </p:sp>
    </p:spTree>
    <p:extLst>
      <p:ext uri="{BB962C8B-B14F-4D97-AF65-F5344CB8AC3E}">
        <p14:creationId xmlns:p14="http://schemas.microsoft.com/office/powerpoint/2010/main" val="373177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7983" y="381000"/>
            <a:ext cx="52309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Hardening</a:t>
            </a:r>
          </a:p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 the Heart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762000" y="2438400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7" name="Bevel 6"/>
          <p:cNvSpPr/>
          <p:nvPr/>
        </p:nvSpPr>
        <p:spPr>
          <a:xfrm>
            <a:off x="762000" y="3379019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8" name="Bevel 7"/>
          <p:cNvSpPr/>
          <p:nvPr/>
        </p:nvSpPr>
        <p:spPr>
          <a:xfrm>
            <a:off x="762000" y="4319638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  <p:sp>
        <p:nvSpPr>
          <p:cNvPr id="9" name="Bevel 8"/>
          <p:cNvSpPr/>
          <p:nvPr/>
        </p:nvSpPr>
        <p:spPr>
          <a:xfrm>
            <a:off x="762000" y="5260258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</p:spTree>
    <p:extLst>
      <p:ext uri="{BB962C8B-B14F-4D97-AF65-F5344CB8AC3E}">
        <p14:creationId xmlns:p14="http://schemas.microsoft.com/office/powerpoint/2010/main" val="15770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76399" y="2514600"/>
            <a:ext cx="5029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Daily Reminder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Heb. 3:13 – exhort daily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Acts 17:11 – search scriptures daily</a:t>
            </a:r>
          </a:p>
        </p:txBody>
      </p:sp>
    </p:spTree>
    <p:extLst>
      <p:ext uri="{BB962C8B-B14F-4D97-AF65-F5344CB8AC3E}">
        <p14:creationId xmlns:p14="http://schemas.microsoft.com/office/powerpoint/2010/main" val="150584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76399" y="2514600"/>
            <a:ext cx="5029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Daily Reminder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Deceitfulness of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Heb. 3:13 – hardened by deceitfulness of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Sin is misleading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Appears as fun, harmless &amp; even good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Hides its consequences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Can convince ourselves (Gal. 6:3)</a:t>
            </a:r>
          </a:p>
        </p:txBody>
      </p:sp>
    </p:spTree>
    <p:extLst>
      <p:ext uri="{BB962C8B-B14F-4D97-AF65-F5344CB8AC3E}">
        <p14:creationId xmlns:p14="http://schemas.microsoft.com/office/powerpoint/2010/main" val="6448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76399" y="2514600"/>
            <a:ext cx="5029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Daily Reminder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Deceitfulness of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Drifting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Departure comes gradual (Heb. 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Could I be changing – even slightly?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it in my attitudes?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it in my attendance?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it in my study?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it in my praying?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See it in my worship?</a:t>
            </a:r>
          </a:p>
        </p:txBody>
      </p:sp>
    </p:spTree>
    <p:extLst>
      <p:ext uri="{BB962C8B-B14F-4D97-AF65-F5344CB8AC3E}">
        <p14:creationId xmlns:p14="http://schemas.microsoft.com/office/powerpoint/2010/main" val="228231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 rot="16200000">
            <a:off x="-1676399" y="2514600"/>
            <a:ext cx="5029200" cy="7620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446917"/>
            <a:ext cx="6934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Daily Reminder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Deceitfulness of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of Drifting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Self Examination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2 Cor. 13:5 – to see if  are in the faith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Jas. 1:22-ff – look in the mirror to see what changes need to be made</a:t>
            </a:r>
          </a:p>
        </p:txBody>
      </p:sp>
    </p:spTree>
    <p:extLst>
      <p:ext uri="{BB962C8B-B14F-4D97-AF65-F5344CB8AC3E}">
        <p14:creationId xmlns:p14="http://schemas.microsoft.com/office/powerpoint/2010/main" val="39292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57983" y="381000"/>
            <a:ext cx="52309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The Hardening</a:t>
            </a:r>
          </a:p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of the Heart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5" name="Bevel 4"/>
          <p:cNvSpPr/>
          <p:nvPr/>
        </p:nvSpPr>
        <p:spPr>
          <a:xfrm>
            <a:off x="762000" y="2438400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Pharaoh’s Heart</a:t>
            </a:r>
          </a:p>
        </p:txBody>
      </p:sp>
      <p:sp>
        <p:nvSpPr>
          <p:cNvPr id="7" name="Bevel 6"/>
          <p:cNvSpPr/>
          <p:nvPr/>
        </p:nvSpPr>
        <p:spPr>
          <a:xfrm>
            <a:off x="762000" y="3379019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Hardening of Our Heart</a:t>
            </a:r>
          </a:p>
        </p:txBody>
      </p:sp>
      <p:sp>
        <p:nvSpPr>
          <p:cNvPr id="8" name="Bevel 7"/>
          <p:cNvSpPr/>
          <p:nvPr/>
        </p:nvSpPr>
        <p:spPr>
          <a:xfrm>
            <a:off x="762000" y="4319638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Evidence of a Hardened Heart</a:t>
            </a:r>
          </a:p>
        </p:txBody>
      </p:sp>
      <p:sp>
        <p:nvSpPr>
          <p:cNvPr id="9" name="Bevel 8"/>
          <p:cNvSpPr/>
          <p:nvPr/>
        </p:nvSpPr>
        <p:spPr>
          <a:xfrm>
            <a:off x="762000" y="5260258"/>
            <a:ext cx="7543800" cy="762000"/>
          </a:xfrm>
          <a:prstGeom prst="bevel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a Hardened Heart</a:t>
            </a:r>
          </a:p>
        </p:txBody>
      </p:sp>
    </p:spTree>
    <p:extLst>
      <p:ext uri="{BB962C8B-B14F-4D97-AF65-F5344CB8AC3E}">
        <p14:creationId xmlns:p14="http://schemas.microsoft.com/office/powerpoint/2010/main" val="15770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2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1194</Words>
  <Application>Microsoft Office PowerPoint</Application>
  <PresentationFormat>On-screen Show (4:3)</PresentationFormat>
  <Paragraphs>180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Wingdings</vt:lpstr>
      <vt:lpstr>Kristen ITC</vt:lpstr>
      <vt:lpstr>Arial</vt:lpstr>
      <vt:lpstr>Times New Roman</vt:lpstr>
      <vt:lpstr>Calibri</vt:lpstr>
      <vt:lpstr>Arial Narrow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DonnieV</dc:creator>
  <cp:lastModifiedBy>Donnie V. Rader</cp:lastModifiedBy>
  <cp:revision>38</cp:revision>
  <dcterms:created xsi:type="dcterms:W3CDTF">2011-12-30T17:28:41Z</dcterms:created>
  <dcterms:modified xsi:type="dcterms:W3CDTF">2019-01-13T19:55:17Z</dcterms:modified>
</cp:coreProperties>
</file>